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29" r:id="rId2"/>
    <p:sldId id="257" r:id="rId3"/>
    <p:sldId id="430" r:id="rId4"/>
    <p:sldId id="431" r:id="rId5"/>
    <p:sldId id="432" r:id="rId6"/>
    <p:sldId id="433" r:id="rId7"/>
    <p:sldId id="435" r:id="rId8"/>
    <p:sldId id="436" r:id="rId9"/>
    <p:sldId id="437" r:id="rId10"/>
    <p:sldId id="446" r:id="rId11"/>
    <p:sldId id="447" r:id="rId12"/>
    <p:sldId id="448" r:id="rId13"/>
    <p:sldId id="449" r:id="rId14"/>
    <p:sldId id="450" r:id="rId15"/>
    <p:sldId id="438" r:id="rId16"/>
    <p:sldId id="439" r:id="rId17"/>
    <p:sldId id="441" r:id="rId18"/>
    <p:sldId id="443" r:id="rId19"/>
    <p:sldId id="444" r:id="rId20"/>
    <p:sldId id="4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ACB"/>
    <a:srgbClr val="920000"/>
    <a:srgbClr val="F9D8D8"/>
    <a:srgbClr val="A80000"/>
    <a:srgbClr val="FF9797"/>
    <a:srgbClr val="008000"/>
    <a:srgbClr val="CC6600"/>
    <a:srgbClr val="FFFF66"/>
    <a:srgbClr val="FF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78" d="100"/>
          <a:sy n="78" d="100"/>
        </p:scale>
        <p:origin x="10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F31C8-E14B-47C5-BF29-F66CA2BBF4D2}"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B2937-A350-4CF9-82EC-257FC151ED5A}" type="slidenum">
              <a:rPr lang="en-US" smtClean="0"/>
              <a:t>‹#›</a:t>
            </a:fld>
            <a:endParaRPr lang="en-US"/>
          </a:p>
        </p:txBody>
      </p:sp>
    </p:spTree>
    <p:extLst>
      <p:ext uri="{BB962C8B-B14F-4D97-AF65-F5344CB8AC3E}">
        <p14:creationId xmlns:p14="http://schemas.microsoft.com/office/powerpoint/2010/main" val="187744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0e1c2ccf7_1_121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vi-VN"/>
          </a:p>
        </p:txBody>
      </p:sp>
      <p:sp>
        <p:nvSpPr>
          <p:cNvPr id="96" name="Google Shape;96;ge0e1c2ccf7_1_1217:notes"/>
          <p:cNvSpPr txBox="1">
            <a:spLocks noGrp="1"/>
          </p:cNvSpPr>
          <p:nvPr>
            <p:ph type="body" idx="1"/>
          </p:nvPr>
        </p:nvSpPr>
        <p:spPr>
          <a:xfrm>
            <a:off x="695008" y="4387135"/>
            <a:ext cx="5560060" cy="415623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6524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1F16-45B6-A395-FBFE-1C29156CD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4C1FC-7E80-6F31-B58C-B2EC5AF1E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D89FC4-9593-2D60-A7BB-2569089DA229}"/>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BB266426-F729-21FB-1F5B-D3D3BECA7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B3AC8-D1BD-F36C-1EAA-512CF4755B05}"/>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420152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6BD5-7D84-D81C-CD06-C7838BAC7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66697-3A5A-A7E8-9455-57A028BA54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5920D-C9C2-70DF-4FB4-C3830BDFBBE3}"/>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A7C5287E-B53F-308B-9111-EA8B8A3DA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29C03-DBFC-B858-A4D9-DD170D533E6E}"/>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204693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F1D2D-28C6-869C-38ED-6FD4BD7F6C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A36BD7-7FF1-A431-3277-C20C39725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48E14-D6C3-2D7B-291A-842560F0A511}"/>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927F935C-9C53-EBC3-C5A4-E07BF34C4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F247A-4202-2023-9711-8649B7ED985C}"/>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3543787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
        <p:cNvGrpSpPr/>
        <p:nvPr/>
      </p:nvGrpSpPr>
      <p:grpSpPr>
        <a:xfrm>
          <a:off x="0" y="0"/>
          <a:ext cx="0" cy="0"/>
          <a:chOff x="0" y="0"/>
          <a:chExt cx="0" cy="0"/>
        </a:xfrm>
      </p:grpSpPr>
      <p:pic>
        <p:nvPicPr>
          <p:cNvPr id="14" name="Google Shape;14;p12"/>
          <p:cNvPicPr preferRelativeResize="0"/>
          <p:nvPr/>
        </p:nvPicPr>
        <p:blipFill rotWithShape="1">
          <a:blip r:embed="rId2">
            <a:alphaModFix/>
          </a:blip>
          <a:srcRect/>
          <a:stretch/>
        </p:blipFill>
        <p:spPr>
          <a:xfrm>
            <a:off x="1" y="1"/>
            <a:ext cx="12192004" cy="6857999"/>
          </a:xfrm>
          <a:prstGeom prst="rect">
            <a:avLst/>
          </a:prstGeom>
          <a:noFill/>
          <a:ln>
            <a:noFill/>
          </a:ln>
        </p:spPr>
      </p:pic>
      <p:sp>
        <p:nvSpPr>
          <p:cNvPr id="15" name="Google Shape;15;p12"/>
          <p:cNvSpPr txBox="1">
            <a:spLocks noGrp="1"/>
          </p:cNvSpPr>
          <p:nvPr>
            <p:ph type="sldNum" idx="12"/>
          </p:nvPr>
        </p:nvSpPr>
        <p:spPr>
          <a:xfrm>
            <a:off x="10857759" y="6420833"/>
            <a:ext cx="12720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9pPr>
          </a:lstStyle>
          <a:p>
            <a:fld id="{00000000-1234-1234-1234-123412341234}" type="slidenum">
              <a:rPr lang="vi" smtClean="0"/>
              <a:pPr/>
              <a:t>‹#›</a:t>
            </a:fld>
            <a:endParaRPr lang="vi"/>
          </a:p>
        </p:txBody>
      </p:sp>
      <p:sp>
        <p:nvSpPr>
          <p:cNvPr id="16" name="Google Shape;16;p12"/>
          <p:cNvSpPr txBox="1">
            <a:spLocks noGrp="1"/>
          </p:cNvSpPr>
          <p:nvPr>
            <p:ph type="sldNum" idx="2"/>
          </p:nvPr>
        </p:nvSpPr>
        <p:spPr>
          <a:xfrm>
            <a:off x="10857759" y="6420833"/>
            <a:ext cx="12720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999999"/>
                </a:solidFill>
                <a:latin typeface="Arial"/>
                <a:ea typeface="Arial"/>
                <a:cs typeface="Arial"/>
                <a:sym typeface="Arial"/>
              </a:defRPr>
            </a:lvl9pPr>
          </a:lstStyle>
          <a:p>
            <a:fld id="{00000000-1234-1234-1234-123412341234}" type="slidenum">
              <a:rPr lang="vi" smtClean="0"/>
              <a:pPr/>
              <a:t>‹#›</a:t>
            </a:fld>
            <a:endParaRPr lang="vi"/>
          </a:p>
        </p:txBody>
      </p:sp>
      <p:sp>
        <p:nvSpPr>
          <p:cNvPr id="17" name="Google Shape;17;p12"/>
          <p:cNvSpPr txBox="1">
            <a:spLocks noGrp="1"/>
          </p:cNvSpPr>
          <p:nvPr>
            <p:ph type="title"/>
          </p:nvPr>
        </p:nvSpPr>
        <p:spPr>
          <a:xfrm>
            <a:off x="2070533" y="2458100"/>
            <a:ext cx="8051200" cy="20464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3500"/>
              <a:buNone/>
              <a:defRPr sz="4667">
                <a:solidFill>
                  <a:schemeClr val="lt1"/>
                </a:solidFill>
              </a:defRPr>
            </a:lvl1pPr>
            <a:lvl2pPr lvl="1" algn="l" rtl="0">
              <a:lnSpc>
                <a:spcPct val="100000"/>
              </a:lnSpc>
              <a:spcBef>
                <a:spcPts val="0"/>
              </a:spcBef>
              <a:spcAft>
                <a:spcPts val="0"/>
              </a:spcAft>
              <a:buClr>
                <a:schemeClr val="dk1"/>
              </a:buClr>
              <a:buSzPts val="2500"/>
              <a:buNone/>
              <a:defRPr sz="3333">
                <a:solidFill>
                  <a:schemeClr val="dk1"/>
                </a:solidFill>
              </a:defRPr>
            </a:lvl2pPr>
            <a:lvl3pPr lvl="2" algn="l" rtl="0">
              <a:lnSpc>
                <a:spcPct val="100000"/>
              </a:lnSpc>
              <a:spcBef>
                <a:spcPts val="0"/>
              </a:spcBef>
              <a:spcAft>
                <a:spcPts val="0"/>
              </a:spcAft>
              <a:buClr>
                <a:schemeClr val="dk1"/>
              </a:buClr>
              <a:buSzPts val="2500"/>
              <a:buNone/>
              <a:defRPr sz="3333">
                <a:solidFill>
                  <a:schemeClr val="dk1"/>
                </a:solidFill>
              </a:defRPr>
            </a:lvl3pPr>
            <a:lvl4pPr lvl="3" algn="l" rtl="0">
              <a:lnSpc>
                <a:spcPct val="100000"/>
              </a:lnSpc>
              <a:spcBef>
                <a:spcPts val="0"/>
              </a:spcBef>
              <a:spcAft>
                <a:spcPts val="0"/>
              </a:spcAft>
              <a:buClr>
                <a:schemeClr val="dk1"/>
              </a:buClr>
              <a:buSzPts val="2500"/>
              <a:buNone/>
              <a:defRPr sz="3333">
                <a:solidFill>
                  <a:schemeClr val="dk1"/>
                </a:solidFill>
              </a:defRPr>
            </a:lvl4pPr>
            <a:lvl5pPr lvl="4" algn="l" rtl="0">
              <a:lnSpc>
                <a:spcPct val="100000"/>
              </a:lnSpc>
              <a:spcBef>
                <a:spcPts val="0"/>
              </a:spcBef>
              <a:spcAft>
                <a:spcPts val="0"/>
              </a:spcAft>
              <a:buClr>
                <a:schemeClr val="dk1"/>
              </a:buClr>
              <a:buSzPts val="2500"/>
              <a:buNone/>
              <a:defRPr sz="3333">
                <a:solidFill>
                  <a:schemeClr val="dk1"/>
                </a:solidFill>
              </a:defRPr>
            </a:lvl5pPr>
            <a:lvl6pPr lvl="5" algn="l" rtl="0">
              <a:lnSpc>
                <a:spcPct val="100000"/>
              </a:lnSpc>
              <a:spcBef>
                <a:spcPts val="0"/>
              </a:spcBef>
              <a:spcAft>
                <a:spcPts val="0"/>
              </a:spcAft>
              <a:buClr>
                <a:schemeClr val="dk1"/>
              </a:buClr>
              <a:buSzPts val="2500"/>
              <a:buNone/>
              <a:defRPr sz="3333">
                <a:solidFill>
                  <a:schemeClr val="dk1"/>
                </a:solidFill>
              </a:defRPr>
            </a:lvl6pPr>
            <a:lvl7pPr lvl="6" algn="l" rtl="0">
              <a:lnSpc>
                <a:spcPct val="100000"/>
              </a:lnSpc>
              <a:spcBef>
                <a:spcPts val="0"/>
              </a:spcBef>
              <a:spcAft>
                <a:spcPts val="0"/>
              </a:spcAft>
              <a:buClr>
                <a:schemeClr val="dk1"/>
              </a:buClr>
              <a:buSzPts val="2500"/>
              <a:buNone/>
              <a:defRPr sz="3333">
                <a:solidFill>
                  <a:schemeClr val="dk1"/>
                </a:solidFill>
              </a:defRPr>
            </a:lvl7pPr>
            <a:lvl8pPr lvl="7" algn="l" rtl="0">
              <a:lnSpc>
                <a:spcPct val="100000"/>
              </a:lnSpc>
              <a:spcBef>
                <a:spcPts val="0"/>
              </a:spcBef>
              <a:spcAft>
                <a:spcPts val="0"/>
              </a:spcAft>
              <a:buClr>
                <a:schemeClr val="dk1"/>
              </a:buClr>
              <a:buSzPts val="2500"/>
              <a:buNone/>
              <a:defRPr sz="3333">
                <a:solidFill>
                  <a:schemeClr val="dk1"/>
                </a:solidFill>
              </a:defRPr>
            </a:lvl8pPr>
            <a:lvl9pPr lvl="8" algn="l" rtl="0">
              <a:lnSpc>
                <a:spcPct val="100000"/>
              </a:lnSpc>
              <a:spcBef>
                <a:spcPts val="0"/>
              </a:spcBef>
              <a:spcAft>
                <a:spcPts val="0"/>
              </a:spcAft>
              <a:buClr>
                <a:schemeClr val="dk1"/>
              </a:buClr>
              <a:buSzPts val="2500"/>
              <a:buNone/>
              <a:defRPr sz="3333">
                <a:solidFill>
                  <a:schemeClr val="dk1"/>
                </a:solidFill>
              </a:defRPr>
            </a:lvl9pPr>
          </a:lstStyle>
          <a:p>
            <a:endParaRPr/>
          </a:p>
        </p:txBody>
      </p:sp>
      <p:grpSp>
        <p:nvGrpSpPr>
          <p:cNvPr id="18" name="Google Shape;18;p12"/>
          <p:cNvGrpSpPr/>
          <p:nvPr/>
        </p:nvGrpSpPr>
        <p:grpSpPr>
          <a:xfrm>
            <a:off x="5008000" y="263233"/>
            <a:ext cx="2176000" cy="1668541"/>
            <a:chOff x="3756113" y="197425"/>
            <a:chExt cx="1632000" cy="1251406"/>
          </a:xfrm>
        </p:grpSpPr>
        <p:pic>
          <p:nvPicPr>
            <p:cNvPr id="19" name="Google Shape;19;p12"/>
            <p:cNvPicPr preferRelativeResize="0"/>
            <p:nvPr/>
          </p:nvPicPr>
          <p:blipFill>
            <a:blip r:embed="rId3">
              <a:alphaModFix/>
            </a:blip>
            <a:stretch>
              <a:fillRect/>
            </a:stretch>
          </p:blipFill>
          <p:spPr>
            <a:xfrm>
              <a:off x="4016300" y="197425"/>
              <a:ext cx="1111625" cy="872925"/>
            </a:xfrm>
            <a:prstGeom prst="rect">
              <a:avLst/>
            </a:prstGeom>
            <a:noFill/>
            <a:ln>
              <a:noFill/>
            </a:ln>
          </p:spPr>
        </p:pic>
        <p:sp>
          <p:nvSpPr>
            <p:cNvPr id="20" name="Google Shape;20;p12"/>
            <p:cNvSpPr txBox="1"/>
            <p:nvPr/>
          </p:nvSpPr>
          <p:spPr>
            <a:xfrm>
              <a:off x="3756113" y="1125688"/>
              <a:ext cx="1632000" cy="32314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vi" sz="1600" b="1">
                  <a:solidFill>
                    <a:schemeClr val="lt1"/>
                  </a:solidFill>
                  <a:latin typeface="Roboto"/>
                  <a:ea typeface="Roboto"/>
                  <a:cs typeface="Roboto"/>
                  <a:sym typeface="Roboto"/>
                </a:rPr>
                <a:t>BỘ CÔNG AN</a:t>
              </a:r>
              <a:endParaRPr sz="1600" b="1">
                <a:solidFill>
                  <a:schemeClr val="lt1"/>
                </a:solidFill>
                <a:latin typeface="Roboto"/>
                <a:ea typeface="Roboto"/>
                <a:cs typeface="Roboto"/>
                <a:sym typeface="Roboto"/>
              </a:endParaRPr>
            </a:p>
          </p:txBody>
        </p:sp>
      </p:grpSp>
    </p:spTree>
    <p:extLst>
      <p:ext uri="{BB962C8B-B14F-4D97-AF65-F5344CB8AC3E}">
        <p14:creationId xmlns:p14="http://schemas.microsoft.com/office/powerpoint/2010/main" val="32445720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29AD-DE7E-1979-8FD6-123A33AE1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7BC92-B526-BBEF-D592-873762A1F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B41CC-614D-7193-6CC4-DE0F39996DF3}"/>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9554490D-9B06-E595-1803-2A9210E13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9AB63-2DD7-457E-D269-A577590D8C99}"/>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287815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A75A-CC96-8D9D-A2AC-AFC7213AA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9C8A0A-5698-C22C-E2FD-179E0D7FD1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BBBA8E-9958-8443-0F6A-0D4D3A1A6902}"/>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ED344AE4-6CB0-2BA9-1C6C-641157DCC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4733C-D16A-E65D-EC1F-FEFA3CD8B726}"/>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63710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6FC9C-DDE8-5CB7-EB76-B6241E88E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E4A3D-2FF3-F88B-4FA5-4B78A22926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3C8FF-ADBA-479D-4397-7921510456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F4D6C0-A915-131A-BAE4-68ACAC779653}"/>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6" name="Footer Placeholder 5">
            <a:extLst>
              <a:ext uri="{FF2B5EF4-FFF2-40B4-BE49-F238E27FC236}">
                <a16:creationId xmlns:a16="http://schemas.microsoft.com/office/drawing/2014/main" id="{7ADF5269-BF7C-FBCA-08AD-69A1ABE4B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471C0-D013-53A4-BD02-10123871B784}"/>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314148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3D4E-7024-22E0-79EC-07C770271F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5E7D3-400D-1655-E3DE-FC252E727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26ED0-8405-D5F9-A4AD-1290594CC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62B1E-182A-C77E-3F01-520EF33F96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9A200-9CF3-A488-13BC-A98D57F12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20A7E-8057-4333-2E76-713CB186FF9C}"/>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8" name="Footer Placeholder 7">
            <a:extLst>
              <a:ext uri="{FF2B5EF4-FFF2-40B4-BE49-F238E27FC236}">
                <a16:creationId xmlns:a16="http://schemas.microsoft.com/office/drawing/2014/main" id="{9E339C0A-DDC6-BD78-A0F8-744427494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AD6520-65AA-3147-7D1F-C256C5D57124}"/>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9232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AD15-9C87-CA02-F1D5-3C73A5AC48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F85AD2-B9B4-DD6E-4EBE-22C028B5A7EC}"/>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4" name="Footer Placeholder 3">
            <a:extLst>
              <a:ext uri="{FF2B5EF4-FFF2-40B4-BE49-F238E27FC236}">
                <a16:creationId xmlns:a16="http://schemas.microsoft.com/office/drawing/2014/main" id="{EF5BD8FD-B1E0-8013-5B85-B695E0671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F86CD5-DD00-3926-8A14-6B37F7ADCB77}"/>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218071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924CB-29A6-3DF1-D880-E08024857768}"/>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3" name="Footer Placeholder 2">
            <a:extLst>
              <a:ext uri="{FF2B5EF4-FFF2-40B4-BE49-F238E27FC236}">
                <a16:creationId xmlns:a16="http://schemas.microsoft.com/office/drawing/2014/main" id="{027B82EE-E48F-8B90-A835-DFDFD199DB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32BC07-4AB2-7437-FCDE-31413CEE89C9}"/>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396737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3004-0422-2194-87D0-C1A35DE1B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BDB90A-3260-BAA6-B14E-B0916E817F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DEA9E-9CC0-C4BA-A910-0DA6F2048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7C4D8-5EF3-D5CB-30CE-D5928F04950C}"/>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6" name="Footer Placeholder 5">
            <a:extLst>
              <a:ext uri="{FF2B5EF4-FFF2-40B4-BE49-F238E27FC236}">
                <a16:creationId xmlns:a16="http://schemas.microsoft.com/office/drawing/2014/main" id="{906BEF13-006B-A150-27FC-99D9CF9A1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557FF8-3798-B446-9995-CCD17C118C24}"/>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414255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4008-DF4D-593E-83B4-4605E0E21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46AE1F-0FC7-16FA-EFD9-3674651DC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0EDDB8-C0C7-4769-128D-569882E7F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CA40A2-AEDE-D63D-1601-E8FC959E4BFC}"/>
              </a:ext>
            </a:extLst>
          </p:cNvPr>
          <p:cNvSpPr>
            <a:spLocks noGrp="1"/>
          </p:cNvSpPr>
          <p:nvPr>
            <p:ph type="dt" sz="half" idx="10"/>
          </p:nvPr>
        </p:nvSpPr>
        <p:spPr/>
        <p:txBody>
          <a:bodyPr/>
          <a:lstStyle/>
          <a:p>
            <a:fld id="{DFC1931B-D8CE-42FB-B084-D77A6AC0A75C}" type="datetimeFigureOut">
              <a:rPr lang="en-US" smtClean="0"/>
              <a:t>12/18/2025</a:t>
            </a:fld>
            <a:endParaRPr lang="en-US"/>
          </a:p>
        </p:txBody>
      </p:sp>
      <p:sp>
        <p:nvSpPr>
          <p:cNvPr id="6" name="Footer Placeholder 5">
            <a:extLst>
              <a:ext uri="{FF2B5EF4-FFF2-40B4-BE49-F238E27FC236}">
                <a16:creationId xmlns:a16="http://schemas.microsoft.com/office/drawing/2014/main" id="{83D9FAE2-EC77-5C6D-CB31-1FF3F5B3A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CC35D-E3CD-98DD-C4D3-B4C16449C0E1}"/>
              </a:ext>
            </a:extLst>
          </p:cNvPr>
          <p:cNvSpPr>
            <a:spLocks noGrp="1"/>
          </p:cNvSpPr>
          <p:nvPr>
            <p:ph type="sldNum" sz="quarter" idx="12"/>
          </p:nvPr>
        </p:nvSpPr>
        <p:spPr/>
        <p:txBody>
          <a:bodyPr/>
          <a:lstStyle/>
          <a:p>
            <a:fld id="{0E1AA708-68AD-4796-A242-334EA3CB367F}" type="slidenum">
              <a:rPr lang="en-US" smtClean="0"/>
              <a:t>‹#›</a:t>
            </a:fld>
            <a:endParaRPr lang="en-US"/>
          </a:p>
        </p:txBody>
      </p:sp>
    </p:spTree>
    <p:extLst>
      <p:ext uri="{BB962C8B-B14F-4D97-AF65-F5344CB8AC3E}">
        <p14:creationId xmlns:p14="http://schemas.microsoft.com/office/powerpoint/2010/main" val="115180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BF34-B130-EF9F-C3E1-AF1AA4C84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8DDEA0-09A6-9F19-94A2-87FCDFCA5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BD74C-0442-3DF8-8680-83ECD9605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1931B-D8CE-42FB-B084-D77A6AC0A75C}" type="datetimeFigureOut">
              <a:rPr lang="en-US" smtClean="0"/>
              <a:t>12/18/2025</a:t>
            </a:fld>
            <a:endParaRPr lang="en-US"/>
          </a:p>
        </p:txBody>
      </p:sp>
      <p:sp>
        <p:nvSpPr>
          <p:cNvPr id="5" name="Footer Placeholder 4">
            <a:extLst>
              <a:ext uri="{FF2B5EF4-FFF2-40B4-BE49-F238E27FC236}">
                <a16:creationId xmlns:a16="http://schemas.microsoft.com/office/drawing/2014/main" id="{29DDC55E-6616-7F2D-1943-7C06A856A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D97C63-CA78-0271-614F-8BC44DD7A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AA708-68AD-4796-A242-334EA3CB367F}" type="slidenum">
              <a:rPr lang="en-US" smtClean="0"/>
              <a:t>‹#›</a:t>
            </a:fld>
            <a:endParaRPr lang="en-US"/>
          </a:p>
        </p:txBody>
      </p:sp>
    </p:spTree>
    <p:extLst>
      <p:ext uri="{BB962C8B-B14F-4D97-AF65-F5344CB8AC3E}">
        <p14:creationId xmlns:p14="http://schemas.microsoft.com/office/powerpoint/2010/main" val="2682449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348D1928-1548-2186-9409-0F7D9286BE8B}"/>
              </a:ext>
            </a:extLst>
          </p:cNvPr>
          <p:cNvSpPr>
            <a:spLocks noGrp="1"/>
          </p:cNvSpPr>
          <p:nvPr>
            <p:ph type="title"/>
          </p:nvPr>
        </p:nvSpPr>
        <p:spPr>
          <a:xfrm>
            <a:off x="267" y="2401869"/>
            <a:ext cx="12191733" cy="753066"/>
          </a:xfrm>
        </p:spPr>
        <p:txBody>
          <a:bodyPr>
            <a:noAutofit/>
          </a:bodyPr>
          <a:lstStyle/>
          <a:p>
            <a:r>
              <a:rPr lang="en-US" sz="3600" b="1" spc="-50" dirty="0">
                <a:latin typeface="Roboto" panose="02000000000000000000" pitchFamily="2" charset="0"/>
                <a:ea typeface="Roboto" panose="02000000000000000000" pitchFamily="2" charset="0"/>
                <a:cs typeface="Roboto" panose="02000000000000000000" pitchFamily="2" charset="0"/>
              </a:rPr>
              <a:t>BÁO CÁO HỘI NGHỊ</a:t>
            </a:r>
            <a:br>
              <a:rPr lang="en-US" sz="4300" spc="-50" dirty="0">
                <a:latin typeface="UTM HelvetIns" panose="02040603050506020204" pitchFamily="18" charset="0"/>
              </a:rPr>
            </a:br>
            <a:endParaRPr lang="en-US" sz="4300" spc="-50" dirty="0">
              <a:latin typeface="UTM HelvetIns" panose="02040603050506020204" pitchFamily="18" charset="0"/>
            </a:endParaRPr>
          </a:p>
        </p:txBody>
      </p:sp>
      <p:sp>
        <p:nvSpPr>
          <p:cNvPr id="5" name="Title 1">
            <a:extLst>
              <a:ext uri="{FF2B5EF4-FFF2-40B4-BE49-F238E27FC236}">
                <a16:creationId xmlns:a16="http://schemas.microsoft.com/office/drawing/2014/main" id="{CEEC0D33-1216-2800-5671-456EAA2AE552}"/>
              </a:ext>
            </a:extLst>
          </p:cNvPr>
          <p:cNvSpPr txBox="1">
            <a:spLocks/>
          </p:cNvSpPr>
          <p:nvPr/>
        </p:nvSpPr>
        <p:spPr>
          <a:xfrm>
            <a:off x="415600" y="1795869"/>
            <a:ext cx="11360800" cy="606000"/>
          </a:xfrm>
          <a:prstGeom prst="rect">
            <a:avLst/>
          </a:prstGeom>
          <a:noFill/>
          <a:ln>
            <a:noFill/>
          </a:ln>
        </p:spPr>
        <p:txBody>
          <a:bodyPr spcFirstLastPara="1" wrap="square" lIns="121900" tIns="121900" rIns="121900" bIns="121900" anchor="t"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Roboto"/>
              <a:buNone/>
              <a:defRPr sz="35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9pPr>
          </a:lstStyle>
          <a:p>
            <a:r>
              <a:rPr lang="en-US" sz="1600" spc="50" dirty="0">
                <a:latin typeface="Roboto" panose="02000000000000000000" pitchFamily="2" charset="0"/>
                <a:ea typeface="Roboto" panose="02000000000000000000" pitchFamily="2" charset="0"/>
                <a:cs typeface="Roboto" panose="02000000000000000000" pitchFamily="2" charset="0"/>
              </a:rPr>
              <a:t>TRUNG TÂM DỮ LIỆU QUỐC GIA</a:t>
            </a:r>
            <a:endParaRPr lang="vi-VN" sz="1600" spc="50" dirty="0">
              <a:latin typeface="Roboto" panose="02000000000000000000" pitchFamily="2" charset="0"/>
              <a:ea typeface="Roboto" panose="02000000000000000000" pitchFamily="2" charset="0"/>
              <a:cs typeface="Roboto" panose="02000000000000000000" pitchFamily="2" charset="0"/>
            </a:endParaRPr>
          </a:p>
        </p:txBody>
      </p:sp>
      <p:sp>
        <p:nvSpPr>
          <p:cNvPr id="6" name="Title 1">
            <a:extLst>
              <a:ext uri="{FF2B5EF4-FFF2-40B4-BE49-F238E27FC236}">
                <a16:creationId xmlns:a16="http://schemas.microsoft.com/office/drawing/2014/main" id="{30F9A5A7-EA7C-9C55-409A-0CC7E9A09A2A}"/>
              </a:ext>
            </a:extLst>
          </p:cNvPr>
          <p:cNvSpPr txBox="1">
            <a:spLocks/>
          </p:cNvSpPr>
          <p:nvPr/>
        </p:nvSpPr>
        <p:spPr>
          <a:xfrm>
            <a:off x="305649" y="6252000"/>
            <a:ext cx="11360800" cy="606000"/>
          </a:xfrm>
          <a:prstGeom prst="rect">
            <a:avLst/>
          </a:prstGeom>
          <a:noFill/>
          <a:ln>
            <a:noFill/>
          </a:ln>
        </p:spPr>
        <p:txBody>
          <a:bodyPr spcFirstLastPara="1" wrap="square" lIns="121900" tIns="121900" rIns="121900" bIns="121900" anchor="t"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Roboto"/>
              <a:buNone/>
              <a:defRPr sz="35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2500"/>
              <a:buFont typeface="Roboto"/>
              <a:buNone/>
              <a:defRPr sz="2500" b="1" i="0" u="none" strike="noStrike" cap="none">
                <a:solidFill>
                  <a:schemeClr val="dk1"/>
                </a:solidFill>
                <a:latin typeface="Roboto"/>
                <a:ea typeface="Roboto"/>
                <a:cs typeface="Roboto"/>
                <a:sym typeface="Roboto"/>
              </a:defRPr>
            </a:lvl9pPr>
          </a:lstStyle>
          <a:p>
            <a:r>
              <a:rPr lang="en-US" sz="1867" b="0" i="1">
                <a:latin typeface="Roboto" panose="02000000000000000000" pitchFamily="2" charset="0"/>
                <a:ea typeface="Roboto" panose="02000000000000000000" pitchFamily="2" charset="0"/>
                <a:cs typeface="Roboto" panose="02000000000000000000" pitchFamily="2" charset="0"/>
              </a:rPr>
              <a:t>Đà Nẵng, </a:t>
            </a:r>
            <a:r>
              <a:rPr lang="en-US" sz="1867" b="0" i="1" err="1">
                <a:latin typeface="Roboto" panose="02000000000000000000" pitchFamily="2" charset="0"/>
                <a:ea typeface="Roboto" panose="02000000000000000000" pitchFamily="2" charset="0"/>
                <a:cs typeface="Roboto" panose="02000000000000000000" pitchFamily="2" charset="0"/>
              </a:rPr>
              <a:t>ngày</a:t>
            </a:r>
            <a:r>
              <a:rPr lang="en-US" sz="1867" b="0" i="1">
                <a:latin typeface="Roboto" panose="02000000000000000000" pitchFamily="2" charset="0"/>
                <a:ea typeface="Roboto" panose="02000000000000000000" pitchFamily="2" charset="0"/>
                <a:cs typeface="Roboto" panose="02000000000000000000" pitchFamily="2" charset="0"/>
              </a:rPr>
              <a:t> </a:t>
            </a:r>
            <a:r>
              <a:rPr lang="en-US" sz="1800" b="0" i="1">
                <a:latin typeface="Roboto" panose="02000000000000000000" pitchFamily="2" charset="0"/>
                <a:ea typeface="Roboto" panose="02000000000000000000" pitchFamily="2" charset="0"/>
                <a:cs typeface="Roboto" panose="02000000000000000000" pitchFamily="2" charset="0"/>
              </a:rPr>
              <a:t>19</a:t>
            </a:r>
            <a:r>
              <a:rPr lang="en-US" sz="1867" b="0" i="1">
                <a:latin typeface="Roboto" panose="02000000000000000000" pitchFamily="2" charset="0"/>
                <a:ea typeface="Roboto" panose="02000000000000000000" pitchFamily="2" charset="0"/>
                <a:cs typeface="Roboto" panose="02000000000000000000" pitchFamily="2" charset="0"/>
              </a:rPr>
              <a:t> </a:t>
            </a:r>
            <a:r>
              <a:rPr lang="en-US" sz="1867" b="0" i="1" err="1">
                <a:latin typeface="Roboto" panose="02000000000000000000" pitchFamily="2" charset="0"/>
                <a:ea typeface="Roboto" panose="02000000000000000000" pitchFamily="2" charset="0"/>
                <a:cs typeface="Roboto" panose="02000000000000000000" pitchFamily="2" charset="0"/>
              </a:rPr>
              <a:t>tháng</a:t>
            </a:r>
            <a:r>
              <a:rPr lang="en-US" sz="1867" b="0" i="1">
                <a:latin typeface="Roboto" panose="02000000000000000000" pitchFamily="2" charset="0"/>
                <a:ea typeface="Roboto" panose="02000000000000000000" pitchFamily="2" charset="0"/>
                <a:cs typeface="Roboto" panose="02000000000000000000" pitchFamily="2" charset="0"/>
              </a:rPr>
              <a:t> 12 </a:t>
            </a:r>
            <a:r>
              <a:rPr lang="en-US" sz="1867" b="0" i="1" dirty="0" err="1">
                <a:latin typeface="Roboto" panose="02000000000000000000" pitchFamily="2" charset="0"/>
                <a:ea typeface="Roboto" panose="02000000000000000000" pitchFamily="2" charset="0"/>
                <a:cs typeface="Roboto" panose="02000000000000000000" pitchFamily="2" charset="0"/>
              </a:rPr>
              <a:t>năm</a:t>
            </a:r>
            <a:r>
              <a:rPr lang="en-US" sz="1867" b="0" i="1" dirty="0">
                <a:latin typeface="Roboto" panose="02000000000000000000" pitchFamily="2" charset="0"/>
                <a:ea typeface="Roboto" panose="02000000000000000000" pitchFamily="2" charset="0"/>
                <a:cs typeface="Roboto" panose="02000000000000000000" pitchFamily="2" charset="0"/>
              </a:rPr>
              <a:t> 2025</a:t>
            </a:r>
            <a:endParaRPr lang="vi-VN" sz="1867" b="0" i="1" dirty="0">
              <a:latin typeface="Roboto" panose="02000000000000000000" pitchFamily="2" charset="0"/>
              <a:ea typeface="Roboto" panose="02000000000000000000" pitchFamily="2" charset="0"/>
              <a:cs typeface="Roboto" panose="02000000000000000000" pitchFamily="2" charset="0"/>
            </a:endParaRPr>
          </a:p>
        </p:txBody>
      </p:sp>
      <p:sp>
        <p:nvSpPr>
          <p:cNvPr id="2" name="Title 3">
            <a:extLst>
              <a:ext uri="{FF2B5EF4-FFF2-40B4-BE49-F238E27FC236}">
                <a16:creationId xmlns:a16="http://schemas.microsoft.com/office/drawing/2014/main" id="{D2CD63EF-B41E-FDED-88B2-D533A5BE3EFE}"/>
              </a:ext>
            </a:extLst>
          </p:cNvPr>
          <p:cNvSpPr txBox="1">
            <a:spLocks/>
          </p:cNvSpPr>
          <p:nvPr/>
        </p:nvSpPr>
        <p:spPr>
          <a:xfrm>
            <a:off x="497852" y="3429000"/>
            <a:ext cx="10976394" cy="2245535"/>
          </a:xfrm>
          <a:prstGeom prst="rect">
            <a:avLst/>
          </a:prstGeom>
          <a:noFill/>
          <a:ln>
            <a:noFill/>
          </a:ln>
        </p:spPr>
        <p:txBody>
          <a:bodyPr spcFirstLastPara="1" vert="horz" wrap="square" lIns="91425" tIns="91425" rIns="91425" bIns="91425" rtlCol="0" anchor="t" anchorCtr="0">
            <a:noAutofit/>
          </a:bodyPr>
          <a:lstStyle>
            <a:lvl1pPr lvl="0" algn="ctr" defTabSz="914400" rtl="0" eaLnBrk="1" latinLnBrk="0" hangingPunct="1">
              <a:lnSpc>
                <a:spcPct val="100000"/>
              </a:lnSpc>
              <a:spcBef>
                <a:spcPts val="0"/>
              </a:spcBef>
              <a:spcAft>
                <a:spcPts val="0"/>
              </a:spcAft>
              <a:buClr>
                <a:schemeClr val="lt1"/>
              </a:buClr>
              <a:buSzPts val="3500"/>
              <a:buNone/>
              <a:defRPr sz="4667" kern="1200">
                <a:solidFill>
                  <a:schemeClr val="lt1"/>
                </a:solidFill>
                <a:latin typeface="+mj-lt"/>
                <a:ea typeface="+mj-ea"/>
                <a:cs typeface="+mj-cs"/>
              </a:defRPr>
            </a:lvl1pPr>
            <a:lvl2pPr lvl="1" algn="l" rtl="0">
              <a:lnSpc>
                <a:spcPct val="100000"/>
              </a:lnSpc>
              <a:spcBef>
                <a:spcPts val="0"/>
              </a:spcBef>
              <a:spcAft>
                <a:spcPts val="0"/>
              </a:spcAft>
              <a:buClr>
                <a:schemeClr val="dk1"/>
              </a:buClr>
              <a:buSzPts val="2500"/>
              <a:buNone/>
              <a:defRPr sz="3333">
                <a:solidFill>
                  <a:schemeClr val="dk1"/>
                </a:solidFill>
              </a:defRPr>
            </a:lvl2pPr>
            <a:lvl3pPr lvl="2" algn="l" rtl="0">
              <a:lnSpc>
                <a:spcPct val="100000"/>
              </a:lnSpc>
              <a:spcBef>
                <a:spcPts val="0"/>
              </a:spcBef>
              <a:spcAft>
                <a:spcPts val="0"/>
              </a:spcAft>
              <a:buClr>
                <a:schemeClr val="dk1"/>
              </a:buClr>
              <a:buSzPts val="2500"/>
              <a:buNone/>
              <a:defRPr sz="3333">
                <a:solidFill>
                  <a:schemeClr val="dk1"/>
                </a:solidFill>
              </a:defRPr>
            </a:lvl3pPr>
            <a:lvl4pPr lvl="3" algn="l" rtl="0">
              <a:lnSpc>
                <a:spcPct val="100000"/>
              </a:lnSpc>
              <a:spcBef>
                <a:spcPts val="0"/>
              </a:spcBef>
              <a:spcAft>
                <a:spcPts val="0"/>
              </a:spcAft>
              <a:buClr>
                <a:schemeClr val="dk1"/>
              </a:buClr>
              <a:buSzPts val="2500"/>
              <a:buNone/>
              <a:defRPr sz="3333">
                <a:solidFill>
                  <a:schemeClr val="dk1"/>
                </a:solidFill>
              </a:defRPr>
            </a:lvl4pPr>
            <a:lvl5pPr lvl="4" algn="l" rtl="0">
              <a:lnSpc>
                <a:spcPct val="100000"/>
              </a:lnSpc>
              <a:spcBef>
                <a:spcPts val="0"/>
              </a:spcBef>
              <a:spcAft>
                <a:spcPts val="0"/>
              </a:spcAft>
              <a:buClr>
                <a:schemeClr val="dk1"/>
              </a:buClr>
              <a:buSzPts val="2500"/>
              <a:buNone/>
              <a:defRPr sz="3333">
                <a:solidFill>
                  <a:schemeClr val="dk1"/>
                </a:solidFill>
              </a:defRPr>
            </a:lvl5pPr>
            <a:lvl6pPr lvl="5" algn="l" rtl="0">
              <a:lnSpc>
                <a:spcPct val="100000"/>
              </a:lnSpc>
              <a:spcBef>
                <a:spcPts val="0"/>
              </a:spcBef>
              <a:spcAft>
                <a:spcPts val="0"/>
              </a:spcAft>
              <a:buClr>
                <a:schemeClr val="dk1"/>
              </a:buClr>
              <a:buSzPts val="2500"/>
              <a:buNone/>
              <a:defRPr sz="3333">
                <a:solidFill>
                  <a:schemeClr val="dk1"/>
                </a:solidFill>
              </a:defRPr>
            </a:lvl6pPr>
            <a:lvl7pPr lvl="6" algn="l" rtl="0">
              <a:lnSpc>
                <a:spcPct val="100000"/>
              </a:lnSpc>
              <a:spcBef>
                <a:spcPts val="0"/>
              </a:spcBef>
              <a:spcAft>
                <a:spcPts val="0"/>
              </a:spcAft>
              <a:buClr>
                <a:schemeClr val="dk1"/>
              </a:buClr>
              <a:buSzPts val="2500"/>
              <a:buNone/>
              <a:defRPr sz="3333">
                <a:solidFill>
                  <a:schemeClr val="dk1"/>
                </a:solidFill>
              </a:defRPr>
            </a:lvl7pPr>
            <a:lvl8pPr lvl="7" algn="l" rtl="0">
              <a:lnSpc>
                <a:spcPct val="100000"/>
              </a:lnSpc>
              <a:spcBef>
                <a:spcPts val="0"/>
              </a:spcBef>
              <a:spcAft>
                <a:spcPts val="0"/>
              </a:spcAft>
              <a:buClr>
                <a:schemeClr val="dk1"/>
              </a:buClr>
              <a:buSzPts val="2500"/>
              <a:buNone/>
              <a:defRPr sz="3333">
                <a:solidFill>
                  <a:schemeClr val="dk1"/>
                </a:solidFill>
              </a:defRPr>
            </a:lvl8pPr>
            <a:lvl9pPr lvl="8" algn="l" rtl="0">
              <a:lnSpc>
                <a:spcPct val="100000"/>
              </a:lnSpc>
              <a:spcBef>
                <a:spcPts val="0"/>
              </a:spcBef>
              <a:spcAft>
                <a:spcPts val="0"/>
              </a:spcAft>
              <a:buClr>
                <a:schemeClr val="dk1"/>
              </a:buClr>
              <a:buSzPts val="2500"/>
              <a:buNone/>
              <a:defRPr sz="3333">
                <a:solidFill>
                  <a:schemeClr val="dk1"/>
                </a:solidFill>
              </a:defRPr>
            </a:lvl9pPr>
          </a:lstStyle>
          <a:p>
            <a:r>
              <a:rPr lang="en-US" sz="2800">
                <a:latin typeface="Roboto" panose="02000000000000000000" pitchFamily="2" charset="0"/>
                <a:ea typeface="Roboto" panose="02000000000000000000" pitchFamily="2" charset="0"/>
                <a:cs typeface="Roboto" panose="02000000000000000000" pitchFamily="2" charset="0"/>
              </a:rPr>
              <a:t>PHƯƠNG HƯỚNG, GIẢI PHÁP TRIỂN KHAI QUYẾT ĐỊNH SỐ 2439/QĐ-TTG CỦA THỦ TƯỚNG CHÍNH PHỦ VỀ KHUNG KIẾN TRÚC DỮ LIỆU QUỐC GIA, KHUNG QUẢN TRỊ, QUẢN LÝ DỮ LIỆU QUỐC GIA VÀ TỪ ĐIỂN DỮ LIỆU DÙNG CHUNG</a:t>
            </a:r>
            <a:endParaRPr lang="en-US" sz="28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42EC1-4F10-ED95-54E9-CB07B42B49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940D18-5F8A-2E97-7B9D-A0C7E3F192B0}"/>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A2231329-25E5-A224-4172-E8F408D070A5}"/>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37BBA27D-C01F-B8C1-3778-15EE742CD7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33438438-690C-31BA-FA57-CF2FF0F232A2}"/>
              </a:ext>
            </a:extLst>
          </p:cNvPr>
          <p:cNvPicPr>
            <a:picLocks noChangeAspect="1"/>
          </p:cNvPicPr>
          <p:nvPr/>
        </p:nvPicPr>
        <p:blipFill>
          <a:blip r:embed="rId3"/>
          <a:stretch>
            <a:fillRect/>
          </a:stretch>
        </p:blipFill>
        <p:spPr>
          <a:xfrm>
            <a:off x="0" y="1282235"/>
            <a:ext cx="12192000" cy="4293529"/>
          </a:xfrm>
          <a:prstGeom prst="rect">
            <a:avLst/>
          </a:prstGeom>
        </p:spPr>
      </p:pic>
      <p:sp>
        <p:nvSpPr>
          <p:cNvPr id="10" name="Rectangle 9">
            <a:extLst>
              <a:ext uri="{FF2B5EF4-FFF2-40B4-BE49-F238E27FC236}">
                <a16:creationId xmlns:a16="http://schemas.microsoft.com/office/drawing/2014/main" id="{8552CB6A-AABD-40B8-9B36-43F8D3E55290}"/>
              </a:ext>
            </a:extLst>
          </p:cNvPr>
          <p:cNvSpPr/>
          <p:nvPr/>
        </p:nvSpPr>
        <p:spPr>
          <a:xfrm>
            <a:off x="6705600" y="3598606"/>
            <a:ext cx="1297858"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570960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85A4-8A6B-C14A-7C1C-A64949ED33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7B519E-07D7-E922-732C-F0D95B61CAE7}"/>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30A8548-CFDE-B9E6-A355-AB93B266CEE7}"/>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B3D260D8-46AA-6EE0-4F9F-5E7BC70AD0B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4" name="Picture 3">
            <a:extLst>
              <a:ext uri="{FF2B5EF4-FFF2-40B4-BE49-F238E27FC236}">
                <a16:creationId xmlns:a16="http://schemas.microsoft.com/office/drawing/2014/main" id="{183322EF-BACA-901E-953A-9FBF1F7AFB10}"/>
              </a:ext>
            </a:extLst>
          </p:cNvPr>
          <p:cNvPicPr>
            <a:picLocks noChangeAspect="1"/>
          </p:cNvPicPr>
          <p:nvPr/>
        </p:nvPicPr>
        <p:blipFill>
          <a:blip r:embed="rId3"/>
          <a:stretch>
            <a:fillRect/>
          </a:stretch>
        </p:blipFill>
        <p:spPr>
          <a:xfrm>
            <a:off x="0" y="1180542"/>
            <a:ext cx="12192000" cy="4496916"/>
          </a:xfrm>
          <a:prstGeom prst="rect">
            <a:avLst/>
          </a:prstGeom>
        </p:spPr>
      </p:pic>
    </p:spTree>
    <p:extLst>
      <p:ext uri="{BB962C8B-B14F-4D97-AF65-F5344CB8AC3E}">
        <p14:creationId xmlns:p14="http://schemas.microsoft.com/office/powerpoint/2010/main" val="24919186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A38C-0D36-03BB-2FB6-D07035B427E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BFEE8B8-F93C-4FF9-717E-F426D13B78D8}"/>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8DB8BDB-E6A0-F2A1-32A5-2FA3C82A55EA}"/>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F25E7A6D-677E-C148-AC41-2C62200057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25487EAD-3DEB-BC87-ED8E-041CA59E8BE5}"/>
              </a:ext>
            </a:extLst>
          </p:cNvPr>
          <p:cNvPicPr>
            <a:picLocks noChangeAspect="1"/>
          </p:cNvPicPr>
          <p:nvPr/>
        </p:nvPicPr>
        <p:blipFill>
          <a:blip r:embed="rId3"/>
          <a:stretch>
            <a:fillRect/>
          </a:stretch>
        </p:blipFill>
        <p:spPr>
          <a:xfrm>
            <a:off x="0" y="1137786"/>
            <a:ext cx="12192000" cy="5172364"/>
          </a:xfrm>
          <a:prstGeom prst="rect">
            <a:avLst/>
          </a:prstGeom>
        </p:spPr>
      </p:pic>
      <p:sp>
        <p:nvSpPr>
          <p:cNvPr id="8" name="Rectangle 7">
            <a:extLst>
              <a:ext uri="{FF2B5EF4-FFF2-40B4-BE49-F238E27FC236}">
                <a16:creationId xmlns:a16="http://schemas.microsoft.com/office/drawing/2014/main" id="{D3C90650-917F-076C-7105-BA9997925E78}"/>
              </a:ext>
            </a:extLst>
          </p:cNvPr>
          <p:cNvSpPr/>
          <p:nvPr/>
        </p:nvSpPr>
        <p:spPr>
          <a:xfrm>
            <a:off x="5447071" y="4345858"/>
            <a:ext cx="1297858" cy="324465"/>
          </a:xfrm>
          <a:prstGeom prst="rect">
            <a:avLst/>
          </a:prstGeom>
          <a:solidFill>
            <a:srgbClr val="61AACB"/>
          </a:solidFill>
          <a:ln>
            <a:solidFill>
              <a:srgbClr val="61AA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9173392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D849D-9D87-EDC1-6368-6ABBFC1F52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68D6D7-3281-87EF-79BE-EA09AEEBF77E}"/>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FFC95F95-698E-666D-95EE-5E7FB9D3C94C}"/>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0AD77D97-5366-4FC3-2175-522D7FEC30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4" name="Picture 3">
            <a:extLst>
              <a:ext uri="{FF2B5EF4-FFF2-40B4-BE49-F238E27FC236}">
                <a16:creationId xmlns:a16="http://schemas.microsoft.com/office/drawing/2014/main" id="{69A8AC2E-9014-19C4-099B-81B7D58620E8}"/>
              </a:ext>
            </a:extLst>
          </p:cNvPr>
          <p:cNvPicPr>
            <a:picLocks noChangeAspect="1"/>
          </p:cNvPicPr>
          <p:nvPr/>
        </p:nvPicPr>
        <p:blipFill>
          <a:blip r:embed="rId3"/>
          <a:stretch>
            <a:fillRect/>
          </a:stretch>
        </p:blipFill>
        <p:spPr>
          <a:xfrm>
            <a:off x="0" y="1241830"/>
            <a:ext cx="12192000" cy="4570983"/>
          </a:xfrm>
          <a:prstGeom prst="rect">
            <a:avLst/>
          </a:prstGeom>
        </p:spPr>
      </p:pic>
    </p:spTree>
    <p:extLst>
      <p:ext uri="{BB962C8B-B14F-4D97-AF65-F5344CB8AC3E}">
        <p14:creationId xmlns:p14="http://schemas.microsoft.com/office/powerpoint/2010/main" val="196472915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A7AC-DA7D-523E-00CF-4CE927D296C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81F756-DC41-B418-CBD9-8A691845691A}"/>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D492CBA2-FD2D-1DC9-6648-A9559C64EA0C}"/>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455546B6-D466-41D6-D8A7-3D02CA25E83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87E722F5-6529-116A-F263-C67310F57BD0}"/>
              </a:ext>
            </a:extLst>
          </p:cNvPr>
          <p:cNvPicPr>
            <a:picLocks noChangeAspect="1"/>
          </p:cNvPicPr>
          <p:nvPr/>
        </p:nvPicPr>
        <p:blipFill>
          <a:blip r:embed="rId3"/>
          <a:stretch>
            <a:fillRect/>
          </a:stretch>
        </p:blipFill>
        <p:spPr>
          <a:xfrm>
            <a:off x="2148775" y="739963"/>
            <a:ext cx="7894449" cy="6034463"/>
          </a:xfrm>
          <a:prstGeom prst="rect">
            <a:avLst/>
          </a:prstGeom>
        </p:spPr>
      </p:pic>
    </p:spTree>
    <p:extLst>
      <p:ext uri="{BB962C8B-B14F-4D97-AF65-F5344CB8AC3E}">
        <p14:creationId xmlns:p14="http://schemas.microsoft.com/office/powerpoint/2010/main" val="276892036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8ACD6-B515-0746-6701-B7EB2A5690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163CE26-F95A-5B45-358A-DF12D423C505}"/>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D8C5AFE-3C3D-BC4A-D027-4AD307533B68}"/>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4. KHUNG QUẢN TRỊ, QUẢN LÝ DỮ LIỆU QUỐC GIA</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9BC1FD85-ACC6-0FA1-3CCB-AC6814B566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F99880F4-A3A1-2DD9-3AB2-34E3A387AEB8}"/>
              </a:ext>
            </a:extLst>
          </p:cNvPr>
          <p:cNvPicPr>
            <a:picLocks noChangeAspect="1"/>
          </p:cNvPicPr>
          <p:nvPr/>
        </p:nvPicPr>
        <p:blipFill>
          <a:blip r:embed="rId3"/>
          <a:stretch>
            <a:fillRect/>
          </a:stretch>
        </p:blipFill>
        <p:spPr>
          <a:xfrm>
            <a:off x="881130" y="838286"/>
            <a:ext cx="10429739" cy="5916476"/>
          </a:xfrm>
          <a:prstGeom prst="rect">
            <a:avLst/>
          </a:prstGeom>
        </p:spPr>
      </p:pic>
    </p:spTree>
    <p:extLst>
      <p:ext uri="{BB962C8B-B14F-4D97-AF65-F5344CB8AC3E}">
        <p14:creationId xmlns:p14="http://schemas.microsoft.com/office/powerpoint/2010/main" val="4953485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9E0DC-840B-4C85-40D3-8443BFF943F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4F69FA-8B22-C438-020A-18E86D3A6A89}"/>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C9E4A13-545D-E19E-425C-1E9BDE84EE6D}"/>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5. TỪ ĐIỂN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90C18671-4969-A201-9992-9CBA81DD9C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4" name="Picture 3">
            <a:extLst>
              <a:ext uri="{FF2B5EF4-FFF2-40B4-BE49-F238E27FC236}">
                <a16:creationId xmlns:a16="http://schemas.microsoft.com/office/drawing/2014/main" id="{A9637A54-9380-FC24-A37D-51B6D7A0073F}"/>
              </a:ext>
            </a:extLst>
          </p:cNvPr>
          <p:cNvPicPr>
            <a:picLocks noChangeAspect="1"/>
          </p:cNvPicPr>
          <p:nvPr/>
        </p:nvPicPr>
        <p:blipFill>
          <a:blip r:embed="rId3"/>
          <a:stretch>
            <a:fillRect/>
          </a:stretch>
        </p:blipFill>
        <p:spPr>
          <a:xfrm>
            <a:off x="0" y="787762"/>
            <a:ext cx="12192000" cy="5973730"/>
          </a:xfrm>
          <a:prstGeom prst="rect">
            <a:avLst/>
          </a:prstGeom>
        </p:spPr>
      </p:pic>
    </p:spTree>
    <p:extLst>
      <p:ext uri="{BB962C8B-B14F-4D97-AF65-F5344CB8AC3E}">
        <p14:creationId xmlns:p14="http://schemas.microsoft.com/office/powerpoint/2010/main" val="202098012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4146-4A45-B5D3-FF58-D0D89EB6ACF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D3EC65E-075D-069D-2522-70C67B6BB0B1}"/>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71E9AAB-9B4D-CC11-DECB-FA2F2F1D30F0}"/>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5. TỪ ĐIỂN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786F98D0-E291-C4DB-C4AA-8A4726DC34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4E0CBCB4-1E78-9B57-1CFD-DF1510D714CC}"/>
              </a:ext>
            </a:extLst>
          </p:cNvPr>
          <p:cNvPicPr>
            <a:picLocks noChangeAspect="1"/>
          </p:cNvPicPr>
          <p:nvPr/>
        </p:nvPicPr>
        <p:blipFill>
          <a:blip r:embed="rId3"/>
          <a:stretch>
            <a:fillRect/>
          </a:stretch>
        </p:blipFill>
        <p:spPr>
          <a:xfrm>
            <a:off x="0" y="739963"/>
            <a:ext cx="12192000" cy="5884627"/>
          </a:xfrm>
          <a:prstGeom prst="rect">
            <a:avLst/>
          </a:prstGeom>
        </p:spPr>
      </p:pic>
    </p:spTree>
    <p:extLst>
      <p:ext uri="{BB962C8B-B14F-4D97-AF65-F5344CB8AC3E}">
        <p14:creationId xmlns:p14="http://schemas.microsoft.com/office/powerpoint/2010/main" val="29214986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45A68-8BF8-3AC4-0B7B-9175F6BDA5F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D04775-477A-52C1-775A-293C6F3941F5}"/>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739127E-8711-1CB7-56CC-6FFD2EBA35A7}"/>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6. KIẾN NGHỊ, ĐỀ XUẤT</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D64145A5-2E45-478C-EED0-EF4FC406D6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sp>
        <p:nvSpPr>
          <p:cNvPr id="3" name="TextBox 2">
            <a:extLst>
              <a:ext uri="{FF2B5EF4-FFF2-40B4-BE49-F238E27FC236}">
                <a16:creationId xmlns:a16="http://schemas.microsoft.com/office/drawing/2014/main" id="{00DC8606-3506-A168-E872-6830A9FCB88C}"/>
              </a:ext>
            </a:extLst>
          </p:cNvPr>
          <p:cNvSpPr txBox="1"/>
          <p:nvPr/>
        </p:nvSpPr>
        <p:spPr>
          <a:xfrm>
            <a:off x="518577" y="1136546"/>
            <a:ext cx="11201475" cy="1569660"/>
          </a:xfrm>
          <a:prstGeom prst="rect">
            <a:avLst/>
          </a:prstGeom>
          <a:noFill/>
          <a:ln w="28575">
            <a:solidFill>
              <a:srgbClr val="920000"/>
            </a:solidFill>
          </a:ln>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Trung tâm Dữ liệu quốc gia duy trì công tác </a:t>
            </a:r>
            <a:r>
              <a:rPr lang="en-US" sz="2400" b="1">
                <a:latin typeface="Roboto" panose="02000000000000000000" pitchFamily="2" charset="0"/>
                <a:ea typeface="Roboto" panose="02000000000000000000" pitchFamily="2" charset="0"/>
                <a:cs typeface="Roboto" panose="02000000000000000000" pitchFamily="2" charset="0"/>
              </a:rPr>
              <a:t>hướng dẫn</a:t>
            </a:r>
            <a:r>
              <a:rPr lang="en-US" sz="2400">
                <a:latin typeface="Roboto" panose="02000000000000000000" pitchFamily="2" charset="0"/>
                <a:ea typeface="Roboto" panose="02000000000000000000" pitchFamily="2" charset="0"/>
                <a:cs typeface="Roboto" panose="02000000000000000000" pitchFamily="2" charset="0"/>
              </a:rPr>
              <a:t>, hỗ trợ thường xuyên đối với các bộ, ngành, địa phương trong suốt quá trình triển khai các nội dung liên quan đến pháp luật về dữ liệu, Khung Kiến trúc dữ liệu quốc gia, Khung quản trị, quản lý dữ liệu và Từ điển dữ liệu dùng chung.</a:t>
            </a:r>
            <a:endParaRPr lang="en-AU" sz="2400">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57343477-ECBF-F867-C3F8-AAA96A33BDD3}"/>
              </a:ext>
            </a:extLst>
          </p:cNvPr>
          <p:cNvSpPr txBox="1"/>
          <p:nvPr/>
        </p:nvSpPr>
        <p:spPr>
          <a:xfrm>
            <a:off x="518577" y="3186917"/>
            <a:ext cx="11201475" cy="1938992"/>
          </a:xfrm>
          <a:prstGeom prst="rect">
            <a:avLst/>
          </a:prstGeom>
          <a:noFill/>
          <a:ln w="28575">
            <a:solidFill>
              <a:srgbClr val="920000"/>
            </a:solidFill>
          </a:ln>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Trung tâm Dữ liệu quốc gia sẽ tiếp tục phối hợp </a:t>
            </a:r>
            <a:r>
              <a:rPr lang="en-US" sz="2400" b="1">
                <a:latin typeface="Roboto" panose="02000000000000000000" pitchFamily="2" charset="0"/>
                <a:ea typeface="Roboto" panose="02000000000000000000" pitchFamily="2" charset="0"/>
                <a:cs typeface="Roboto" panose="02000000000000000000" pitchFamily="2" charset="0"/>
              </a:rPr>
              <a:t>đôn đốc, kiểm tra, tổng hợp kết quả</a:t>
            </a:r>
            <a:r>
              <a:rPr lang="en-US" sz="2400">
                <a:latin typeface="Roboto" panose="02000000000000000000" pitchFamily="2" charset="0"/>
                <a:ea typeface="Roboto" panose="02000000000000000000" pitchFamily="2" charset="0"/>
                <a:cs typeface="Roboto" panose="02000000000000000000" pitchFamily="2" charset="0"/>
              </a:rPr>
              <a:t> triển khai, định kỳ báo cáo Ban Chỉ đạo Trung ương và Chính phủ, góp phần đưa Luật Dữ liệu năm 2024 và các văn bản hướng dẫn nhanh chóng đi vào thực tiễn, tạo nền tảng vững chắc cho hệ sinh thái dữ liệu quốc gia thống nhất, hiện đại và an toàn.</a:t>
            </a:r>
            <a:endParaRPr lang="en-AU" sz="2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5561447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81A7-7661-E89C-C2D0-5F49C45850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656D17-D92E-8B5F-F47A-6578053F0EDC}"/>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DEC9D1E-E4E4-1074-023C-7A93568A9485}"/>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6. KIẾN NGHỊ, ĐỀ XUẤT</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BD65B59C-CBF4-6B8B-D579-F68C1BE42B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sp>
        <p:nvSpPr>
          <p:cNvPr id="3" name="TextBox 2">
            <a:extLst>
              <a:ext uri="{FF2B5EF4-FFF2-40B4-BE49-F238E27FC236}">
                <a16:creationId xmlns:a16="http://schemas.microsoft.com/office/drawing/2014/main" id="{E9A7AC98-B140-0030-EAD5-3683C49E1C99}"/>
              </a:ext>
            </a:extLst>
          </p:cNvPr>
          <p:cNvSpPr txBox="1"/>
          <p:nvPr/>
        </p:nvSpPr>
        <p:spPr>
          <a:xfrm>
            <a:off x="518577" y="1136546"/>
            <a:ext cx="11201475" cy="830997"/>
          </a:xfrm>
          <a:prstGeom prst="rect">
            <a:avLst/>
          </a:prstGeom>
          <a:noFill/>
          <a:ln w="28575">
            <a:solidFill>
              <a:srgbClr val="920000"/>
            </a:solidFill>
          </a:ln>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N</a:t>
            </a:r>
            <a:r>
              <a:rPr lang="vi-VN" sz="2400">
                <a:latin typeface="Roboto" panose="02000000000000000000" pitchFamily="2" charset="0"/>
                <a:ea typeface="Roboto" panose="02000000000000000000" pitchFamily="2" charset="0"/>
                <a:cs typeface="Roboto" panose="02000000000000000000" pitchFamily="2" charset="0"/>
              </a:rPr>
              <a:t>hững cán bộ trực tiếp tham mưu, tổ chức và thực hiện công tác quản lý, khai thác dữ liệu, phải </a:t>
            </a:r>
            <a:r>
              <a:rPr lang="vi-VN" sz="2400" b="1">
                <a:latin typeface="Roboto" panose="02000000000000000000" pitchFamily="2" charset="0"/>
                <a:ea typeface="Roboto" panose="02000000000000000000" pitchFamily="2" charset="0"/>
                <a:cs typeface="Roboto" panose="02000000000000000000" pitchFamily="2" charset="0"/>
              </a:rPr>
              <a:t>nắm vững đầy đủ</a:t>
            </a:r>
            <a:r>
              <a:rPr lang="vi-VN" sz="2400">
                <a:latin typeface="Roboto" panose="02000000000000000000" pitchFamily="2" charset="0"/>
                <a:ea typeface="Roboto" panose="02000000000000000000" pitchFamily="2" charset="0"/>
                <a:cs typeface="Roboto" panose="02000000000000000000" pitchFamily="2" charset="0"/>
              </a:rPr>
              <a:t> các quy định của pháp luật về dữ liệu,</a:t>
            </a:r>
            <a:endParaRPr lang="en-AU" sz="2400">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00437F83-AD52-756F-16B9-8011E4F9D4D9}"/>
              </a:ext>
            </a:extLst>
          </p:cNvPr>
          <p:cNvSpPr txBox="1"/>
          <p:nvPr/>
        </p:nvSpPr>
        <p:spPr>
          <a:xfrm>
            <a:off x="513948" y="2404293"/>
            <a:ext cx="11201475" cy="1569660"/>
          </a:xfrm>
          <a:prstGeom prst="rect">
            <a:avLst/>
          </a:prstGeom>
          <a:noFill/>
          <a:ln w="28575">
            <a:solidFill>
              <a:srgbClr val="920000"/>
            </a:solidFill>
          </a:ln>
        </p:spPr>
        <p:txBody>
          <a:bodyPr wrap="square" rtlCol="0">
            <a:spAutoFit/>
          </a:bodyPr>
          <a:lstStyle/>
          <a:p>
            <a:r>
              <a:rPr lang="vi-VN" sz="2400">
                <a:latin typeface="Roboto" panose="02000000000000000000" pitchFamily="2" charset="0"/>
                <a:ea typeface="Roboto" panose="02000000000000000000" pitchFamily="2" charset="0"/>
                <a:cs typeface="Roboto" panose="02000000000000000000" pitchFamily="2" charset="0"/>
              </a:rPr>
              <a:t>Đối với lãnh đạo các đơn vị, cần </a:t>
            </a:r>
            <a:r>
              <a:rPr lang="vi-VN" sz="2400" b="1">
                <a:latin typeface="Roboto" panose="02000000000000000000" pitchFamily="2" charset="0"/>
                <a:ea typeface="Roboto" panose="02000000000000000000" pitchFamily="2" charset="0"/>
                <a:cs typeface="Roboto" panose="02000000000000000000" pitchFamily="2" charset="0"/>
              </a:rPr>
              <a:t>chủ động chỉ đạo, phân công rõ trách nhiệm</a:t>
            </a:r>
            <a:r>
              <a:rPr lang="vi-VN" sz="2400">
                <a:latin typeface="Roboto" panose="02000000000000000000" pitchFamily="2" charset="0"/>
                <a:ea typeface="Roboto" panose="02000000000000000000" pitchFamily="2" charset="0"/>
                <a:cs typeface="Roboto" panose="02000000000000000000" pitchFamily="2" charset="0"/>
              </a:rPr>
              <a:t>, bố trí nguồn lực chuyên trách về dữ liệu, bảo đảm thực hiện nghiêm túc, hiệu quả các nội dung hướng dẫn, tập huấn, nhất là trong việc chuẩn hóa, đồng bộ và kết nối dữ liệu với Trung tâm Dữ liệu quốc gia.</a:t>
            </a:r>
            <a:endParaRPr lang="en-AU" sz="240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A614BFB9-807C-624D-D2C8-2FC04F52ABB1}"/>
              </a:ext>
            </a:extLst>
          </p:cNvPr>
          <p:cNvSpPr txBox="1"/>
          <p:nvPr/>
        </p:nvSpPr>
        <p:spPr>
          <a:xfrm>
            <a:off x="495262" y="4410703"/>
            <a:ext cx="11201475" cy="1569660"/>
          </a:xfrm>
          <a:prstGeom prst="rect">
            <a:avLst/>
          </a:prstGeom>
          <a:noFill/>
          <a:ln w="28575">
            <a:solidFill>
              <a:srgbClr val="920000"/>
            </a:solidFill>
          </a:ln>
        </p:spPr>
        <p:txBody>
          <a:bodyPr wrap="square" rtlCol="0">
            <a:spAutoFit/>
          </a:bodyPr>
          <a:lstStyle/>
          <a:p>
            <a:r>
              <a:rPr lang="vi-VN" sz="2400">
                <a:latin typeface="Roboto" panose="02000000000000000000" pitchFamily="2" charset="0"/>
                <a:ea typeface="Roboto" panose="02000000000000000000" pitchFamily="2" charset="0"/>
                <a:cs typeface="Roboto" panose="02000000000000000000" pitchFamily="2" charset="0"/>
              </a:rPr>
              <a:t>Đối với các cán bộ, công chức, viên chức trực tiếp thực hiện, cần chủ động nghiên cứu sâu, cập nhật liên tục các văn bản quy phạm pháp luật, tiêu chuẩn kỹ thuật và hướng dẫn nghiệp vụ; thực hành đúng quy trình, bảo đảm an toàn, an ninh và chất lượng dữ liệu trong mọi khâu xây dựng, vận hành và khai thác. </a:t>
            </a:r>
            <a:endParaRPr lang="en-AU" sz="2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882274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05075-CB2F-C831-A42A-7C96B2E1D224}"/>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3652856-1136-A3DE-2CE8-46310F0EE0B7}"/>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1. VỀ BỐI CẢNH</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21557118-C2CF-5458-A665-EDB073A32F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sp>
        <p:nvSpPr>
          <p:cNvPr id="11" name="TextBox 10">
            <a:extLst>
              <a:ext uri="{FF2B5EF4-FFF2-40B4-BE49-F238E27FC236}">
                <a16:creationId xmlns:a16="http://schemas.microsoft.com/office/drawing/2014/main" id="{8AB4E28D-E790-36EC-E38F-8352BF0F2F50}"/>
              </a:ext>
            </a:extLst>
          </p:cNvPr>
          <p:cNvSpPr txBox="1"/>
          <p:nvPr/>
        </p:nvSpPr>
        <p:spPr>
          <a:xfrm>
            <a:off x="600780" y="783667"/>
            <a:ext cx="6802910" cy="4093428"/>
          </a:xfrm>
          <a:prstGeom prst="rect">
            <a:avLst/>
          </a:prstGeom>
          <a:noFill/>
        </p:spPr>
        <p:txBody>
          <a:bodyPr wrap="square">
            <a:spAutoFit/>
          </a:bodyPr>
          <a:lstStyle/>
          <a:p>
            <a:pPr marL="285750" indent="-285750" algn="just">
              <a:buFont typeface="Wingdings" panose="05000000000000000000" pitchFamily="2" charset="2"/>
              <a:buChar char="§"/>
            </a:pPr>
            <a:r>
              <a:rPr lang="vi-VN" sz="2000" b="1" dirty="0">
                <a:effectLst/>
                <a:latin typeface="Roboto" panose="02000000000000000000" pitchFamily="2" charset="0"/>
                <a:ea typeface="Roboto" panose="02000000000000000000" pitchFamily="2" charset="0"/>
                <a:cs typeface="Roboto" panose="02000000000000000000" pitchFamily="2" charset="0"/>
              </a:rPr>
              <a:t>Luật Dữ liệu </a:t>
            </a:r>
            <a:r>
              <a:rPr lang="vi-VN" sz="2000" dirty="0">
                <a:effectLst/>
                <a:latin typeface="Roboto" panose="02000000000000000000" pitchFamily="2" charset="0"/>
                <a:ea typeface="Roboto" panose="02000000000000000000" pitchFamily="2" charset="0"/>
                <a:cs typeface="Roboto" panose="02000000000000000000" pitchFamily="2" charset="0"/>
              </a:rPr>
              <a:t>năm 2024 và các văn bản quy phạm pháp luật hướng dẫn thi hành đã tạo nền tảng pháp lý vững chắc cho công tác quản trị, quản lý, khai thác và phát triển dữ liệu quốc gia.</a:t>
            </a:r>
          </a:p>
          <a:p>
            <a:pPr marL="285750" indent="-285750" algn="just">
              <a:buFont typeface="Wingdings" panose="05000000000000000000" pitchFamily="2" charset="2"/>
              <a:buChar char="§"/>
            </a:pPr>
            <a:r>
              <a:rPr lang="vi-VN" sz="2000" dirty="0">
                <a:latin typeface="Roboto" panose="02000000000000000000" pitchFamily="2" charset="0"/>
                <a:ea typeface="Roboto" panose="02000000000000000000" pitchFamily="2" charset="0"/>
                <a:cs typeface="Roboto" panose="02000000000000000000" pitchFamily="2" charset="0"/>
              </a:rPr>
              <a:t>Chính phủ ban hành </a:t>
            </a:r>
            <a:r>
              <a:rPr lang="vi-VN" sz="2000" b="1" dirty="0">
                <a:latin typeface="Roboto" panose="02000000000000000000" pitchFamily="2" charset="0"/>
                <a:ea typeface="Roboto" panose="02000000000000000000" pitchFamily="2" charset="0"/>
                <a:cs typeface="Roboto" panose="02000000000000000000" pitchFamily="2" charset="0"/>
              </a:rPr>
              <a:t>Nghị định số 278/2025/NĐ-CP </a:t>
            </a:r>
            <a:r>
              <a:rPr lang="vi-VN" sz="2000" dirty="0">
                <a:latin typeface="Roboto" panose="02000000000000000000" pitchFamily="2" charset="0"/>
                <a:ea typeface="Roboto" panose="02000000000000000000" pitchFamily="2" charset="0"/>
                <a:cs typeface="Roboto" panose="02000000000000000000" pitchFamily="2" charset="0"/>
              </a:rPr>
              <a:t>quy định về kết nối, chia sẻ dữ liệu bắt buộc giữa các cơ quan trong hệ thống chính trị; </a:t>
            </a:r>
          </a:p>
          <a:p>
            <a:pPr marL="285750" indent="-285750" algn="just">
              <a:buFont typeface="Wingdings" panose="05000000000000000000" pitchFamily="2" charset="2"/>
              <a:buChar char="§"/>
            </a:pPr>
            <a:r>
              <a:rPr lang="vi-VN" sz="2000" dirty="0">
                <a:latin typeface="Roboto" panose="02000000000000000000" pitchFamily="2" charset="0"/>
                <a:ea typeface="Roboto" panose="02000000000000000000" pitchFamily="2" charset="0"/>
                <a:cs typeface="Roboto" panose="02000000000000000000" pitchFamily="2" charset="0"/>
              </a:rPr>
              <a:t>Thủ tướng Chính phủ ban hành </a:t>
            </a:r>
            <a:r>
              <a:rPr lang="vi-VN" sz="2000" b="1" dirty="0">
                <a:latin typeface="Roboto" panose="02000000000000000000" pitchFamily="2" charset="0"/>
                <a:ea typeface="Roboto" panose="02000000000000000000" pitchFamily="2" charset="0"/>
                <a:cs typeface="Roboto" panose="02000000000000000000" pitchFamily="2" charset="0"/>
              </a:rPr>
              <a:t>Quyết định số 2439/QĐ-TTg</a:t>
            </a:r>
            <a:r>
              <a:rPr lang="vi-VN" sz="2000" dirty="0">
                <a:latin typeface="Roboto" panose="02000000000000000000" pitchFamily="2" charset="0"/>
                <a:ea typeface="Roboto" panose="02000000000000000000" pitchFamily="2" charset="0"/>
                <a:cs typeface="Roboto" panose="02000000000000000000" pitchFamily="2" charset="0"/>
              </a:rPr>
              <a:t> phê duyệt Khung Kiến trúc Dữ liệu quốc gia và Khung Quản trị, Quản lý Dữ liệu quốc gia, </a:t>
            </a:r>
            <a:r>
              <a:rPr lang="vi-VN" sz="2000">
                <a:latin typeface="Roboto" panose="02000000000000000000" pitchFamily="2" charset="0"/>
                <a:ea typeface="Roboto" panose="02000000000000000000" pitchFamily="2" charset="0"/>
                <a:cs typeface="Roboto" panose="02000000000000000000" pitchFamily="2" charset="0"/>
              </a:rPr>
              <a:t>cùng Từ </a:t>
            </a:r>
            <a:r>
              <a:rPr lang="vi-VN" sz="2000" dirty="0">
                <a:latin typeface="Roboto" panose="02000000000000000000" pitchFamily="2" charset="0"/>
                <a:ea typeface="Roboto" panose="02000000000000000000" pitchFamily="2" charset="0"/>
                <a:cs typeface="Roboto" panose="02000000000000000000" pitchFamily="2" charset="0"/>
              </a:rPr>
              <a:t>điển dữ liệu dùng chung phiên bản 1.0.</a:t>
            </a:r>
            <a:endParaRPr lang="en-US" sz="200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Wingdings" panose="05000000000000000000" pitchFamily="2" charset="2"/>
              <a:buChar char="§"/>
            </a:pPr>
            <a:r>
              <a:rPr lang="en-US" sz="2000" dirty="0" err="1">
                <a:latin typeface="Roboto" panose="02000000000000000000" pitchFamily="2" charset="0"/>
                <a:ea typeface="Roboto" panose="02000000000000000000" pitchFamily="2" charset="0"/>
                <a:cs typeface="Roboto" panose="02000000000000000000" pitchFamily="2" charset="0"/>
              </a:rPr>
              <a:t>Chương</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trình</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phát</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triển</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Chính</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phủ</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số</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theo</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b="1" dirty="0" err="1">
                <a:latin typeface="Roboto" panose="02000000000000000000" pitchFamily="2" charset="0"/>
                <a:ea typeface="Roboto" panose="02000000000000000000" pitchFamily="2" charset="0"/>
                <a:cs typeface="Roboto" panose="02000000000000000000" pitchFamily="2" charset="0"/>
              </a:rPr>
              <a:t>Quyết</a:t>
            </a:r>
            <a:r>
              <a:rPr lang="en-US" sz="2000" b="1" dirty="0">
                <a:latin typeface="Roboto" panose="02000000000000000000" pitchFamily="2" charset="0"/>
                <a:ea typeface="Roboto" panose="02000000000000000000" pitchFamily="2" charset="0"/>
                <a:cs typeface="Roboto" panose="02000000000000000000" pitchFamily="2" charset="0"/>
              </a:rPr>
              <a:t> </a:t>
            </a:r>
            <a:r>
              <a:rPr lang="en-US" sz="2000" b="1" dirty="0" err="1">
                <a:latin typeface="Roboto" panose="02000000000000000000" pitchFamily="2" charset="0"/>
                <a:ea typeface="Roboto" panose="02000000000000000000" pitchFamily="2" charset="0"/>
                <a:cs typeface="Roboto" panose="02000000000000000000" pitchFamily="2" charset="0"/>
              </a:rPr>
              <a:t>định</a:t>
            </a:r>
            <a:r>
              <a:rPr lang="en-US" sz="2000" b="1" dirty="0">
                <a:latin typeface="Roboto" panose="02000000000000000000" pitchFamily="2" charset="0"/>
                <a:ea typeface="Roboto" panose="02000000000000000000" pitchFamily="2" charset="0"/>
                <a:cs typeface="Roboto" panose="02000000000000000000" pitchFamily="2" charset="0"/>
              </a:rPr>
              <a:t> </a:t>
            </a:r>
            <a:r>
              <a:rPr lang="en-US" sz="2000" b="1" dirty="0" err="1">
                <a:latin typeface="Roboto" panose="02000000000000000000" pitchFamily="2" charset="0"/>
                <a:ea typeface="Roboto" panose="02000000000000000000" pitchFamily="2" charset="0"/>
                <a:cs typeface="Roboto" panose="02000000000000000000" pitchFamily="2" charset="0"/>
              </a:rPr>
              <a:t>số</a:t>
            </a:r>
            <a:r>
              <a:rPr lang="en-US" sz="2000" b="1" dirty="0">
                <a:latin typeface="Roboto" panose="02000000000000000000" pitchFamily="2" charset="0"/>
                <a:ea typeface="Roboto" panose="02000000000000000000" pitchFamily="2" charset="0"/>
                <a:cs typeface="Roboto" panose="02000000000000000000" pitchFamily="2" charset="0"/>
              </a:rPr>
              <a:t> 2629/QĐ-</a:t>
            </a:r>
            <a:r>
              <a:rPr lang="en-US" sz="2000" b="1" dirty="0" err="1">
                <a:latin typeface="Roboto" panose="02000000000000000000" pitchFamily="2" charset="0"/>
                <a:ea typeface="Roboto" panose="02000000000000000000" pitchFamily="2" charset="0"/>
                <a:cs typeface="Roboto" panose="02000000000000000000" pitchFamily="2" charset="0"/>
              </a:rPr>
              <a:t>TTg</a:t>
            </a:r>
            <a:r>
              <a:rPr lang="en-US" sz="2000" b="1" dirty="0">
                <a:latin typeface="Roboto" panose="02000000000000000000" pitchFamily="2" charset="0"/>
                <a:ea typeface="Roboto" panose="02000000000000000000" pitchFamily="2" charset="0"/>
                <a:cs typeface="Roboto" panose="02000000000000000000" pitchFamily="2" charset="0"/>
              </a:rPr>
              <a:t> </a:t>
            </a:r>
            <a:r>
              <a:rPr lang="en-US" sz="2000" b="1" dirty="0" err="1">
                <a:latin typeface="Roboto" panose="02000000000000000000" pitchFamily="2" charset="0"/>
                <a:ea typeface="Roboto" panose="02000000000000000000" pitchFamily="2" charset="0"/>
                <a:cs typeface="Roboto" panose="02000000000000000000" pitchFamily="2" charset="0"/>
              </a:rPr>
              <a:t>ngày</a:t>
            </a:r>
            <a:r>
              <a:rPr lang="en-US" sz="2000" b="1" dirty="0">
                <a:latin typeface="Roboto" panose="02000000000000000000" pitchFamily="2" charset="0"/>
                <a:ea typeface="Roboto" panose="02000000000000000000" pitchFamily="2" charset="0"/>
                <a:cs typeface="Roboto" panose="02000000000000000000" pitchFamily="2" charset="0"/>
              </a:rPr>
              <a:t> 01/12/2025</a:t>
            </a:r>
            <a:r>
              <a:rPr lang="en-US" sz="2000" dirty="0">
                <a:latin typeface="Roboto" panose="02000000000000000000" pitchFamily="2" charset="0"/>
                <a:ea typeface="Roboto" panose="02000000000000000000" pitchFamily="2" charset="0"/>
                <a:cs typeface="Roboto" panose="02000000000000000000" pitchFamily="2" charset="0"/>
              </a:rPr>
              <a:t>.</a:t>
            </a:r>
            <a:endParaRPr lang="vi-VN" sz="200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Diagonal Corners Snipped 11">
            <a:extLst>
              <a:ext uri="{FF2B5EF4-FFF2-40B4-BE49-F238E27FC236}">
                <a16:creationId xmlns:a16="http://schemas.microsoft.com/office/drawing/2014/main" id="{B43E48BA-BEDC-EACB-6130-4D91056E1EE9}"/>
              </a:ext>
            </a:extLst>
          </p:cNvPr>
          <p:cNvSpPr/>
          <p:nvPr/>
        </p:nvSpPr>
        <p:spPr>
          <a:xfrm>
            <a:off x="547441" y="5208954"/>
            <a:ext cx="11049000" cy="1330325"/>
          </a:xfrm>
          <a:prstGeom prst="snip2DiagRect">
            <a:avLst/>
          </a:prstGeom>
          <a:solidFill>
            <a:srgbClr val="9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a:latin typeface="Roboto" panose="02000000000000000000" pitchFamily="2" charset="0"/>
                <a:ea typeface="Roboto" panose="02000000000000000000" pitchFamily="2" charset="0"/>
                <a:cs typeface="Roboto" panose="02000000000000000000" pitchFamily="2" charset="0"/>
              </a:rPr>
              <a:t>Đây là những công cụ nền tảng, mang tính kiến tạo, được xây dựng trên các nguyên tắc “Đúng - Đủ - Sạch - Sống - Thống nhất - Dùng chung”, nhằm tạo ra chuẩn chung trong chuẩn hóa, tích hợp, đồng bộ và chia sẻ dữ liệu giữa các cơ quan trong toàn hệ thống chính trị.</a:t>
            </a:r>
          </a:p>
        </p:txBody>
      </p:sp>
      <p:pic>
        <p:nvPicPr>
          <p:cNvPr id="3" name="Picture 2" descr="Đã có Nghị định 278/2025/NĐ-CP về kết nối chia sẻ dữ liệu bắt buộc giữa các  cơ quan hệ thống chính trị">
            <a:extLst>
              <a:ext uri="{FF2B5EF4-FFF2-40B4-BE49-F238E27FC236}">
                <a16:creationId xmlns:a16="http://schemas.microsoft.com/office/drawing/2014/main" id="{F92C8FBD-0903-6892-C9F0-0C01E8576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026" y="787762"/>
            <a:ext cx="3771194" cy="223077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C04D06-E71C-2AE4-E4C6-310600F2A998}"/>
              </a:ext>
            </a:extLst>
          </p:cNvPr>
          <p:cNvPicPr>
            <a:picLocks noChangeAspect="1"/>
          </p:cNvPicPr>
          <p:nvPr/>
        </p:nvPicPr>
        <p:blipFill>
          <a:blip r:embed="rId5"/>
          <a:stretch>
            <a:fillRect/>
          </a:stretch>
        </p:blipFill>
        <p:spPr>
          <a:xfrm>
            <a:off x="7820026" y="2769482"/>
            <a:ext cx="3771194" cy="2139973"/>
          </a:xfrm>
          <a:prstGeom prst="rect">
            <a:avLst/>
          </a:prstGeom>
          <a:ln>
            <a:solidFill>
              <a:srgbClr val="C00000"/>
            </a:solidFill>
          </a:ln>
        </p:spPr>
      </p:pic>
      <p:sp>
        <p:nvSpPr>
          <p:cNvPr id="9" name="L-Shape 8">
            <a:extLst>
              <a:ext uri="{FF2B5EF4-FFF2-40B4-BE49-F238E27FC236}">
                <a16:creationId xmlns:a16="http://schemas.microsoft.com/office/drawing/2014/main" id="{35ACB3FD-7764-C331-4174-999EC95B06DC}"/>
              </a:ext>
            </a:extLst>
          </p:cNvPr>
          <p:cNvSpPr/>
          <p:nvPr/>
        </p:nvSpPr>
        <p:spPr>
          <a:xfrm rot="5400000">
            <a:off x="366553" y="5054972"/>
            <a:ext cx="742392" cy="730226"/>
          </a:xfrm>
          <a:prstGeom prst="corner">
            <a:avLst>
              <a:gd name="adj1" fmla="val 20434"/>
              <a:gd name="adj2" fmla="val 20434"/>
            </a:avLst>
          </a:prstGeom>
          <a:solidFill>
            <a:srgbClr val="9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L-Shape 9">
            <a:extLst>
              <a:ext uri="{FF2B5EF4-FFF2-40B4-BE49-F238E27FC236}">
                <a16:creationId xmlns:a16="http://schemas.microsoft.com/office/drawing/2014/main" id="{EFD2E090-A0E3-8FB3-D124-FAC6EE9CFC99}"/>
              </a:ext>
            </a:extLst>
          </p:cNvPr>
          <p:cNvSpPr/>
          <p:nvPr/>
        </p:nvSpPr>
        <p:spPr>
          <a:xfrm rot="16200000">
            <a:off x="11016887" y="5972560"/>
            <a:ext cx="742392" cy="730226"/>
          </a:xfrm>
          <a:prstGeom prst="corner">
            <a:avLst>
              <a:gd name="adj1" fmla="val 20434"/>
              <a:gd name="adj2" fmla="val 20434"/>
            </a:avLst>
          </a:prstGeom>
          <a:solidFill>
            <a:srgbClr val="9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2794671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741C-3E83-1482-1C33-5AB257D19FE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3E8F6CC-72FB-F6B8-CEE3-031A9F462A60}"/>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BC6A5DE8-544B-2B02-D224-E1AD8DDEE716}"/>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6. KIẾN NGHỊ, ĐỀ XUẤT</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2888DE4D-FFE4-6368-EBC2-6E7DCFB1CE4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sp>
        <p:nvSpPr>
          <p:cNvPr id="3" name="TextBox 2">
            <a:extLst>
              <a:ext uri="{FF2B5EF4-FFF2-40B4-BE49-F238E27FC236}">
                <a16:creationId xmlns:a16="http://schemas.microsoft.com/office/drawing/2014/main" id="{E4896B7F-CDC5-41F2-9075-44B5C62F6E5C}"/>
              </a:ext>
            </a:extLst>
          </p:cNvPr>
          <p:cNvSpPr txBox="1"/>
          <p:nvPr/>
        </p:nvSpPr>
        <p:spPr>
          <a:xfrm>
            <a:off x="518577" y="1136546"/>
            <a:ext cx="11201475" cy="2308324"/>
          </a:xfrm>
          <a:prstGeom prst="rect">
            <a:avLst/>
          </a:prstGeom>
          <a:noFill/>
          <a:ln w="28575">
            <a:solidFill>
              <a:srgbClr val="920000"/>
            </a:solidFill>
          </a:ln>
        </p:spPr>
        <p:txBody>
          <a:bodyPr wrap="square" rtlCol="0">
            <a:spAutoFit/>
          </a:bodyPr>
          <a:lstStyle/>
          <a:p>
            <a:r>
              <a:rPr lang="vi-VN" sz="2400">
                <a:latin typeface="Roboto" panose="02000000000000000000" pitchFamily="2" charset="0"/>
                <a:ea typeface="Roboto" panose="02000000000000000000" pitchFamily="2" charset="0"/>
                <a:cs typeface="Roboto" panose="02000000000000000000" pitchFamily="2" charset="0"/>
              </a:rPr>
              <a:t>Đối với các đơn vị không thực hiện đúng quy định, nếu việc xây dựng, quản lý, vận hành cơ sở dữ liệu không bảo đảm tuân thủ các yêu cầu kỹ thuật, tiêu chuẩn kết nối, quản trị và chia sẻ dữ liệu theo quy định của Nghị định số 278/2025/NĐ-CP của Chính phủ và Quyết định số 2439/QĐ-TTg của Thủ tướng Chính phủ, thì Bộ Công an sẽ không thực hiện việc kết nối, đồng bộ dữ liệu với Trung tâm Dữ liệu quốc gia.</a:t>
            </a:r>
            <a:endParaRPr lang="en-AU" sz="240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DC5D839D-0067-49C0-6DA1-6D73C823E544}"/>
              </a:ext>
            </a:extLst>
          </p:cNvPr>
          <p:cNvSpPr txBox="1"/>
          <p:nvPr/>
        </p:nvSpPr>
        <p:spPr>
          <a:xfrm>
            <a:off x="518577" y="3925581"/>
            <a:ext cx="11201475" cy="1569660"/>
          </a:xfrm>
          <a:prstGeom prst="rect">
            <a:avLst/>
          </a:prstGeom>
          <a:noFill/>
          <a:ln w="28575">
            <a:solidFill>
              <a:srgbClr val="920000"/>
            </a:solidFill>
          </a:ln>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Bộ</a:t>
            </a:r>
            <a:r>
              <a:rPr lang="vi-VN" sz="2400">
                <a:latin typeface="Roboto" panose="02000000000000000000" pitchFamily="2" charset="0"/>
                <a:ea typeface="Roboto" panose="02000000000000000000" pitchFamily="2" charset="0"/>
                <a:cs typeface="Roboto" panose="02000000000000000000" pitchFamily="2" charset="0"/>
              </a:rPr>
              <a:t>, ngành, địa phương và doanh nghiệp đồng hành chủ động phân công đầu mối chuyên trách về dữ liệu để thường xuyên phối hợp, trao đổi công tác chuyên môn với Trung tâm Dữ liệu quốc gia bảo đảm việc triển khai các nội dung về dữ liệu được thông suốt, đồng bộ và kịp thời.</a:t>
            </a:r>
            <a:endParaRPr lang="en-AU" sz="2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352946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F7E5-6226-F171-809F-092B3C469E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046E6E5-12EF-1932-021E-E4D8E3AAD7A8}"/>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08E4AAB-6B82-8995-F82C-2602271A874F}"/>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2. HẠN CHẾ</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FC4AB5E8-F060-4D31-CDA4-3B773A81927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grpSp>
        <p:nvGrpSpPr>
          <p:cNvPr id="4" name="Group 3">
            <a:extLst>
              <a:ext uri="{FF2B5EF4-FFF2-40B4-BE49-F238E27FC236}">
                <a16:creationId xmlns:a16="http://schemas.microsoft.com/office/drawing/2014/main" id="{52D85531-AD53-626D-9596-A46D2E9EFFA4}"/>
              </a:ext>
            </a:extLst>
          </p:cNvPr>
          <p:cNvGrpSpPr/>
          <p:nvPr/>
        </p:nvGrpSpPr>
        <p:grpSpPr>
          <a:xfrm>
            <a:off x="509052" y="1530712"/>
            <a:ext cx="2468463" cy="4527811"/>
            <a:chOff x="518577" y="1229548"/>
            <a:chExt cx="3390483" cy="4061375"/>
          </a:xfrm>
        </p:grpSpPr>
        <p:grpSp>
          <p:nvGrpSpPr>
            <p:cNvPr id="6" name="Group 5">
              <a:extLst>
                <a:ext uri="{FF2B5EF4-FFF2-40B4-BE49-F238E27FC236}">
                  <a16:creationId xmlns:a16="http://schemas.microsoft.com/office/drawing/2014/main" id="{7B02CFA0-FB0E-ACD0-3918-AF0E7CDBD82C}"/>
                </a:ext>
              </a:extLst>
            </p:cNvPr>
            <p:cNvGrpSpPr/>
            <p:nvPr/>
          </p:nvGrpSpPr>
          <p:grpSpPr>
            <a:xfrm>
              <a:off x="518577" y="1874603"/>
              <a:ext cx="3390483" cy="3416320"/>
              <a:chOff x="518577" y="1874603"/>
              <a:chExt cx="2914235" cy="3416320"/>
            </a:xfrm>
          </p:grpSpPr>
          <p:sp>
            <p:nvSpPr>
              <p:cNvPr id="14" name="Rectangle 13">
                <a:extLst>
                  <a:ext uri="{FF2B5EF4-FFF2-40B4-BE49-F238E27FC236}">
                    <a16:creationId xmlns:a16="http://schemas.microsoft.com/office/drawing/2014/main" id="{C8E15B5A-B707-DB9B-5D4B-9FF2C5DD3AB1}"/>
                  </a:ext>
                </a:extLst>
              </p:cNvPr>
              <p:cNvSpPr/>
              <p:nvPr/>
            </p:nvSpPr>
            <p:spPr>
              <a:xfrm>
                <a:off x="518577" y="1874603"/>
                <a:ext cx="2914235" cy="3339209"/>
              </a:xfrm>
              <a:prstGeom prst="rect">
                <a:avLst/>
              </a:prstGeom>
              <a:noFill/>
              <a:ln w="28575">
                <a:solidFill>
                  <a:srgbClr val="B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3A348EEC-AAF3-E921-197A-AC92EA8A9FF3}"/>
                  </a:ext>
                </a:extLst>
              </p:cNvPr>
              <p:cNvSpPr txBox="1"/>
              <p:nvPr/>
            </p:nvSpPr>
            <p:spPr>
              <a:xfrm>
                <a:off x="518577" y="1874603"/>
                <a:ext cx="2914235" cy="3416320"/>
              </a:xfrm>
              <a:prstGeom prst="rect">
                <a:avLst/>
              </a:prstGeom>
              <a:noFill/>
            </p:spPr>
            <p:txBody>
              <a:bodyPr wrap="square">
                <a:spAutoFit/>
              </a:bodyPr>
              <a:lstStyle/>
              <a:p>
                <a:pPr lvl="0" algn="just"/>
                <a:r>
                  <a:rPr lang="en-US" spc="-40">
                    <a:latin typeface="Roboto" panose="02000000000000000000" pitchFamily="2" charset="0"/>
                    <a:ea typeface="Roboto" panose="02000000000000000000" pitchFamily="2" charset="0"/>
                    <a:cs typeface="Roboto" panose="02000000000000000000" pitchFamily="2" charset="0"/>
                  </a:rPr>
                  <a:t>Nhiều bộ, ngành còn chậm ban hành chiến lược dữ liệu, chiến lược chuyển đổi số; chưa phân công rõ vai trò, trách nhiệm giữa các đơn vị nghiệp vụ và đơn vị phụ trách công nghệ thông tin, dẫn đến hạn chế trong công tác phối hợp và tổ chức thực hiện.</a:t>
                </a:r>
                <a:endParaRPr lang="en-US" spc="-40" dirty="0">
                  <a:latin typeface="Roboto" panose="02000000000000000000" pitchFamily="2" charset="0"/>
                  <a:ea typeface="Roboto" panose="02000000000000000000" pitchFamily="2" charset="0"/>
                  <a:cs typeface="Roboto" panose="02000000000000000000" pitchFamily="2" charset="0"/>
                </a:endParaRPr>
              </a:p>
            </p:txBody>
          </p:sp>
        </p:grpSp>
        <p:sp>
          <p:nvSpPr>
            <p:cNvPr id="13" name="Rectangle 12">
              <a:extLst>
                <a:ext uri="{FF2B5EF4-FFF2-40B4-BE49-F238E27FC236}">
                  <a16:creationId xmlns:a16="http://schemas.microsoft.com/office/drawing/2014/main" id="{D46D55F8-ABD7-5306-A4BA-33C057483D2B}"/>
                </a:ext>
              </a:extLst>
            </p:cNvPr>
            <p:cNvSpPr/>
            <p:nvPr/>
          </p:nvSpPr>
          <p:spPr>
            <a:xfrm>
              <a:off x="518577" y="1229548"/>
              <a:ext cx="3390483" cy="645056"/>
            </a:xfrm>
            <a:prstGeom prst="rect">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Roboto" panose="02000000000000000000" pitchFamily="2" charset="0"/>
                  <a:ea typeface="Roboto" panose="02000000000000000000" pitchFamily="2" charset="0"/>
                  <a:cs typeface="Roboto" panose="02000000000000000000" pitchFamily="2" charset="0"/>
                </a:rPr>
                <a:t>Về mặt pháp lý</a:t>
              </a:r>
              <a:endParaRPr lang="vi-VN" b="1">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252B751A-6B61-289D-8039-85FB8347DC0B}"/>
              </a:ext>
            </a:extLst>
          </p:cNvPr>
          <p:cNvGrpSpPr/>
          <p:nvPr/>
        </p:nvGrpSpPr>
        <p:grpSpPr>
          <a:xfrm>
            <a:off x="3128427" y="1530713"/>
            <a:ext cx="4520148" cy="4527810"/>
            <a:chOff x="518577" y="1239074"/>
            <a:chExt cx="3390483" cy="4051849"/>
          </a:xfrm>
        </p:grpSpPr>
        <p:grpSp>
          <p:nvGrpSpPr>
            <p:cNvPr id="17" name="Group 16">
              <a:extLst>
                <a:ext uri="{FF2B5EF4-FFF2-40B4-BE49-F238E27FC236}">
                  <a16:creationId xmlns:a16="http://schemas.microsoft.com/office/drawing/2014/main" id="{917EEFFE-EFCC-4500-66DD-DB984D3BA374}"/>
                </a:ext>
              </a:extLst>
            </p:cNvPr>
            <p:cNvGrpSpPr/>
            <p:nvPr/>
          </p:nvGrpSpPr>
          <p:grpSpPr>
            <a:xfrm>
              <a:off x="518577" y="1874603"/>
              <a:ext cx="3390483" cy="3416320"/>
              <a:chOff x="518577" y="1874603"/>
              <a:chExt cx="2914235" cy="3416320"/>
            </a:xfrm>
          </p:grpSpPr>
          <p:sp>
            <p:nvSpPr>
              <p:cNvPr id="19" name="Rectangle 18">
                <a:extLst>
                  <a:ext uri="{FF2B5EF4-FFF2-40B4-BE49-F238E27FC236}">
                    <a16:creationId xmlns:a16="http://schemas.microsoft.com/office/drawing/2014/main" id="{FC9A1C14-51F2-95C7-40C8-9BFD4654ED79}"/>
                  </a:ext>
                </a:extLst>
              </p:cNvPr>
              <p:cNvSpPr/>
              <p:nvPr/>
            </p:nvSpPr>
            <p:spPr>
              <a:xfrm>
                <a:off x="518577" y="1874603"/>
                <a:ext cx="2914235" cy="3348733"/>
              </a:xfrm>
              <a:prstGeom prst="rect">
                <a:avLst/>
              </a:prstGeom>
              <a:noFill/>
              <a:ln w="28575">
                <a:solidFill>
                  <a:srgbClr val="B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7FB7E10F-D0CE-FB1A-88C0-D4220E7044EE}"/>
                  </a:ext>
                </a:extLst>
              </p:cNvPr>
              <p:cNvSpPr txBox="1"/>
              <p:nvPr/>
            </p:nvSpPr>
            <p:spPr>
              <a:xfrm>
                <a:off x="518577" y="1874603"/>
                <a:ext cx="2914235" cy="3416320"/>
              </a:xfrm>
              <a:prstGeom prst="rect">
                <a:avLst/>
              </a:prstGeom>
              <a:noFill/>
            </p:spPr>
            <p:txBody>
              <a:bodyPr wrap="square">
                <a:spAutoFit/>
              </a:bodyPr>
              <a:lstStyle/>
              <a:p>
                <a:pPr lvl="0" algn="just"/>
                <a:r>
                  <a:rPr lang="en-US">
                    <a:latin typeface="Roboto" panose="02000000000000000000" pitchFamily="2" charset="0"/>
                    <a:ea typeface="Roboto" panose="02000000000000000000" pitchFamily="2" charset="0"/>
                    <a:cs typeface="Roboto" panose="02000000000000000000" pitchFamily="2" charset="0"/>
                  </a:rPr>
                  <a:t>Trong 12 cơ sở dữ liệu quốc gia theo Kế hoạch số 02-KH/BCĐTW, còn 8/12 cơ sở dữ liệu chưa có nền tảng dữ liệu tập trung. Các bộ, ngành vẫn đang triển khai xây dựng các cơ sở dữ liệu riêng lẻ, manh mún, thiếu liên thông. Nhiều cơ sở dữ liệu được đầu tư từ lâu, kiến trúc, mô hình dữ liệu đã lạc hậu, không còn đáp ứng yêu cầu “đúng, đủ, sạch, sống, thống nhất, dùng chung”. Dữ liệu vẫn còn phân tán, thiếu chuẩn hóa; nhiều lĩnh vực chưa có hệ thống, phần mềm thu thập ổn định</a:t>
                </a:r>
                <a:endParaRPr lang="en-US" dirty="0">
                  <a:latin typeface="Roboto" panose="02000000000000000000" pitchFamily="2" charset="0"/>
                  <a:ea typeface="Roboto" panose="02000000000000000000" pitchFamily="2" charset="0"/>
                  <a:cs typeface="Roboto" panose="02000000000000000000" pitchFamily="2" charset="0"/>
                </a:endParaRPr>
              </a:p>
            </p:txBody>
          </p:sp>
        </p:grpSp>
        <p:sp>
          <p:nvSpPr>
            <p:cNvPr id="18" name="Rectangle 17">
              <a:extLst>
                <a:ext uri="{FF2B5EF4-FFF2-40B4-BE49-F238E27FC236}">
                  <a16:creationId xmlns:a16="http://schemas.microsoft.com/office/drawing/2014/main" id="{4D90138B-700F-645F-1BD1-59C716FF749D}"/>
                </a:ext>
              </a:extLst>
            </p:cNvPr>
            <p:cNvSpPr/>
            <p:nvPr/>
          </p:nvSpPr>
          <p:spPr>
            <a:xfrm>
              <a:off x="518577" y="1239074"/>
              <a:ext cx="3390483" cy="635530"/>
            </a:xfrm>
            <a:prstGeom prst="rect">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Roboto" panose="02000000000000000000" pitchFamily="2" charset="0"/>
                  <a:ea typeface="Roboto" panose="02000000000000000000" pitchFamily="2" charset="0"/>
                  <a:cs typeface="Roboto" panose="02000000000000000000" pitchFamily="2" charset="0"/>
                </a:rPr>
                <a:t>Về nền tảng tập trung và dữ liệu</a:t>
              </a:r>
              <a:endParaRPr lang="vi-VN" b="1">
                <a:latin typeface="Roboto" panose="02000000000000000000" pitchFamily="2" charset="0"/>
                <a:ea typeface="Roboto" panose="02000000000000000000" pitchFamily="2" charset="0"/>
                <a:cs typeface="Roboto" panose="02000000000000000000" pitchFamily="2" charset="0"/>
              </a:endParaRPr>
            </a:p>
          </p:txBody>
        </p:sp>
      </p:grpSp>
      <p:grpSp>
        <p:nvGrpSpPr>
          <p:cNvPr id="21" name="Group 20">
            <a:extLst>
              <a:ext uri="{FF2B5EF4-FFF2-40B4-BE49-F238E27FC236}">
                <a16:creationId xmlns:a16="http://schemas.microsoft.com/office/drawing/2014/main" id="{EF2001A5-39E0-AC10-0131-34C48FA068DE}"/>
              </a:ext>
            </a:extLst>
          </p:cNvPr>
          <p:cNvGrpSpPr/>
          <p:nvPr/>
        </p:nvGrpSpPr>
        <p:grpSpPr>
          <a:xfrm>
            <a:off x="7799487" y="1530712"/>
            <a:ext cx="3864411" cy="4452285"/>
            <a:chOff x="518577" y="1239074"/>
            <a:chExt cx="3390483" cy="3984263"/>
          </a:xfrm>
        </p:grpSpPr>
        <p:grpSp>
          <p:nvGrpSpPr>
            <p:cNvPr id="22" name="Group 21">
              <a:extLst>
                <a:ext uri="{FF2B5EF4-FFF2-40B4-BE49-F238E27FC236}">
                  <a16:creationId xmlns:a16="http://schemas.microsoft.com/office/drawing/2014/main" id="{9572174E-DBF3-A264-6A1D-7BEEC50C524B}"/>
                </a:ext>
              </a:extLst>
            </p:cNvPr>
            <p:cNvGrpSpPr/>
            <p:nvPr/>
          </p:nvGrpSpPr>
          <p:grpSpPr>
            <a:xfrm>
              <a:off x="518577" y="1874602"/>
              <a:ext cx="3390483" cy="3348735"/>
              <a:chOff x="518577" y="1874602"/>
              <a:chExt cx="2914235" cy="3348735"/>
            </a:xfrm>
          </p:grpSpPr>
          <p:sp>
            <p:nvSpPr>
              <p:cNvPr id="24" name="Rectangle 23">
                <a:extLst>
                  <a:ext uri="{FF2B5EF4-FFF2-40B4-BE49-F238E27FC236}">
                    <a16:creationId xmlns:a16="http://schemas.microsoft.com/office/drawing/2014/main" id="{E4AAFCDB-5051-B10D-5A4D-B489F8AD6A29}"/>
                  </a:ext>
                </a:extLst>
              </p:cNvPr>
              <p:cNvSpPr/>
              <p:nvPr/>
            </p:nvSpPr>
            <p:spPr>
              <a:xfrm>
                <a:off x="518577" y="1874602"/>
                <a:ext cx="2914235" cy="3348735"/>
              </a:xfrm>
              <a:prstGeom prst="rect">
                <a:avLst/>
              </a:prstGeom>
              <a:noFill/>
              <a:ln w="28575">
                <a:solidFill>
                  <a:srgbClr val="B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009D5F76-32AF-EEF5-FC56-A9B767FD2462}"/>
                  </a:ext>
                </a:extLst>
              </p:cNvPr>
              <p:cNvSpPr txBox="1"/>
              <p:nvPr/>
            </p:nvSpPr>
            <p:spPr>
              <a:xfrm>
                <a:off x="518577" y="1874603"/>
                <a:ext cx="2914235" cy="3249949"/>
              </a:xfrm>
              <a:prstGeom prst="rect">
                <a:avLst/>
              </a:prstGeom>
              <a:noFill/>
            </p:spPr>
            <p:txBody>
              <a:bodyPr wrap="square">
                <a:spAutoFit/>
              </a:bodyPr>
              <a:lstStyle/>
              <a:p>
                <a:pPr algn="just"/>
                <a:r>
                  <a:rPr lang="en-US" spc="-30">
                    <a:latin typeface="Roboto" panose="02000000000000000000" pitchFamily="2" charset="0"/>
                    <a:ea typeface="Roboto" panose="02000000000000000000" pitchFamily="2" charset="0"/>
                    <a:cs typeface="Roboto" panose="02000000000000000000" pitchFamily="2" charset="0"/>
                  </a:rPr>
                  <a:t>Các bộ, ngành vẫn chưa thống nhất được quy trình tái cấu trúc dịch vụ công trực tuyến. Ở nhiều nơi vẫn tồn tại tâm lý e ngại khi sử dụng giấy tờ, dữ liệu điện tử do lo lắng về tính chính xác, độ tin cậy của kết nối, đồng bộ dữ liệu, dẫn tới việc không áp dụng trong thực tiễn. Tình trạng cán bộ, công chức, viên chức tiếp nhận hồ sơ vẫn yêu cầu người dân xuất trình giấy tờ bản giấy, thay vì khai thác dữ liệu, giấy tờ điện tử, vẫn còn diễn ra khá phổ biến.</a:t>
                </a:r>
                <a:endParaRPr lang="vi-VN" spc="-30">
                  <a:latin typeface="Roboto" panose="02000000000000000000" pitchFamily="2" charset="0"/>
                  <a:ea typeface="Roboto" panose="02000000000000000000" pitchFamily="2" charset="0"/>
                  <a:cs typeface="Roboto" panose="02000000000000000000" pitchFamily="2" charset="0"/>
                </a:endParaRPr>
              </a:p>
            </p:txBody>
          </p:sp>
        </p:grpSp>
        <p:sp>
          <p:nvSpPr>
            <p:cNvPr id="23" name="Rectangle 22">
              <a:extLst>
                <a:ext uri="{FF2B5EF4-FFF2-40B4-BE49-F238E27FC236}">
                  <a16:creationId xmlns:a16="http://schemas.microsoft.com/office/drawing/2014/main" id="{9CB08E3E-9CEE-029B-8646-A7703D16ED24}"/>
                </a:ext>
              </a:extLst>
            </p:cNvPr>
            <p:cNvSpPr/>
            <p:nvPr/>
          </p:nvSpPr>
          <p:spPr>
            <a:xfrm>
              <a:off x="518577" y="1239074"/>
              <a:ext cx="3390483" cy="635530"/>
            </a:xfrm>
            <a:prstGeom prst="rect">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Roboto" panose="02000000000000000000" pitchFamily="2" charset="0"/>
                  <a:ea typeface="Roboto" panose="02000000000000000000" pitchFamily="2" charset="0"/>
                  <a:cs typeface="Roboto" panose="02000000000000000000" pitchFamily="2" charset="0"/>
                </a:rPr>
                <a:t>Về dịch vụ công trực tuyến và thủ tục hành chính</a:t>
              </a:r>
              <a:endParaRPr lang="vi-VN" b="1">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285044215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C9BC-C3F5-CCFB-9355-B26C958127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42EF21F-228F-33F6-1C6B-BB5D7C49DCF3}"/>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E780869-1BC6-7AE0-14B2-538E1EA8327D}"/>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2. HẠN CHẾ</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C58E2E33-7AD4-7722-3FC7-B2A801FCFA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sp>
        <p:nvSpPr>
          <p:cNvPr id="3" name="TextBox 2">
            <a:extLst>
              <a:ext uri="{FF2B5EF4-FFF2-40B4-BE49-F238E27FC236}">
                <a16:creationId xmlns:a16="http://schemas.microsoft.com/office/drawing/2014/main" id="{6A58B521-854B-1C51-6DAE-372DA5303C7F}"/>
              </a:ext>
            </a:extLst>
          </p:cNvPr>
          <p:cNvSpPr txBox="1"/>
          <p:nvPr/>
        </p:nvSpPr>
        <p:spPr>
          <a:xfrm>
            <a:off x="518577" y="1136546"/>
            <a:ext cx="11201475" cy="1323439"/>
          </a:xfrm>
          <a:prstGeom prst="rect">
            <a:avLst/>
          </a:prstGeom>
          <a:noFill/>
          <a:ln w="28575">
            <a:solidFill>
              <a:srgbClr val="920000"/>
            </a:solidFill>
          </a:ln>
        </p:spPr>
        <p:txBody>
          <a:bodyPr wrap="square" rtlCol="0">
            <a:spAutoFit/>
          </a:bodyPr>
          <a:lstStyle/>
          <a:p>
            <a:pPr algn="just"/>
            <a:r>
              <a:rPr lang="vi-VN" sz="2000">
                <a:latin typeface="Roboto" panose="02000000000000000000" pitchFamily="2" charset="0"/>
                <a:ea typeface="Roboto" panose="02000000000000000000" pitchFamily="2" charset="0"/>
                <a:cs typeface="Roboto" panose="02000000000000000000" pitchFamily="2" charset="0"/>
              </a:rPr>
              <a:t>Công tác xây dựng, phát triển, bảo vệ, quản trị, xử lý, sử dụng dữ liệu số; việc xây dựng cơ sở dữ liệu quốc gia, cơ sở dữ liệu chuyên ngành và thúc đẩy tạo lập dữ liệu tại các bộ, ngành, địa phương, các cơ quan trong hệ thống chính trị còn </a:t>
            </a:r>
            <a:r>
              <a:rPr lang="vi-VN" sz="2000" b="1">
                <a:latin typeface="Roboto" panose="02000000000000000000" pitchFamily="2" charset="0"/>
                <a:ea typeface="Roboto" panose="02000000000000000000" pitchFamily="2" charset="0"/>
                <a:cs typeface="Roboto" panose="02000000000000000000" pitchFamily="2" charset="0"/>
              </a:rPr>
              <a:t>chưa bám sát, chưa áp dụng nghiêm túc </a:t>
            </a:r>
            <a:r>
              <a:rPr lang="vi-VN" sz="2000">
                <a:latin typeface="Roboto" panose="02000000000000000000" pitchFamily="2" charset="0"/>
                <a:ea typeface="Roboto" panose="02000000000000000000" pitchFamily="2" charset="0"/>
                <a:cs typeface="Roboto" panose="02000000000000000000" pitchFamily="2" charset="0"/>
              </a:rPr>
              <a:t>các quy định của pháp luật, đặc biệt là pháp luật về dữ liệu. </a:t>
            </a:r>
            <a:endParaRPr lang="vi-VN">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18CC77E9-1007-D4C9-1A10-083366286272}"/>
              </a:ext>
            </a:extLst>
          </p:cNvPr>
          <p:cNvSpPr txBox="1"/>
          <p:nvPr/>
        </p:nvSpPr>
        <p:spPr>
          <a:xfrm>
            <a:off x="518577" y="2817586"/>
            <a:ext cx="11201475" cy="1323439"/>
          </a:xfrm>
          <a:prstGeom prst="rect">
            <a:avLst/>
          </a:prstGeom>
          <a:noFill/>
          <a:ln w="28575">
            <a:solidFill>
              <a:srgbClr val="920000"/>
            </a:solidFill>
          </a:ln>
        </p:spPr>
        <p:txBody>
          <a:bodyPr wrap="square" rtlCol="0">
            <a:spAutoFit/>
          </a:bodyPr>
          <a:lstStyle/>
          <a:p>
            <a:pPr algn="just"/>
            <a:r>
              <a:rPr lang="vi-VN" sz="2000">
                <a:latin typeface="Roboto" panose="02000000000000000000" pitchFamily="2" charset="0"/>
                <a:ea typeface="Roboto" panose="02000000000000000000" pitchFamily="2" charset="0"/>
                <a:cs typeface="Roboto" panose="02000000000000000000" pitchFamily="2" charset="0"/>
              </a:rPr>
              <a:t>Việc chưa tuân thủ dẫn tới vi phạm pháp luật trong xây dựng, phát triển, bảo vệ, quản trị, xử lý, sử dụng dữ liệu số; dẫn đến phân tán dữ liệu, không tương thích về cấu trúc, mô hình dữ liệu, gây khó khăn trong kết nối, chia sẻ; tiềm ẩn rủi ro về an ninh, an toàn dữ liệu; lãng phí nguồn lực đầu tư và không hình thành được </a:t>
            </a:r>
            <a:r>
              <a:rPr lang="vi-VN" sz="2000" b="1">
                <a:latin typeface="Roboto" panose="02000000000000000000" pitchFamily="2" charset="0"/>
                <a:ea typeface="Roboto" panose="02000000000000000000" pitchFamily="2" charset="0"/>
                <a:cs typeface="Roboto" panose="02000000000000000000" pitchFamily="2" charset="0"/>
              </a:rPr>
              <a:t>cơ sở dữ liệu tổng hợp quốc gia </a:t>
            </a:r>
            <a:r>
              <a:rPr lang="vi-VN" sz="2000">
                <a:latin typeface="Roboto" panose="02000000000000000000" pitchFamily="2" charset="0"/>
                <a:ea typeface="Roboto" panose="02000000000000000000" pitchFamily="2" charset="0"/>
                <a:cs typeface="Roboto" panose="02000000000000000000" pitchFamily="2" charset="0"/>
              </a:rPr>
              <a:t>thống nhất, tập trung.</a:t>
            </a:r>
            <a:endParaRPr lang="vi-VN">
              <a:latin typeface="Roboto" panose="02000000000000000000" pitchFamily="2" charset="0"/>
              <a:ea typeface="Roboto" panose="02000000000000000000" pitchFamily="2" charset="0"/>
              <a:cs typeface="Roboto" panose="02000000000000000000" pitchFamily="2" charset="0"/>
            </a:endParaRPr>
          </a:p>
        </p:txBody>
      </p:sp>
      <p:sp>
        <p:nvSpPr>
          <p:cNvPr id="9" name="Rectangle: Diagonal Corners Snipped 8">
            <a:extLst>
              <a:ext uri="{FF2B5EF4-FFF2-40B4-BE49-F238E27FC236}">
                <a16:creationId xmlns:a16="http://schemas.microsoft.com/office/drawing/2014/main" id="{51259188-813C-9C6F-BDEC-D52C7B38ACC4}"/>
              </a:ext>
            </a:extLst>
          </p:cNvPr>
          <p:cNvSpPr/>
          <p:nvPr/>
        </p:nvSpPr>
        <p:spPr>
          <a:xfrm>
            <a:off x="693382" y="4737006"/>
            <a:ext cx="11049000" cy="1330325"/>
          </a:xfrm>
          <a:prstGeom prst="snip2DiagRect">
            <a:avLst/>
          </a:prstGeom>
          <a:solidFill>
            <a:srgbClr val="9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b="1">
                <a:latin typeface="Roboto" panose="02000000000000000000" pitchFamily="2" charset="0"/>
                <a:ea typeface="Roboto" panose="02000000000000000000" pitchFamily="2" charset="0"/>
                <a:cs typeface="Roboto" panose="02000000000000000000" pitchFamily="2" charset="0"/>
              </a:rPr>
              <a:t>Trung tâm Dữ liệu quốc gia</a:t>
            </a:r>
            <a:r>
              <a:rPr lang="en-US" b="1">
                <a:latin typeface="Roboto" panose="02000000000000000000" pitchFamily="2" charset="0"/>
                <a:ea typeface="Roboto" panose="02000000000000000000" pitchFamily="2" charset="0"/>
                <a:cs typeface="Roboto" panose="02000000000000000000" pitchFamily="2" charset="0"/>
              </a:rPr>
              <a:t> cam kết</a:t>
            </a:r>
            <a:r>
              <a:rPr lang="vi-VN" b="1">
                <a:latin typeface="Roboto" panose="02000000000000000000" pitchFamily="2" charset="0"/>
                <a:ea typeface="Roboto" panose="02000000000000000000" pitchFamily="2" charset="0"/>
                <a:cs typeface="Roboto" panose="02000000000000000000" pitchFamily="2" charset="0"/>
              </a:rPr>
              <a:t> hỗ trợ các bộ, ngành, địa phương hoàn thiện </a:t>
            </a:r>
            <a:r>
              <a:rPr lang="en-US" b="1">
                <a:latin typeface="Roboto" panose="02000000000000000000" pitchFamily="2" charset="0"/>
                <a:ea typeface="Roboto" panose="02000000000000000000" pitchFamily="2" charset="0"/>
                <a:cs typeface="Roboto" panose="02000000000000000000" pitchFamily="2" charset="0"/>
              </a:rPr>
              <a:t>Kiến trúc dữ liệu </a:t>
            </a:r>
            <a:r>
              <a:rPr lang="vi-VN" b="1">
                <a:latin typeface="Roboto" panose="02000000000000000000" pitchFamily="2" charset="0"/>
                <a:ea typeface="Roboto" panose="02000000000000000000" pitchFamily="2" charset="0"/>
                <a:cs typeface="Roboto" panose="02000000000000000000" pitchFamily="2" charset="0"/>
              </a:rPr>
              <a:t>theo nguyên tắc tuân thủ pháp luật về dữ liệu; bảo đảm đồng bộ với Khung Kiến trúc Dữ liệu quốc gia, Khung Quản trị, Quản lý Dữ liệu quốc gia và Từ điển dữ liệu dùng chung (phiên bản 1.0)</a:t>
            </a:r>
          </a:p>
        </p:txBody>
      </p:sp>
      <p:sp>
        <p:nvSpPr>
          <p:cNvPr id="10" name="L-Shape 9">
            <a:extLst>
              <a:ext uri="{FF2B5EF4-FFF2-40B4-BE49-F238E27FC236}">
                <a16:creationId xmlns:a16="http://schemas.microsoft.com/office/drawing/2014/main" id="{9F377909-2251-5339-DEBC-F61C304EAE55}"/>
              </a:ext>
            </a:extLst>
          </p:cNvPr>
          <p:cNvSpPr/>
          <p:nvPr/>
        </p:nvSpPr>
        <p:spPr>
          <a:xfrm rot="5400000">
            <a:off x="512494" y="4583024"/>
            <a:ext cx="742392" cy="730226"/>
          </a:xfrm>
          <a:prstGeom prst="corner">
            <a:avLst>
              <a:gd name="adj1" fmla="val 20434"/>
              <a:gd name="adj2" fmla="val 20434"/>
            </a:avLst>
          </a:prstGeom>
          <a:solidFill>
            <a:srgbClr val="9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082037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E97C-F70B-092B-977D-D505E6E54E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694656-39EB-5377-A3F1-D6AE034CBBAE}"/>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A05259A-0C71-CF99-F803-C7F029E10901}"/>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KHUNG KIẾN TRÚC DỮ LIỆU QUỐC GIA</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6BB2CB2A-ADD7-F6BC-C8D6-B9833D3F34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6" name="Picture 5">
            <a:extLst>
              <a:ext uri="{FF2B5EF4-FFF2-40B4-BE49-F238E27FC236}">
                <a16:creationId xmlns:a16="http://schemas.microsoft.com/office/drawing/2014/main" id="{340A4A4A-BAF5-6B9A-B138-A9D75051F277}"/>
              </a:ext>
            </a:extLst>
          </p:cNvPr>
          <p:cNvPicPr>
            <a:picLocks noChangeAspect="1"/>
          </p:cNvPicPr>
          <p:nvPr/>
        </p:nvPicPr>
        <p:blipFill>
          <a:blip r:embed="rId3"/>
          <a:stretch>
            <a:fillRect/>
          </a:stretch>
        </p:blipFill>
        <p:spPr>
          <a:xfrm>
            <a:off x="1396181" y="739963"/>
            <a:ext cx="9399638" cy="6000068"/>
          </a:xfrm>
          <a:prstGeom prst="rect">
            <a:avLst/>
          </a:prstGeom>
        </p:spPr>
      </p:pic>
    </p:spTree>
    <p:extLst>
      <p:ext uri="{BB962C8B-B14F-4D97-AF65-F5344CB8AC3E}">
        <p14:creationId xmlns:p14="http://schemas.microsoft.com/office/powerpoint/2010/main" val="143246838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62D8-C50C-D1EE-17F3-66B89E2341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D88A65-DF7A-3000-71C3-E7C0A405C6A1}"/>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BE5E10D-E829-7426-73CC-7DC50F71EE58}"/>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KHUNG KIẾN TRÚC DỮ LIỆU QUỐC GIA</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193A1E61-27C8-5999-15FA-5DA78CFA2C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9" name="Picture 8">
            <a:extLst>
              <a:ext uri="{FF2B5EF4-FFF2-40B4-BE49-F238E27FC236}">
                <a16:creationId xmlns:a16="http://schemas.microsoft.com/office/drawing/2014/main" id="{CE7242F4-F3C9-3F0B-6F62-AA7BCBCE1A33}"/>
              </a:ext>
            </a:extLst>
          </p:cNvPr>
          <p:cNvPicPr>
            <a:picLocks noChangeAspect="1"/>
          </p:cNvPicPr>
          <p:nvPr/>
        </p:nvPicPr>
        <p:blipFill>
          <a:blip r:embed="rId3"/>
          <a:stretch>
            <a:fillRect/>
          </a:stretch>
        </p:blipFill>
        <p:spPr>
          <a:xfrm>
            <a:off x="5633883" y="666506"/>
            <a:ext cx="5921419" cy="6188605"/>
          </a:xfrm>
          <a:prstGeom prst="rect">
            <a:avLst/>
          </a:prstGeom>
        </p:spPr>
      </p:pic>
      <p:sp>
        <p:nvSpPr>
          <p:cNvPr id="11" name="TextBox 10">
            <a:extLst>
              <a:ext uri="{FF2B5EF4-FFF2-40B4-BE49-F238E27FC236}">
                <a16:creationId xmlns:a16="http://schemas.microsoft.com/office/drawing/2014/main" id="{B3CD39A6-7E74-B5AE-34F3-81C5F2676382}"/>
              </a:ext>
            </a:extLst>
          </p:cNvPr>
          <p:cNvSpPr txBox="1"/>
          <p:nvPr/>
        </p:nvSpPr>
        <p:spPr>
          <a:xfrm>
            <a:off x="432619" y="929022"/>
            <a:ext cx="5093109" cy="5093702"/>
          </a:xfrm>
          <a:prstGeom prst="rect">
            <a:avLst/>
          </a:prstGeom>
          <a:noFill/>
        </p:spPr>
        <p:txBody>
          <a:bodyPr wrap="square">
            <a:spAutoFit/>
          </a:bodyPr>
          <a:lstStyle/>
          <a:p>
            <a:pPr marL="342900" indent="-342900">
              <a:spcBef>
                <a:spcPts val="600"/>
              </a:spcBef>
              <a:buFont typeface="Wingdings" panose="05000000000000000000" pitchFamily="2" charset="2"/>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Nền tảng LDOP cung cấp các chức năng về chia sẻ dữ liệu, tích hợp dữ liệu và phân phối dữ liệu.</a:t>
            </a:r>
          </a:p>
          <a:p>
            <a:pPr marL="342900" indent="-342900">
              <a:spcBef>
                <a:spcPts val="600"/>
              </a:spcBef>
              <a:buFont typeface="Wingdings" panose="05000000000000000000" pitchFamily="2" charset="2"/>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Thành phần bảo mật điểm kết nối AGN (AgentNode) bảo đảm về an toàn bảo mật</a:t>
            </a:r>
          </a:p>
          <a:p>
            <a:pPr marL="342900" indent="-342900">
              <a:spcBef>
                <a:spcPts val="600"/>
              </a:spcBef>
              <a:buFont typeface="Wingdings" panose="05000000000000000000" pitchFamily="2" charset="2"/>
              <a:buChar char="§"/>
            </a:pPr>
            <a:r>
              <a:rPr lang="vi-VN" sz="2000" b="0" i="0" u="none" strike="noStrike" baseline="0">
                <a:latin typeface="Roboto" panose="02000000000000000000" pitchFamily="2" charset="0"/>
                <a:ea typeface="Roboto" panose="02000000000000000000" pitchFamily="2" charset="0"/>
                <a:cs typeface="Roboto" panose="02000000000000000000" pitchFamily="2" charset="0"/>
              </a:rPr>
              <a:t>Các cơ sở dữ liệu dùng chung</a:t>
            </a:r>
            <a:endParaRPr lang="en-US" sz="2000" b="0" i="0" u="none" strike="noStrike" baseline="0">
              <a:latin typeface="Roboto" panose="02000000000000000000" pitchFamily="2" charset="0"/>
              <a:ea typeface="Roboto" panose="02000000000000000000" pitchFamily="2" charset="0"/>
              <a:cs typeface="Roboto" panose="02000000000000000000" pitchFamily="2" charset="0"/>
            </a:endParaRPr>
          </a:p>
          <a:p>
            <a:pPr marL="342900" indent="-342900">
              <a:spcBef>
                <a:spcPts val="600"/>
              </a:spcBef>
              <a:buFont typeface="Wingdings" panose="05000000000000000000" pitchFamily="2" charset="2"/>
              <a:buChar char="§"/>
            </a:pPr>
            <a:r>
              <a:rPr lang="vi-VN" sz="2000" b="0" i="0" u="none" strike="noStrike" baseline="0">
                <a:latin typeface="Roboto" panose="02000000000000000000" pitchFamily="2" charset="0"/>
                <a:ea typeface="Roboto" panose="02000000000000000000" pitchFamily="2" charset="0"/>
                <a:cs typeface="Roboto" panose="02000000000000000000" pitchFamily="2" charset="0"/>
              </a:rPr>
              <a:t>Cơ sở dữ liệu tổng hợp và phân tích </a:t>
            </a:r>
            <a:endParaRPr lang="en-US" sz="2000" b="0" i="0" u="none" strike="noStrike" baseline="0">
              <a:latin typeface="Roboto" panose="02000000000000000000" pitchFamily="2" charset="0"/>
              <a:ea typeface="Roboto" panose="02000000000000000000" pitchFamily="2" charset="0"/>
              <a:cs typeface="Roboto" panose="02000000000000000000" pitchFamily="2" charset="0"/>
            </a:endParaRPr>
          </a:p>
          <a:p>
            <a:pPr marL="342900" indent="-342900">
              <a:spcBef>
                <a:spcPts val="600"/>
              </a:spcBef>
              <a:buFont typeface="Wingdings" panose="05000000000000000000" pitchFamily="2" charset="2"/>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Các thành phần chức năng:</a:t>
            </a:r>
          </a:p>
          <a:p>
            <a:pPr marL="800100" lvl="1" indent="-342900">
              <a:spcBef>
                <a:spcPts val="600"/>
              </a:spcBef>
              <a:buFont typeface="Arial" panose="020B0604020202020204" pitchFamily="34" charset="0"/>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Quản trị dữ liệu, </a:t>
            </a:r>
          </a:p>
          <a:p>
            <a:pPr marL="800100" lvl="1" indent="-342900">
              <a:spcBef>
                <a:spcPts val="600"/>
              </a:spcBef>
              <a:buFont typeface="Arial" panose="020B0604020202020204" pitchFamily="34" charset="0"/>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Quản lý danh mục dữ liệu, </a:t>
            </a:r>
          </a:p>
          <a:p>
            <a:pPr marL="800100" lvl="1" indent="-342900">
              <a:spcBef>
                <a:spcPts val="600"/>
              </a:spcBef>
              <a:buFont typeface="Arial" panose="020B0604020202020204" pitchFamily="34" charset="0"/>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Quản lý từ điển dữ liệu, </a:t>
            </a:r>
          </a:p>
          <a:p>
            <a:pPr marL="800100" lvl="1" indent="-342900">
              <a:spcBef>
                <a:spcPts val="600"/>
              </a:spcBef>
              <a:buFont typeface="Arial" panose="020B0604020202020204" pitchFamily="34" charset="0"/>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Quản lý dữ liệu,</a:t>
            </a:r>
            <a:endParaRPr lang="en-AU" sz="2000">
              <a:latin typeface="Roboto" panose="02000000000000000000" pitchFamily="2" charset="0"/>
              <a:ea typeface="Roboto" panose="02000000000000000000" pitchFamily="2" charset="0"/>
              <a:cs typeface="Roboto" panose="02000000000000000000" pitchFamily="2" charset="0"/>
            </a:endParaRPr>
          </a:p>
          <a:p>
            <a:pPr marL="800100" lvl="1" indent="-342900">
              <a:spcBef>
                <a:spcPts val="600"/>
              </a:spcBef>
              <a:buFont typeface="Arial" panose="020B0604020202020204" pitchFamily="34" charset="0"/>
              <a:buChar char="•"/>
            </a:pPr>
            <a:r>
              <a:rPr lang="en-AU" sz="2000" b="0" i="0" u="none" strike="noStrike" baseline="0">
                <a:latin typeface="Roboto" panose="02000000000000000000" pitchFamily="2" charset="0"/>
                <a:ea typeface="Roboto" panose="02000000000000000000" pitchFamily="2" charset="0"/>
                <a:cs typeface="Roboto" panose="02000000000000000000" pitchFamily="2" charset="0"/>
              </a:rPr>
              <a:t>Vận hành dữ liệu.</a:t>
            </a:r>
          </a:p>
        </p:txBody>
      </p:sp>
    </p:spTree>
    <p:extLst>
      <p:ext uri="{BB962C8B-B14F-4D97-AF65-F5344CB8AC3E}">
        <p14:creationId xmlns:p14="http://schemas.microsoft.com/office/powerpoint/2010/main" val="368987453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E536F-3CE8-B615-6112-679A4D0D86E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BDD60C-82C5-C47D-9584-498B2AF32C12}"/>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B2FF033-5328-8D27-F338-A67FF6BA83A5}"/>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KHUNG KIẾN TRÚC DỮ LIỆU QUỐC GIA</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1A1710B6-5975-FDB1-74B3-AE1580CA9A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12" name="Picture 11">
            <a:extLst>
              <a:ext uri="{FF2B5EF4-FFF2-40B4-BE49-F238E27FC236}">
                <a16:creationId xmlns:a16="http://schemas.microsoft.com/office/drawing/2014/main" id="{1EB2E85B-61E4-37A2-DDAB-666141D9E331}"/>
              </a:ext>
            </a:extLst>
          </p:cNvPr>
          <p:cNvPicPr>
            <a:picLocks noChangeAspect="1"/>
          </p:cNvPicPr>
          <p:nvPr/>
        </p:nvPicPr>
        <p:blipFill>
          <a:blip r:embed="rId3"/>
          <a:stretch>
            <a:fillRect/>
          </a:stretch>
        </p:blipFill>
        <p:spPr>
          <a:xfrm>
            <a:off x="1494503" y="696002"/>
            <a:ext cx="9202993" cy="6190967"/>
          </a:xfrm>
          <a:prstGeom prst="rect">
            <a:avLst/>
          </a:prstGeom>
        </p:spPr>
      </p:pic>
    </p:spTree>
    <p:extLst>
      <p:ext uri="{BB962C8B-B14F-4D97-AF65-F5344CB8AC3E}">
        <p14:creationId xmlns:p14="http://schemas.microsoft.com/office/powerpoint/2010/main" val="289462754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11F2-DB65-353C-F2BA-EE308987BF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B61F29D-6FFE-CC31-FC8F-346A15B93EEB}"/>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7388BF9-D836-7A9D-A0D7-5A8A38BF25D1}"/>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CHIẾN LƯỢC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2081F150-75CE-CC85-3089-C793D4B349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11" name="Picture 10">
            <a:extLst>
              <a:ext uri="{FF2B5EF4-FFF2-40B4-BE49-F238E27FC236}">
                <a16:creationId xmlns:a16="http://schemas.microsoft.com/office/drawing/2014/main" id="{E1C32939-D9D2-8BB4-A0F9-7776F63EF75F}"/>
              </a:ext>
            </a:extLst>
          </p:cNvPr>
          <p:cNvPicPr>
            <a:picLocks noChangeAspect="1"/>
          </p:cNvPicPr>
          <p:nvPr/>
        </p:nvPicPr>
        <p:blipFill>
          <a:blip r:embed="rId3"/>
          <a:stretch>
            <a:fillRect/>
          </a:stretch>
        </p:blipFill>
        <p:spPr>
          <a:xfrm>
            <a:off x="0" y="787762"/>
            <a:ext cx="12192000" cy="5997614"/>
          </a:xfrm>
          <a:prstGeom prst="rect">
            <a:avLst/>
          </a:prstGeom>
        </p:spPr>
      </p:pic>
    </p:spTree>
    <p:extLst>
      <p:ext uri="{BB962C8B-B14F-4D97-AF65-F5344CB8AC3E}">
        <p14:creationId xmlns:p14="http://schemas.microsoft.com/office/powerpoint/2010/main" val="355253920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A5D9-DC75-EB85-2910-0D1DA52D4EF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FADD72-636F-8F97-0864-B280A41DE018}"/>
              </a:ext>
            </a:extLst>
          </p:cNvPr>
          <p:cNvSpPr/>
          <p:nvPr/>
        </p:nvSpPr>
        <p:spPr>
          <a:xfrm>
            <a:off x="0" y="-43961"/>
            <a:ext cx="12192000" cy="699796"/>
          </a:xfrm>
          <a:prstGeom prst="rect">
            <a:avLst/>
          </a:prstGeom>
          <a:gradFill>
            <a:gsLst>
              <a:gs pos="0">
                <a:srgbClr val="B91517"/>
              </a:gs>
              <a:gs pos="0">
                <a:srgbClr val="B00000"/>
              </a:gs>
              <a:gs pos="55000">
                <a:srgbClr val="DA0000"/>
              </a:gs>
              <a:gs pos="24000">
                <a:srgbClr val="C51515"/>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38517961-4865-F46F-2817-E42FE34D6FE2}"/>
              </a:ext>
            </a:extLst>
          </p:cNvPr>
          <p:cNvSpPr>
            <a:spLocks noGrp="1"/>
          </p:cNvSpPr>
          <p:nvPr>
            <p:ph type="title"/>
          </p:nvPr>
        </p:nvSpPr>
        <p:spPr>
          <a:xfrm>
            <a:off x="235974" y="-3794"/>
            <a:ext cx="10279626" cy="703590"/>
          </a:xfrm>
        </p:spPr>
        <p:txBody>
          <a:bodyPr>
            <a:normAutofit/>
          </a:bodyPr>
          <a:lstStyle/>
          <a:p>
            <a:r>
              <a:rPr lang="en-US" sz="2400" b="1" spc="20">
                <a:solidFill>
                  <a:schemeClr val="bg1"/>
                </a:solidFill>
                <a:latin typeface="Roboto" panose="02000000000000000000" pitchFamily="2" charset="0"/>
                <a:ea typeface="Roboto" panose="02000000000000000000" pitchFamily="2" charset="0"/>
                <a:cs typeface="Roboto" panose="02000000000000000000" pitchFamily="2" charset="0"/>
              </a:rPr>
              <a:t>3. XÂY DỰNG KIẾN TRÚC DỮ LIỆU</a:t>
            </a:r>
            <a:endParaRPr lang="en-US" sz="2400" b="1" spc="2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yellow and red emblem with a star and a red circle&#10;&#10;AI-generated content may be incorrect.">
            <a:extLst>
              <a:ext uri="{FF2B5EF4-FFF2-40B4-BE49-F238E27FC236}">
                <a16:creationId xmlns:a16="http://schemas.microsoft.com/office/drawing/2014/main" id="{3B26FB89-01DC-392D-6919-A558D55822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27363" y="44005"/>
            <a:ext cx="776121" cy="607992"/>
          </a:xfrm>
          <a:prstGeom prst="rect">
            <a:avLst/>
          </a:prstGeom>
        </p:spPr>
      </p:pic>
      <p:pic>
        <p:nvPicPr>
          <p:cNvPr id="4" name="Picture 3">
            <a:extLst>
              <a:ext uri="{FF2B5EF4-FFF2-40B4-BE49-F238E27FC236}">
                <a16:creationId xmlns:a16="http://schemas.microsoft.com/office/drawing/2014/main" id="{9347D33F-9F16-99EA-3FCB-2CB603FAF3F7}"/>
              </a:ext>
            </a:extLst>
          </p:cNvPr>
          <p:cNvPicPr>
            <a:picLocks noChangeAspect="1"/>
          </p:cNvPicPr>
          <p:nvPr/>
        </p:nvPicPr>
        <p:blipFill>
          <a:blip r:embed="rId3"/>
          <a:stretch>
            <a:fillRect/>
          </a:stretch>
        </p:blipFill>
        <p:spPr>
          <a:xfrm>
            <a:off x="0" y="912870"/>
            <a:ext cx="12192000" cy="5700854"/>
          </a:xfrm>
          <a:prstGeom prst="rect">
            <a:avLst/>
          </a:prstGeom>
        </p:spPr>
      </p:pic>
    </p:spTree>
    <p:extLst>
      <p:ext uri="{BB962C8B-B14F-4D97-AF65-F5344CB8AC3E}">
        <p14:creationId xmlns:p14="http://schemas.microsoft.com/office/powerpoint/2010/main" val="291860410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3467</TotalTime>
  <Words>1572</Words>
  <Application>Microsoft Office PowerPoint</Application>
  <PresentationFormat>Widescreen</PresentationFormat>
  <Paragraphs>54</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Calibri Light</vt:lpstr>
      <vt:lpstr>Roboto</vt:lpstr>
      <vt:lpstr>Times New Roman</vt:lpstr>
      <vt:lpstr>UTM HelvetIns</vt:lpstr>
      <vt:lpstr>Wingdings</vt:lpstr>
      <vt:lpstr>Office Theme</vt:lpstr>
      <vt:lpstr>BÁO CÁO HỘI NGHỊ </vt:lpstr>
      <vt:lpstr>1. VỀ BỐI CẢNH</vt:lpstr>
      <vt:lpstr>2. HẠN CHẾ</vt:lpstr>
      <vt:lpstr>2. HẠN CHẾ</vt:lpstr>
      <vt:lpstr>3. KHUNG KIẾN TRÚC DỮ LIỆU QUỐC GIA</vt:lpstr>
      <vt:lpstr>3. KHUNG KIẾN TRÚC DỮ LIỆU QUỐC GIA</vt:lpstr>
      <vt:lpstr>3. KHUNG KIẾN TRÚC DỮ LIỆU QUỐC GIA</vt:lpstr>
      <vt:lpstr>3. XÂY DỰNG CHIẾN LƯỢC DỮ LIỆU</vt:lpstr>
      <vt:lpstr>3. XÂY DỰNG KIẾN TRÚC DỮ LIỆU</vt:lpstr>
      <vt:lpstr>3. XÂY DỰNG KIẾN TRÚC DỮ LIỆU</vt:lpstr>
      <vt:lpstr>3. XÂY DỰNG KIẾN TRÚC DỮ LIỆU</vt:lpstr>
      <vt:lpstr>3. XÂY DỰNG KIẾN TRÚC DỮ LIỆU</vt:lpstr>
      <vt:lpstr>3. XÂY DỰNG KIẾN TRÚC DỮ LIỆU</vt:lpstr>
      <vt:lpstr>3. XÂY DỰNG KIẾN TRÚC DỮ LIỆU</vt:lpstr>
      <vt:lpstr>4. KHUNG QUẢN TRỊ, QUẢN LÝ DỮ LIỆU QUỐC GIA</vt:lpstr>
      <vt:lpstr>5. TỪ ĐIỂN DỮ LIỆU</vt:lpstr>
      <vt:lpstr>5. TỪ ĐIỂN DỮ LIỆU</vt:lpstr>
      <vt:lpstr>6. KIẾN NGHỊ, ĐỀ XUẤT</vt:lpstr>
      <vt:lpstr>6. KIẾN NGHỊ, ĐỀ XUẤT</vt:lpstr>
      <vt:lpstr>6. KIẾN NGHỊ, ĐỀ XUẤT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Cẩm Vân</dc:creator>
  <cp:lastModifiedBy>Doãn Hiếu Nguyễn</cp:lastModifiedBy>
  <cp:revision>330</cp:revision>
  <dcterms:created xsi:type="dcterms:W3CDTF">2025-07-01T05:28:43Z</dcterms:created>
  <dcterms:modified xsi:type="dcterms:W3CDTF">2025-12-18T11:28:29Z</dcterms:modified>
</cp:coreProperties>
</file>