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44" r:id="rId3"/>
    <p:sldMasterId id="2147483768" r:id="rId4"/>
  </p:sldMasterIdLst>
  <p:notesMasterIdLst>
    <p:notesMasterId r:id="rId25"/>
  </p:notesMasterIdLst>
  <p:sldIdLst>
    <p:sldId id="262" r:id="rId5"/>
    <p:sldId id="348" r:id="rId6"/>
    <p:sldId id="265" r:id="rId7"/>
    <p:sldId id="276" r:id="rId8"/>
    <p:sldId id="338" r:id="rId9"/>
    <p:sldId id="324" r:id="rId10"/>
    <p:sldId id="325" r:id="rId11"/>
    <p:sldId id="329" r:id="rId12"/>
    <p:sldId id="342" r:id="rId13"/>
    <p:sldId id="340" r:id="rId14"/>
    <p:sldId id="339" r:id="rId15"/>
    <p:sldId id="349" r:id="rId16"/>
    <p:sldId id="288" r:id="rId17"/>
    <p:sldId id="332" r:id="rId18"/>
    <p:sldId id="334" r:id="rId19"/>
    <p:sldId id="335" r:id="rId20"/>
    <p:sldId id="337" r:id="rId21"/>
    <p:sldId id="347" r:id="rId22"/>
    <p:sldId id="346" r:id="rId23"/>
    <p:sldId id="32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E12A1-5ED3-4264-9F48-46E5F5278F97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A6A6-63AC-48FA-9665-72EEBD822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7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4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4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38A6-7270-2544-BE32-1F457C308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4C8A18-7EA0-9F47-B62D-84ECC275B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6CD23-3317-E046-AA36-085A056F7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6B2F0-C7A8-F04D-A109-CF1157F2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3C45F-6B82-FF4E-B8FC-B411BDE0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38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EA04-2209-874D-8EA0-44FE0821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FC1C1-3D06-7247-91AA-1A51F21C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AAEA-675C-4943-BA78-FD859D2B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059C5-CD4B-0545-BF5B-3335476B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738B-CCD6-D548-99D5-305F7E8A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37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74BF-2573-AB43-8A1E-DBD06FDF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38255-9C74-7A44-AE37-1844607AF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5675-6BE6-2748-AF35-96005667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B8C13-209F-7C4A-87BB-600F254C8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FE256-2AFD-4E4A-A0EC-C2FD2ED5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03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328F-ECE6-C541-AE56-ED9464CE6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CD6B9-C1EB-7847-B6B0-4246AFCCF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82C702-3CD0-1D48-861A-7A80A1CBF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4A37B-41E4-6046-B39D-3DF310025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BA908-91C4-B946-BED3-5AA8E558E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C41A8-2D07-BC44-AB18-3C3E34C0C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61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D0C7-72AE-8944-AC27-4D6D2901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1C233-6373-5743-ADDA-C5FC382BF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0527F-BE81-B348-AD1F-D920700B4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B686B-4765-EF4C-9873-5CE31B3F5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C3141-F74B-DD41-83CB-F5A1C412BD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3BF5B-E849-074F-9E53-5049E5CD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7FB130-8D89-2840-9872-A510905A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FD597-FA0F-BE47-A962-3182735E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22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574D-9A31-1C41-A95C-076267270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196DE-0B9B-C143-A92B-124DF930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AEA9F1-44BA-A843-BC8F-04D60DED8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BB4D6-A564-9F4F-9487-F851B8DA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9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232351-1BBB-244B-8AFD-60E7AF78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1F7D85-F98F-1A43-873F-31ECAE4FA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D39E1A-BDC5-0748-BEE1-72C5A083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28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DBD7E-6AD0-F940-A2B2-3AB17BC6E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F9784-5254-3B4B-B764-FAC708D07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7602B-2DA3-314F-B09A-95C8FBA5E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9EC9E-CD58-8548-B678-02CA7149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BBDB8-F35E-E04F-A1A5-911EC0D2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0F702-461E-A54A-A2B2-770F4495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6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4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709E-D734-6448-87B5-BA2BE3B1D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0E193-F08A-C840-ABC4-103A2CA61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B76F5-8685-9E48-A8CA-47FC5444A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A9E650-B878-574C-A5C9-D7B3DD3F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8F8E4-AEED-994F-B68B-0F4D2FA7D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48C76-65B8-7146-BFBB-1B9E5FAA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0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D054-3033-A940-B0D2-03D01F56A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018792-DE1B-5947-A604-029636A23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4C75D-CDF8-5D40-BCAF-9EFB0A545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D48FF-058B-8144-ACD2-17645CAB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9E01-E61E-0A4A-85CD-8F6A5721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1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77C4F-29DC-CD4B-B869-EF99DD9D2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94D85-B8A8-0045-B8CC-DC8155E92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B0022-29F7-3C44-8BF8-AAECBE4E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561C9-18FC-2E4C-BD7B-DDB08722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0933D-49B5-0748-A3BB-C5886E6C6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10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565F-BAA9-8FC6-DAF2-8AEFC8811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6E6C3B-9307-A22D-129A-9C95109023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2FEB-959D-94A6-8374-4BDAF6F57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0E0FF-91E5-87CE-AB12-3A76724C9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1FA9-C836-2344-7BD5-05D4F373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869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A487-D626-613D-48BA-3B5CF8B3A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2260-C6DC-726D-AE0F-5DEE8A06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09E8C-B160-7BCA-B489-4957065A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D7A30-C15D-A637-D8AC-0D6E3007A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44558-22CA-2EDB-1629-F879E856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07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DEE5-4D89-2E14-07E3-41D3DF9C8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1589A-0D12-2204-7445-608240B61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1E236-5989-97E6-D380-B567EDA73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162E2-C96E-624E-083D-3AC0EACC4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F59C0-7895-D18E-9EA7-643FE501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4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0767-22E0-18BD-0F76-C5BEFD60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7EAE2-516C-3397-A66B-DC879E58D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E67C9-8003-0EDE-8ED5-ACA481F3F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EBBF3-D383-9DFC-C6D7-D65CEF72F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A93AA-24E5-4098-CB00-9EF5C982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1590A-0F1E-B975-F322-8E66BB5F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868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F507-FB97-DC66-7323-7C5616E6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D3393-1485-1C46-5628-DF8837BAA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24D0E-13B9-915B-0F27-1C72C88E6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D7E7DE-3155-6210-DEE0-EB5A2BEB9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50DC4-28CC-C29D-557D-1E7A0A70A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FCB39-09FC-D1E0-0E13-D959F0B11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E73B2A-ED4F-E0FA-3F46-E064244D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DB1348-1BF2-692A-948D-73F8B505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539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370F5-5E01-00D2-8E32-D74682DF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46152-90FF-A26F-D43F-BC6BFBA2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5274A-5B1C-EF1E-DC9C-10585A2B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9DC38-3B62-778B-AD29-4CA2505A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473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9F5B8-A692-F22A-0CF9-2C490C77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4B4F92-7509-AE47-A0A8-594D631F0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913EE-5CCB-478D-1A27-931BCD07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94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7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FC7C6-CD2D-0007-6037-86601F14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6D48-CD57-94CA-FE31-A8ECAFC17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D928C-11B8-F2C7-4593-D7CBEFD5F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A9EA7-B069-7208-438C-15176E8D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9B4D0-59BB-4F44-B58A-634CC2A3F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21BC-0EA6-9DE2-0856-B1181E14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88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0426-041C-1005-7A26-1F051994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65FF73-495C-6B98-0A6E-E71039E0F7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ACCDA-27E9-BD19-DA02-4188CBE38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33825-BD1A-AE02-87D1-280D273E7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727C9-52D1-B1DD-551F-18EEFFBD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75975-52AD-B3AB-0ED6-A03F3E4F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94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B55A-3EA1-399E-AE72-5DBA5BA9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3C6C8-9012-7DAD-B675-98325E199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14632-CD0B-57CA-6E7C-B82D02D4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28FBF-89FC-F234-E71D-D40B07403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AF8B5-C803-7FF3-D3AC-11A425A7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31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C46828-9402-56EB-D659-C2B89FA7A6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22240-07D6-50E1-2740-FE5B12A75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F36D1-A355-B5B7-D6C5-0C5173A3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45BB4-8789-A141-5564-2D3E300B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F4E05-C735-92DF-8FEE-407CC4349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66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8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5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60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13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5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3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04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95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0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092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2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8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44FB2-A065-438C-92B5-4D19CB1B4E4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5373-9E39-4F4E-8BBA-D2BC5834D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6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B28D36-8886-F341-9C36-0A626D0BB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B5B6A-F9F4-4842-A6A5-CC9CF8D96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55D4-2D88-6449-BFE6-81081795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84F7-7E8F-8D44-8B00-F012E72DF0B1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CB605-FF23-254B-8FBD-5ACD9467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7C751-6B1D-644B-8AA1-39C6608E2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A33723-EAFB-0C46-80A1-32E31E0C19F1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54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973A0B-DBB8-0F41-8957-987386E8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82C29-2BA4-103D-CAF9-4DF32FF95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7B492-50EA-4D33-A6E8-248723A3D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0EE-B9BA-B34E-9593-53D854D73D2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0509-A491-743D-B236-0AED84AC9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280A0-6C84-26AF-7E62-C9E55116A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A09C41-1AA8-174A-9E2B-916F7B9C1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10921-7499-B34B-90BD-FC51B849D653}"/>
              </a:ext>
            </a:extLst>
          </p:cNvPr>
          <p:cNvSpPr txBox="1"/>
          <p:nvPr userDrawn="1"/>
        </p:nvSpPr>
        <p:spPr>
          <a:xfrm>
            <a:off x="1676400" y="-1655292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https://nguyenngocduong.vn/</a:t>
            </a:r>
          </a:p>
        </p:txBody>
      </p:sp>
    </p:spTree>
    <p:extLst>
      <p:ext uri="{BB962C8B-B14F-4D97-AF65-F5344CB8AC3E}">
        <p14:creationId xmlns:p14="http://schemas.microsoft.com/office/powerpoint/2010/main" val="333214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18">
            <a:extLst>
              <a:ext uri="{FF2B5EF4-FFF2-40B4-BE49-F238E27FC236}">
                <a16:creationId xmlns:a16="http://schemas.microsoft.com/office/drawing/2014/main" id="{4D614942-4AFC-4AC4-66F4-EA4A9F8EF047}"/>
              </a:ext>
            </a:extLst>
          </p:cNvPr>
          <p:cNvSpPr txBox="1"/>
          <p:nvPr/>
        </p:nvSpPr>
        <p:spPr>
          <a:xfrm>
            <a:off x="2510010" y="821960"/>
            <a:ext cx="6737684" cy="533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spc="205" dirty="0">
                <a:solidFill>
                  <a:srgbClr val="343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NÔNG NGHIỆP VÀ MÔI TRƯỜNG</a:t>
            </a:r>
          </a:p>
          <a:p>
            <a:pPr algn="ctr"/>
            <a:r>
              <a:rPr lang="en-US" sz="1866" b="1" spc="205" dirty="0">
                <a:solidFill>
                  <a:srgbClr val="343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 QUẢN LÝ ĐẤT ĐAI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6171BAC6-2891-81CF-F761-0B89A0B18EC1}"/>
              </a:ext>
            </a:extLst>
          </p:cNvPr>
          <p:cNvSpPr txBox="1"/>
          <p:nvPr/>
        </p:nvSpPr>
        <p:spPr>
          <a:xfrm>
            <a:off x="1430417" y="2565369"/>
            <a:ext cx="9037468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XÂY DỰNG, HOÀN THIỆN CƠ SỞ DỮ LIỆU QUỐC GIA VỀ ĐẤT ĐAI</a:t>
            </a:r>
          </a:p>
          <a:p>
            <a:pPr algn="ctr"/>
            <a:endParaRPr lang="en-US" sz="2800" b="1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en-US" sz="2800" b="1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en-US" sz="2800" b="1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endParaRPr lang="en-US" sz="2800" b="1" dirty="0">
              <a:solidFill>
                <a:schemeClr val="accent2">
                  <a:lumMod val="75000"/>
                </a:schemeClr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                                                        Võ Anh Tuấn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                                                           vatuan@mae.gov.vn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69B959-703C-2456-E528-02E1B41A1695}"/>
              </a:ext>
            </a:extLst>
          </p:cNvPr>
          <p:cNvCxnSpPr/>
          <p:nvPr/>
        </p:nvCxnSpPr>
        <p:spPr>
          <a:xfrm>
            <a:off x="4197237" y="1391011"/>
            <a:ext cx="35038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43">
            <a:extLst>
              <a:ext uri="{FF2B5EF4-FFF2-40B4-BE49-F238E27FC236}">
                <a16:creationId xmlns:a16="http://schemas.microsoft.com/office/drawing/2014/main" id="{31EC4756-F9D0-1E2A-B257-5A2F9167520F}"/>
              </a:ext>
            </a:extLst>
          </p:cNvPr>
          <p:cNvSpPr txBox="1"/>
          <p:nvPr/>
        </p:nvSpPr>
        <p:spPr>
          <a:xfrm>
            <a:off x="3662853" y="6325049"/>
            <a:ext cx="4572597" cy="24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30"/>
              </a:lnSpc>
              <a:spcBef>
                <a:spcPct val="0"/>
              </a:spcBef>
            </a:pPr>
            <a:r>
              <a:rPr lang="en-US" sz="1866" b="1" i="1" dirty="0" err="1">
                <a:solidFill>
                  <a:schemeClr val="accent2">
                    <a:lumMod val="75000"/>
                  </a:schemeClr>
                </a:solidFill>
                <a:latin typeface="Montserrat"/>
              </a:rPr>
              <a:t>Tháng</a:t>
            </a:r>
            <a:r>
              <a:rPr lang="en-US" sz="1866" b="1" i="1" dirty="0">
                <a:solidFill>
                  <a:schemeClr val="accent2">
                    <a:lumMod val="75000"/>
                  </a:schemeClr>
                </a:solidFill>
                <a:latin typeface="Montserrat"/>
              </a:rPr>
              <a:t> 12/2025</a:t>
            </a:r>
          </a:p>
        </p:txBody>
      </p:sp>
    </p:spTree>
    <p:extLst>
      <p:ext uri="{BB962C8B-B14F-4D97-AF65-F5344CB8AC3E}">
        <p14:creationId xmlns:p14="http://schemas.microsoft.com/office/powerpoint/2010/main" val="39680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14365" y="1234563"/>
            <a:ext cx="1046839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806725" y="497585"/>
            <a:ext cx="10339095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665961" y="456306"/>
            <a:ext cx="1513228" cy="817811"/>
            <a:chOff x="0" y="0"/>
            <a:chExt cx="1025768" cy="5543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5768" cy="554368"/>
            </a:xfrm>
            <a:custGeom>
              <a:avLst/>
              <a:gdLst/>
              <a:ahLst/>
              <a:cxnLst/>
              <a:rect l="l" t="t" r="r" b="b"/>
              <a:pathLst>
                <a:path w="1025768" h="554368">
                  <a:moveTo>
                    <a:pt x="512884" y="0"/>
                  </a:moveTo>
                  <a:cubicBezTo>
                    <a:pt x="229626" y="0"/>
                    <a:pt x="0" y="124099"/>
                    <a:pt x="0" y="277184"/>
                  </a:cubicBezTo>
                  <a:cubicBezTo>
                    <a:pt x="0" y="430268"/>
                    <a:pt x="229626" y="554368"/>
                    <a:pt x="512884" y="554368"/>
                  </a:cubicBezTo>
                  <a:cubicBezTo>
                    <a:pt x="796142" y="554368"/>
                    <a:pt x="1025768" y="430268"/>
                    <a:pt x="1025768" y="277184"/>
                  </a:cubicBezTo>
                  <a:cubicBezTo>
                    <a:pt x="1025768" y="124099"/>
                    <a:pt x="796142" y="0"/>
                    <a:pt x="512884" y="0"/>
                  </a:cubicBezTo>
                  <a:close/>
                </a:path>
              </a:pathLst>
            </a:custGeom>
            <a:solidFill>
              <a:srgbClr val="312F8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6166" y="42447"/>
              <a:ext cx="833436" cy="4599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86552" y="610155"/>
            <a:ext cx="472046" cy="510112"/>
          </a:xfrm>
          <a:custGeom>
            <a:avLst/>
            <a:gdLst/>
            <a:ahLst/>
            <a:cxnLst/>
            <a:rect l="l" t="t" r="r" b="b"/>
            <a:pathLst>
              <a:path w="708069" h="765168">
                <a:moveTo>
                  <a:pt x="0" y="0"/>
                </a:moveTo>
                <a:lnTo>
                  <a:pt x="708069" y="0"/>
                </a:lnTo>
                <a:lnTo>
                  <a:pt x="708069" y="765168"/>
                </a:lnTo>
                <a:lnTo>
                  <a:pt x="0" y="765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4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DF0D7-AC8B-4BB7-A53A-B67EBD5C77D9}"/>
              </a:ext>
            </a:extLst>
          </p:cNvPr>
          <p:cNvSpPr txBox="1"/>
          <p:nvPr/>
        </p:nvSpPr>
        <p:spPr>
          <a:xfrm>
            <a:off x="2150886" y="439794"/>
            <a:ext cx="95146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8188" indent="-738188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1.7.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endParaRPr lang="vi-VN" sz="2500" b="1" dirty="0">
              <a:solidFill>
                <a:srgbClr val="ED7D3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8D6BCEA2-DA5E-4F29-B7A7-837491618629}"/>
              </a:ext>
            </a:extLst>
          </p:cNvPr>
          <p:cNvSpPr/>
          <p:nvPr/>
        </p:nvSpPr>
        <p:spPr>
          <a:xfrm>
            <a:off x="7081936" y="1786465"/>
            <a:ext cx="4721288" cy="4446384"/>
          </a:xfrm>
          <a:custGeom>
            <a:avLst/>
            <a:gdLst/>
            <a:ahLst/>
            <a:cxnLst/>
            <a:rect l="l" t="t" r="r" b="b"/>
            <a:pathLst>
              <a:path w="2177758" h="1426431">
                <a:moveTo>
                  <a:pt x="0" y="0"/>
                </a:moveTo>
                <a:lnTo>
                  <a:pt x="2177758" y="0"/>
                </a:lnTo>
                <a:lnTo>
                  <a:pt x="2177758" y="1426431"/>
                </a:lnTo>
                <a:lnTo>
                  <a:pt x="0" y="142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15C968-B1C7-478B-9609-2F65601E7254}"/>
              </a:ext>
            </a:extLst>
          </p:cNvPr>
          <p:cNvSpPr txBox="1"/>
          <p:nvPr/>
        </p:nvSpPr>
        <p:spPr>
          <a:xfrm>
            <a:off x="1025235" y="1962943"/>
            <a:ext cx="58835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12763" algn="just"/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87.394.446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lượt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gửi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3)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CSDL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62.492.061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indent="285750" algn="just"/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CSDL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43.139.724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indent="285750"/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Lệch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7.312.857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indent="285750"/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CSDL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6.093.583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00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6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8321" y="1132967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908321" y="580709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665961" y="456306"/>
            <a:ext cx="1513228" cy="817811"/>
            <a:chOff x="0" y="0"/>
            <a:chExt cx="1025768" cy="5543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5768" cy="554368"/>
            </a:xfrm>
            <a:custGeom>
              <a:avLst/>
              <a:gdLst/>
              <a:ahLst/>
              <a:cxnLst/>
              <a:rect l="l" t="t" r="r" b="b"/>
              <a:pathLst>
                <a:path w="1025768" h="554368">
                  <a:moveTo>
                    <a:pt x="512884" y="0"/>
                  </a:moveTo>
                  <a:cubicBezTo>
                    <a:pt x="229626" y="0"/>
                    <a:pt x="0" y="124099"/>
                    <a:pt x="0" y="277184"/>
                  </a:cubicBezTo>
                  <a:cubicBezTo>
                    <a:pt x="0" y="430268"/>
                    <a:pt x="229626" y="554368"/>
                    <a:pt x="512884" y="554368"/>
                  </a:cubicBezTo>
                  <a:cubicBezTo>
                    <a:pt x="796142" y="554368"/>
                    <a:pt x="1025768" y="430268"/>
                    <a:pt x="1025768" y="277184"/>
                  </a:cubicBezTo>
                  <a:cubicBezTo>
                    <a:pt x="1025768" y="124099"/>
                    <a:pt x="796142" y="0"/>
                    <a:pt x="512884" y="0"/>
                  </a:cubicBezTo>
                  <a:close/>
                </a:path>
              </a:pathLst>
            </a:custGeom>
            <a:solidFill>
              <a:srgbClr val="312F8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6166" y="42447"/>
              <a:ext cx="833436" cy="4599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86552" y="610155"/>
            <a:ext cx="472046" cy="510112"/>
          </a:xfrm>
          <a:custGeom>
            <a:avLst/>
            <a:gdLst/>
            <a:ahLst/>
            <a:cxnLst/>
            <a:rect l="l" t="t" r="r" b="b"/>
            <a:pathLst>
              <a:path w="708069" h="765168">
                <a:moveTo>
                  <a:pt x="0" y="0"/>
                </a:moveTo>
                <a:lnTo>
                  <a:pt x="708069" y="0"/>
                </a:lnTo>
                <a:lnTo>
                  <a:pt x="708069" y="765168"/>
                </a:lnTo>
                <a:lnTo>
                  <a:pt x="0" y="765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4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DF0D7-AC8B-4BB7-A53A-B67EBD5C77D9}"/>
              </a:ext>
            </a:extLst>
          </p:cNvPr>
          <p:cNvSpPr txBox="1"/>
          <p:nvPr/>
        </p:nvSpPr>
        <p:spPr>
          <a:xfrm>
            <a:off x="2150887" y="597047"/>
            <a:ext cx="10041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1.8.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vi-VN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dữ liệu đất đai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3AC2CA-D3B1-4B53-B681-CEB0E60FB814}"/>
              </a:ext>
            </a:extLst>
          </p:cNvPr>
          <p:cNvSpPr txBox="1"/>
          <p:nvPr/>
        </p:nvSpPr>
        <p:spPr>
          <a:xfrm>
            <a:off x="797403" y="1862437"/>
            <a:ext cx="6961679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61963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vi-VN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thửa đất đã đồng bộ lên CSDL quốc gia về đất đai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nay </a:t>
            </a:r>
            <a:r>
              <a:rPr lang="vi-VN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là: 61.153.791 thửa đất;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indent="512763"/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24.406.729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cập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18.732.995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18.544.509 </a:t>
            </a:r>
            <a:r>
              <a:rPr lang="en-US" sz="2000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pic>
        <p:nvPicPr>
          <p:cNvPr id="2050" name="Picture 2" descr="CƠ SỞ DŨ LIỆU ĐẤT ĐAI GÓP PHẦN QUẢN LÝ ĐẤT ĐAI MINH BẠCH VÀ XUYÊN SUỐ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047" y="1626358"/>
            <a:ext cx="3740788" cy="457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79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A1E7-22B8-BE53-1335-D54BB81BD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BD607B41-B3C0-FDC9-B7CF-9264C745BB02}"/>
              </a:ext>
            </a:extLst>
          </p:cNvPr>
          <p:cNvSpPr/>
          <p:nvPr/>
        </p:nvSpPr>
        <p:spPr>
          <a:xfrm>
            <a:off x="328549" y="246291"/>
            <a:ext cx="11633200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C34599-9E85-610F-DBC0-581DA54A3AE1}"/>
              </a:ext>
            </a:extLst>
          </p:cNvPr>
          <p:cNvSpPr/>
          <p:nvPr/>
        </p:nvSpPr>
        <p:spPr>
          <a:xfrm>
            <a:off x="11788912" y="881813"/>
            <a:ext cx="149348" cy="16962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1F1B4E-586B-8312-7462-76870662B096}"/>
              </a:ext>
            </a:extLst>
          </p:cNvPr>
          <p:cNvSpPr/>
          <p:nvPr/>
        </p:nvSpPr>
        <p:spPr>
          <a:xfrm>
            <a:off x="11788777" y="2573171"/>
            <a:ext cx="149348" cy="16962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2F5308-63D9-8F13-4AC4-9F3CACC1FB88}"/>
              </a:ext>
            </a:extLst>
          </p:cNvPr>
          <p:cNvSpPr/>
          <p:nvPr/>
        </p:nvSpPr>
        <p:spPr>
          <a:xfrm>
            <a:off x="11793238" y="4248663"/>
            <a:ext cx="149348" cy="16962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50F56A-9B9E-C042-ABD1-0CFAC85DDB57}"/>
              </a:ext>
            </a:extLst>
          </p:cNvPr>
          <p:cNvGrpSpPr/>
          <p:nvPr/>
        </p:nvGrpSpPr>
        <p:grpSpPr>
          <a:xfrm>
            <a:off x="1096461" y="943320"/>
            <a:ext cx="10578470" cy="2138311"/>
            <a:chOff x="3474284" y="449324"/>
            <a:chExt cx="7754816" cy="21383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82DCAC-4614-EC1E-ABAE-A322E40D4828}"/>
                </a:ext>
              </a:extLst>
            </p:cNvPr>
            <p:cNvSpPr txBox="1"/>
            <p:nvPr/>
          </p:nvSpPr>
          <p:spPr>
            <a:xfrm>
              <a:off x="3474284" y="1510417"/>
              <a:ext cx="77548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MỤC TIÊU, NHIỆM VỤ, GIẢI PHÁP                                 TRONG THỜI GIAN TỚI</a:t>
              </a:r>
              <a:endParaRPr lang="en-VN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795EA1-F5F5-D7C2-FCC4-2E470CAB666C}"/>
                </a:ext>
              </a:extLst>
            </p:cNvPr>
            <p:cNvSpPr/>
            <p:nvPr/>
          </p:nvSpPr>
          <p:spPr>
            <a:xfrm flipH="1">
              <a:off x="3485867" y="449324"/>
              <a:ext cx="45719" cy="167662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24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03611"/>
            <a:ext cx="12192000" cy="151444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BBD44-1B04-EFDC-94A0-1425355CA081}"/>
              </a:ext>
            </a:extLst>
          </p:cNvPr>
          <p:cNvSpPr txBox="1"/>
          <p:nvPr/>
        </p:nvSpPr>
        <p:spPr>
          <a:xfrm>
            <a:off x="792875" y="433155"/>
            <a:ext cx="126067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2.1.MỤC TIÊU</a:t>
            </a:r>
            <a:endParaRPr kumimoji="0" lang="en-US" sz="25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69D89-7412-448C-9CC5-7223838D2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37" y="1912776"/>
            <a:ext cx="6064419" cy="3553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965ACB-1341-4F73-A366-B478B8704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51" y="2369224"/>
            <a:ext cx="4966006" cy="29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9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4379F17D-8BEF-CDE7-9996-711A6C364849}"/>
              </a:ext>
            </a:extLst>
          </p:cNvPr>
          <p:cNvSpPr txBox="1"/>
          <p:nvPr/>
        </p:nvSpPr>
        <p:spPr>
          <a:xfrm>
            <a:off x="1832137" y="1379905"/>
            <a:ext cx="51891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31775" algn="just" defTabSz="609630">
              <a:lnSpc>
                <a:spcPts val="2433"/>
              </a:lnSpc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Duy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cơ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515/KH-BCA-BNNMT.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Books">
            <a:extLst>
              <a:ext uri="{FF2B5EF4-FFF2-40B4-BE49-F238E27FC236}">
                <a16:creationId xmlns:a16="http://schemas.microsoft.com/office/drawing/2014/main" id="{94AC7698-1AF6-9189-AD5B-EDA9E349F7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874" y="1478102"/>
            <a:ext cx="720000" cy="72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7EFC1A-2E44-44B5-BCC6-D3637E0267FC}"/>
              </a:ext>
            </a:extLst>
          </p:cNvPr>
          <p:cNvSpPr/>
          <p:nvPr/>
        </p:nvSpPr>
        <p:spPr>
          <a:xfrm>
            <a:off x="1832137" y="2888938"/>
            <a:ext cx="49032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Graphic 17" descr="Books">
            <a:extLst>
              <a:ext uri="{FF2B5EF4-FFF2-40B4-BE49-F238E27FC236}">
                <a16:creationId xmlns:a16="http://schemas.microsoft.com/office/drawing/2014/main" id="{F87C9946-D3DD-46C1-A2DC-FF58A7A37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481" y="2820520"/>
            <a:ext cx="720000" cy="72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880D25-E407-4734-857B-43E5CD325A31}"/>
              </a:ext>
            </a:extLst>
          </p:cNvPr>
          <p:cNvSpPr/>
          <p:nvPr/>
        </p:nvSpPr>
        <p:spPr>
          <a:xfrm>
            <a:off x="1824108" y="4169762"/>
            <a:ext cx="5077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1775"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3" name="Graphic 22" descr="Books">
            <a:extLst>
              <a:ext uri="{FF2B5EF4-FFF2-40B4-BE49-F238E27FC236}">
                <a16:creationId xmlns:a16="http://schemas.microsoft.com/office/drawing/2014/main" id="{FE5DF320-D3DB-4B1A-9EBF-63CFDB31B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953" y="4162938"/>
            <a:ext cx="720000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2701F-367C-422A-8EC9-31AC4A340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5777" y="1429640"/>
            <a:ext cx="4093137" cy="37228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1088953" y="408039"/>
            <a:ext cx="10041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2.2.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24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7EFC1A-2E44-44B5-BCC6-D3637E0267FC}"/>
              </a:ext>
            </a:extLst>
          </p:cNvPr>
          <p:cNvSpPr/>
          <p:nvPr/>
        </p:nvSpPr>
        <p:spPr>
          <a:xfrm>
            <a:off x="835745" y="1686896"/>
            <a:ext cx="63818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kỹ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công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thông tin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thông tin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gia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 bao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năng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Trung ương,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chia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phân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công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lĩnh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418495" y="330002"/>
            <a:ext cx="10041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3.3.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Trách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x-none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 Nông nghiệp và Môi trường</a:t>
            </a:r>
            <a:endParaRPr lang="en-US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810F1-FAC6-4590-94FB-D66F3DFC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76" y="2556908"/>
            <a:ext cx="4333975" cy="27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0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7EFC1A-2E44-44B5-BCC6-D3637E0267FC}"/>
              </a:ext>
            </a:extLst>
          </p:cNvPr>
          <p:cNvSpPr/>
          <p:nvPr/>
        </p:nvSpPr>
        <p:spPr>
          <a:xfrm>
            <a:off x="719155" y="1537159"/>
            <a:ext cx="662822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515/KH-BCA-BNNMT.</a:t>
            </a:r>
          </a:p>
          <a:p>
            <a:pPr marL="457200" indent="-457200" algn="just">
              <a:buAutoNum type="arabicPeriod"/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1450"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chia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quyết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doanh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171450" algn="just"/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171450"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tục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khớp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dụng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xử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1, 2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1075443" y="414923"/>
            <a:ext cx="10041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Trách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2C37-AE91-4DFF-A388-4A424C23C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175" y="2198102"/>
            <a:ext cx="3868443" cy="358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44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7EFC1A-2E44-44B5-BCC6-D3637E0267FC}"/>
              </a:ext>
            </a:extLst>
          </p:cNvPr>
          <p:cNvSpPr/>
          <p:nvPr/>
        </p:nvSpPr>
        <p:spPr>
          <a:xfrm>
            <a:off x="1075443" y="1900496"/>
            <a:ext cx="7109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Duy trì chế độ đồng bộ dữ liệu, cập nhật dữ liệu theo thời gian thực; thường xuyên đảm bảo an toàn, bảo mật dữ liệu.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Tái cấu trúc quy trình thủ tục hành chính về đất 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 thể hóa từng nhóm thủ tục trực tuyến toàn trình và nhóm thủ tục bán trực trực tuyến toàn trình.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1075443" y="414923"/>
            <a:ext cx="10041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Trách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0C95D-6B8E-42DB-883C-DA36C5044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211" y="1582011"/>
            <a:ext cx="3340831" cy="45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7EFC1A-2E44-44B5-BCC6-D3637E0267FC}"/>
              </a:ext>
            </a:extLst>
          </p:cNvPr>
          <p:cNvSpPr/>
          <p:nvPr/>
        </p:nvSpPr>
        <p:spPr>
          <a:xfrm>
            <a:off x="1075443" y="1587669"/>
            <a:ext cx="605387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vi-VN" sz="20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xuyên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rà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soát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nâng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tăng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công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nghiêm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quy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phân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quyền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truy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ký truy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luôn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sẵn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phương đang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thông tin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trương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mềm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trên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1075443" y="414923"/>
            <a:ext cx="10041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Trách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9E644-2772-4B54-A5CB-1198BDE5C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199" y="2557019"/>
            <a:ext cx="4304816" cy="357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23014"/>
            <a:ext cx="12192000" cy="81016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4379F17D-8BEF-CDE7-9996-711A6C364849}"/>
              </a:ext>
            </a:extLst>
          </p:cNvPr>
          <p:cNvSpPr txBox="1"/>
          <p:nvPr/>
        </p:nvSpPr>
        <p:spPr>
          <a:xfrm>
            <a:off x="1075443" y="1658929"/>
            <a:ext cx="754811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231775" defTabSz="609630">
              <a:lnSpc>
                <a:spcPts val="2433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35105-52BE-4C4E-8F80-9922655E8AED}"/>
              </a:ext>
            </a:extLst>
          </p:cNvPr>
          <p:cNvSpPr txBox="1"/>
          <p:nvPr/>
        </p:nvSpPr>
        <p:spPr>
          <a:xfrm>
            <a:off x="1075443" y="414923"/>
            <a:ext cx="10041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3.4.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Trách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vi-VN" sz="25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1198" y="2119666"/>
            <a:ext cx="7887291" cy="2636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Tx/>
              <a:buChar char="-"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lý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CSDL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trắng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342900" indent="-342900"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FontTx/>
              <a:buChar char="-"/>
            </a:pPr>
            <a:endParaRPr lang="en-US" sz="20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PPP,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đảm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Điều kiện thực hiện đo đạc lập bản đồ địa chính (Mới nhất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Điều kiện thực hiện đo đạc lập bản đồ địa chính (Mới nhấ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15" y="2359509"/>
            <a:ext cx="2008110" cy="32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25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6EAB1-0989-20CF-D284-0C7A01AD2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4FB235EC-3744-E22E-057E-4DB29EB01799}"/>
              </a:ext>
            </a:extLst>
          </p:cNvPr>
          <p:cNvSpPr/>
          <p:nvPr/>
        </p:nvSpPr>
        <p:spPr>
          <a:xfrm>
            <a:off x="328549" y="246291"/>
            <a:ext cx="11633200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04C9C9-3E33-8689-7A9C-DBEF63ADB83B}"/>
              </a:ext>
            </a:extLst>
          </p:cNvPr>
          <p:cNvGrpSpPr/>
          <p:nvPr/>
        </p:nvGrpSpPr>
        <p:grpSpPr>
          <a:xfrm>
            <a:off x="1698571" y="1615737"/>
            <a:ext cx="1291531" cy="1129928"/>
            <a:chOff x="-12359" y="874947"/>
            <a:chExt cx="1195755" cy="1683488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2BEC88E-5D65-F50E-6175-7C3EDA255D05}"/>
                </a:ext>
              </a:extLst>
            </p:cNvPr>
            <p:cNvSpPr/>
            <p:nvPr/>
          </p:nvSpPr>
          <p:spPr>
            <a:xfrm flipH="1">
              <a:off x="-12359" y="874947"/>
              <a:ext cx="1195755" cy="1683488"/>
            </a:xfrm>
            <a:custGeom>
              <a:avLst/>
              <a:gdLst>
                <a:gd name="connsiteX0" fmla="*/ 1005649 w 1005649"/>
                <a:gd name="connsiteY0" fmla="*/ 0 h 1441938"/>
                <a:gd name="connsiteX1" fmla="*/ 553602 w 1005649"/>
                <a:gd name="connsiteY1" fmla="*/ 0 h 1441938"/>
                <a:gd name="connsiteX2" fmla="*/ 0 w 1005649"/>
                <a:gd name="connsiteY2" fmla="*/ 720969 h 1441938"/>
                <a:gd name="connsiteX3" fmla="*/ 553602 w 1005649"/>
                <a:gd name="connsiteY3" fmla="*/ 1441938 h 1441938"/>
                <a:gd name="connsiteX4" fmla="*/ 1005649 w 1005649"/>
                <a:gd name="connsiteY4" fmla="*/ 1441938 h 144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49" h="1441938">
                  <a:moveTo>
                    <a:pt x="1005649" y="0"/>
                  </a:moveTo>
                  <a:lnTo>
                    <a:pt x="553602" y="0"/>
                  </a:lnTo>
                  <a:cubicBezTo>
                    <a:pt x="247856" y="0"/>
                    <a:pt x="0" y="322789"/>
                    <a:pt x="0" y="720969"/>
                  </a:cubicBezTo>
                  <a:cubicBezTo>
                    <a:pt x="0" y="1119149"/>
                    <a:pt x="247856" y="1441938"/>
                    <a:pt x="553602" y="1441938"/>
                  </a:cubicBezTo>
                  <a:lnTo>
                    <a:pt x="1005649" y="1441938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1A1A51-A202-9172-9ABA-0B2865DC6E11}"/>
                </a:ext>
              </a:extLst>
            </p:cNvPr>
            <p:cNvSpPr txBox="1"/>
            <p:nvPr/>
          </p:nvSpPr>
          <p:spPr>
            <a:xfrm>
              <a:off x="111370" y="1270374"/>
              <a:ext cx="844061" cy="1146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77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CF13162-4127-1922-622F-00A0215A5A0F}"/>
              </a:ext>
            </a:extLst>
          </p:cNvPr>
          <p:cNvGrpSpPr/>
          <p:nvPr/>
        </p:nvGrpSpPr>
        <p:grpSpPr>
          <a:xfrm>
            <a:off x="1746458" y="3259251"/>
            <a:ext cx="1195755" cy="1683488"/>
            <a:chOff x="-20517" y="2558435"/>
            <a:chExt cx="1195755" cy="1683488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C430059-4569-9E7C-7324-0BF43578AE92}"/>
                </a:ext>
              </a:extLst>
            </p:cNvPr>
            <p:cNvSpPr/>
            <p:nvPr/>
          </p:nvSpPr>
          <p:spPr>
            <a:xfrm flipH="1">
              <a:off x="-20517" y="2558435"/>
              <a:ext cx="1195755" cy="1683488"/>
            </a:xfrm>
            <a:custGeom>
              <a:avLst/>
              <a:gdLst>
                <a:gd name="connsiteX0" fmla="*/ 1005649 w 1005649"/>
                <a:gd name="connsiteY0" fmla="*/ 0 h 1441938"/>
                <a:gd name="connsiteX1" fmla="*/ 553602 w 1005649"/>
                <a:gd name="connsiteY1" fmla="*/ 0 h 1441938"/>
                <a:gd name="connsiteX2" fmla="*/ 0 w 1005649"/>
                <a:gd name="connsiteY2" fmla="*/ 720969 h 1441938"/>
                <a:gd name="connsiteX3" fmla="*/ 553602 w 1005649"/>
                <a:gd name="connsiteY3" fmla="*/ 1441938 h 1441938"/>
                <a:gd name="connsiteX4" fmla="*/ 1005649 w 1005649"/>
                <a:gd name="connsiteY4" fmla="*/ 1441938 h 144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649" h="1441938">
                  <a:moveTo>
                    <a:pt x="1005649" y="0"/>
                  </a:moveTo>
                  <a:lnTo>
                    <a:pt x="553602" y="0"/>
                  </a:lnTo>
                  <a:cubicBezTo>
                    <a:pt x="247856" y="0"/>
                    <a:pt x="0" y="322789"/>
                    <a:pt x="0" y="720969"/>
                  </a:cubicBezTo>
                  <a:cubicBezTo>
                    <a:pt x="0" y="1119149"/>
                    <a:pt x="247856" y="1441938"/>
                    <a:pt x="553602" y="1441938"/>
                  </a:cubicBezTo>
                  <a:lnTo>
                    <a:pt x="1005649" y="144193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CB4342-594A-F57B-B98E-1BA9BF39EDD2}"/>
                </a:ext>
              </a:extLst>
            </p:cNvPr>
            <p:cNvSpPr txBox="1"/>
            <p:nvPr/>
          </p:nvSpPr>
          <p:spPr>
            <a:xfrm>
              <a:off x="155329" y="2954272"/>
              <a:ext cx="8440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77"/>
                  <a:ea typeface="+mn-ea"/>
                  <a:cs typeface="+mn-cs"/>
                </a:rPr>
                <a:t>02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172A805-999F-2868-E4C2-D368AE9EB39B}"/>
              </a:ext>
            </a:extLst>
          </p:cNvPr>
          <p:cNvSpPr/>
          <p:nvPr/>
        </p:nvSpPr>
        <p:spPr>
          <a:xfrm>
            <a:off x="11788912" y="881813"/>
            <a:ext cx="149348" cy="16962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9050C2E-3F08-D339-3232-633CC28C2816}"/>
              </a:ext>
            </a:extLst>
          </p:cNvPr>
          <p:cNvSpPr/>
          <p:nvPr/>
        </p:nvSpPr>
        <p:spPr>
          <a:xfrm>
            <a:off x="11788777" y="2573171"/>
            <a:ext cx="149348" cy="16962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F7D7E7C-A40E-CFDE-AE08-1B7BAE45EEFB}"/>
              </a:ext>
            </a:extLst>
          </p:cNvPr>
          <p:cNvSpPr/>
          <p:nvPr/>
        </p:nvSpPr>
        <p:spPr>
          <a:xfrm>
            <a:off x="11793238" y="4248663"/>
            <a:ext cx="149348" cy="16962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18FBF2-74F8-74BF-4B18-20B065F64363}"/>
              </a:ext>
            </a:extLst>
          </p:cNvPr>
          <p:cNvGrpSpPr/>
          <p:nvPr/>
        </p:nvGrpSpPr>
        <p:grpSpPr>
          <a:xfrm>
            <a:off x="3099317" y="943320"/>
            <a:ext cx="8469515" cy="1676621"/>
            <a:chOff x="3474284" y="449324"/>
            <a:chExt cx="7754816" cy="167662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9A58CB-20BF-AC05-2FDA-F1E30E9B18D1}"/>
                </a:ext>
              </a:extLst>
            </p:cNvPr>
            <p:cNvSpPr txBox="1"/>
            <p:nvPr/>
          </p:nvSpPr>
          <p:spPr>
            <a:xfrm>
              <a:off x="3474284" y="1510417"/>
              <a:ext cx="7754816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2500" b="1" dirty="0" err="1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trạng cơ sở dữ liệu quốc gia về đất đai</a:t>
              </a:r>
              <a:endParaRPr lang="en-VN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51F19D-B9D1-7787-5988-39008E2BA59E}"/>
                </a:ext>
              </a:extLst>
            </p:cNvPr>
            <p:cNvSpPr/>
            <p:nvPr/>
          </p:nvSpPr>
          <p:spPr>
            <a:xfrm flipH="1">
              <a:off x="3485867" y="449324"/>
              <a:ext cx="45719" cy="167662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8A05D04-05DB-804A-E6A5-EE0C953763B9}"/>
              </a:ext>
            </a:extLst>
          </p:cNvPr>
          <p:cNvGrpSpPr/>
          <p:nvPr/>
        </p:nvGrpSpPr>
        <p:grpSpPr>
          <a:xfrm>
            <a:off x="3208780" y="3316970"/>
            <a:ext cx="8654671" cy="1625769"/>
            <a:chOff x="3486669" y="621436"/>
            <a:chExt cx="7723700" cy="16257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7D2F72-4D64-105E-AECB-4A73F6F8D311}"/>
                </a:ext>
              </a:extLst>
            </p:cNvPr>
            <p:cNvSpPr txBox="1"/>
            <p:nvPr/>
          </p:nvSpPr>
          <p:spPr>
            <a:xfrm>
              <a:off x="3600621" y="904211"/>
              <a:ext cx="7609748" cy="861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defTabSz="914377">
                <a:defRPr/>
              </a:pPr>
              <a:r>
                <a:rPr lang="en-US" sz="2500" b="1" dirty="0" err="1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Mục</a:t>
              </a:r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500" b="1" dirty="0" err="1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tiêu</a:t>
              </a:r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vi-VN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nhiệm vụ, giải pháp </a:t>
              </a:r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 </a:t>
              </a:r>
              <a:r>
                <a:rPr lang="vi-VN" sz="2500" b="1" dirty="0" err="1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thời</a:t>
              </a:r>
              <a:r>
                <a:rPr lang="vi-VN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gian </a:t>
              </a:r>
              <a:r>
                <a:rPr lang="vi-VN" sz="2500" b="1" dirty="0" err="1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tới</a:t>
              </a:r>
              <a:endParaRPr lang="vi-VN" sz="25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VN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402B57-2D1A-0A95-A350-FA85F0A64DE2}"/>
                </a:ext>
              </a:extLst>
            </p:cNvPr>
            <p:cNvSpPr/>
            <p:nvPr/>
          </p:nvSpPr>
          <p:spPr>
            <a:xfrm flipH="1">
              <a:off x="3486669" y="621436"/>
              <a:ext cx="44580" cy="162576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8C5C27C-D56F-B359-7D70-7B5097E626E2}"/>
              </a:ext>
            </a:extLst>
          </p:cNvPr>
          <p:cNvSpPr txBox="1"/>
          <p:nvPr/>
        </p:nvSpPr>
        <p:spPr>
          <a:xfrm>
            <a:off x="3463140" y="827584"/>
            <a:ext cx="821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ullfinch - 2797.mp4" descr="Bullfinch - 2797.mp4">
            <a:hlinkClick r:id="" action="ppaction://media"/>
            <a:extLst>
              <a:ext uri="{FF2B5EF4-FFF2-40B4-BE49-F238E27FC236}">
                <a16:creationId xmlns:a16="http://schemas.microsoft.com/office/drawing/2014/main" id="{FFF0679C-43D2-0B45-A39C-4F46697AC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40000" contras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D08099-750A-D886-188F-E02DC28ED671}"/>
              </a:ext>
            </a:extLst>
          </p:cNvPr>
          <p:cNvSpPr/>
          <p:nvPr/>
        </p:nvSpPr>
        <p:spPr>
          <a:xfrm>
            <a:off x="2050741" y="2921168"/>
            <a:ext cx="93304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 algn="just">
              <a:spcBef>
                <a:spcPts val="60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</a:t>
            </a:r>
            <a:r>
              <a:rPr lang="en-US" sz="6000" dirty="0" err="1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trân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</a:t>
            </a:r>
            <a:r>
              <a:rPr lang="en-US" sz="6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lang="vi-VN" sz="6000" b="1" dirty="0">
              <a:solidFill>
                <a:srgbClr val="FF0000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5EFB628-317A-3E4F-B026-4EE0F07E33C1}"/>
              </a:ext>
            </a:extLst>
          </p:cNvPr>
          <p:cNvSpPr/>
          <p:nvPr/>
        </p:nvSpPr>
        <p:spPr>
          <a:xfrm>
            <a:off x="328549" y="246291"/>
            <a:ext cx="11633200" cy="635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6ACD851-7554-B74B-A259-ED3582352897}"/>
              </a:ext>
            </a:extLst>
          </p:cNvPr>
          <p:cNvSpPr/>
          <p:nvPr/>
        </p:nvSpPr>
        <p:spPr>
          <a:xfrm>
            <a:off x="11788912" y="881813"/>
            <a:ext cx="149348" cy="16962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C97EB07-A3C8-7549-9887-3F030173080B}"/>
              </a:ext>
            </a:extLst>
          </p:cNvPr>
          <p:cNvSpPr/>
          <p:nvPr/>
        </p:nvSpPr>
        <p:spPr>
          <a:xfrm>
            <a:off x="11788777" y="2573171"/>
            <a:ext cx="149348" cy="16962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75B6429-7267-4E43-9C2B-6197110C3653}"/>
              </a:ext>
            </a:extLst>
          </p:cNvPr>
          <p:cNvSpPr/>
          <p:nvPr/>
        </p:nvSpPr>
        <p:spPr>
          <a:xfrm>
            <a:off x="11793238" y="4248663"/>
            <a:ext cx="149348" cy="16962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9139F-89FF-AA4D-89D5-C6EBFD968688}"/>
              </a:ext>
            </a:extLst>
          </p:cNvPr>
          <p:cNvGrpSpPr/>
          <p:nvPr/>
        </p:nvGrpSpPr>
        <p:grpSpPr>
          <a:xfrm>
            <a:off x="1096461" y="943320"/>
            <a:ext cx="10578470" cy="2138311"/>
            <a:chOff x="3474284" y="449324"/>
            <a:chExt cx="7754816" cy="213831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C07FE1-E66F-CB4C-91E8-D77E8A969347}"/>
                </a:ext>
              </a:extLst>
            </p:cNvPr>
            <p:cNvSpPr txBox="1"/>
            <p:nvPr/>
          </p:nvSpPr>
          <p:spPr>
            <a:xfrm>
              <a:off x="3474284" y="1510417"/>
              <a:ext cx="77548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 </a:t>
              </a:r>
              <a:r>
                <a:rPr lang="vi-VN" sz="32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TRẠNG CƠ SỞ DỮ LIỆU QUỐC GIA </a:t>
              </a:r>
              <a:r>
                <a:rPr lang="en-US" sz="32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</a:t>
              </a:r>
              <a:r>
                <a:rPr lang="vi-VN" sz="3200" b="1" dirty="0">
                  <a:solidFill>
                    <a:schemeClr val="accent2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 ĐẤT ĐAI</a:t>
              </a:r>
              <a:endParaRPr lang="en-VN" sz="32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4240FBF-0B90-9240-B872-0A2C24CDA010}"/>
                </a:ext>
              </a:extLst>
            </p:cNvPr>
            <p:cNvSpPr/>
            <p:nvPr/>
          </p:nvSpPr>
          <p:spPr>
            <a:xfrm flipH="1">
              <a:off x="3485867" y="449324"/>
              <a:ext cx="45719" cy="167662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392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03610"/>
            <a:ext cx="12192000" cy="117620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BBD44-1B04-EFDC-94A0-1425355CA081}"/>
              </a:ext>
            </a:extLst>
          </p:cNvPr>
          <p:cNvSpPr txBox="1"/>
          <p:nvPr/>
        </p:nvSpPr>
        <p:spPr>
          <a:xfrm>
            <a:off x="235856" y="404572"/>
            <a:ext cx="11105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1.1. 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quy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lang="vi-VN" sz="25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B2517-16CC-4726-99F2-A6DB721AF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24" y="1455013"/>
            <a:ext cx="10696775" cy="448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A9E6FE-34EF-99F4-ABB1-3125E2CDEB34}"/>
              </a:ext>
            </a:extLst>
          </p:cNvPr>
          <p:cNvSpPr txBox="1"/>
          <p:nvPr/>
        </p:nvSpPr>
        <p:spPr>
          <a:xfrm>
            <a:off x="644324" y="3051943"/>
            <a:ext cx="2315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XII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163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170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7D258-5B1B-A7D1-B7BE-D3C902EC22F4}"/>
              </a:ext>
            </a:extLst>
          </p:cNvPr>
          <p:cNvSpPr txBox="1"/>
          <p:nvPr/>
        </p:nvSpPr>
        <p:spPr>
          <a:xfrm>
            <a:off x="3529548" y="4464208"/>
            <a:ext cx="30061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Chương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IV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51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Điều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64,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Nghị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101/2024/NĐ-CP </a:t>
            </a:r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01B71-51D7-024E-E2BD-20AFC054D2C9}"/>
              </a:ext>
            </a:extLst>
          </p:cNvPr>
          <p:cNvSpPr txBox="1"/>
          <p:nvPr/>
        </p:nvSpPr>
        <p:spPr>
          <a:xfrm>
            <a:off x="3529547" y="5074990"/>
            <a:ext cx="30061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VI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trình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tự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thủ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tục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cung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cấp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dữ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thông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tin,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dữ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đất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đai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Nghị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định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15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GB" sz="15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151/2025/NĐ-CP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52183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03610"/>
            <a:ext cx="12192000" cy="117620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BBD44-1B04-EFDC-94A0-1425355CA081}"/>
              </a:ext>
            </a:extLst>
          </p:cNvPr>
          <p:cNvSpPr txBox="1"/>
          <p:nvPr/>
        </p:nvSpPr>
        <p:spPr>
          <a:xfrm>
            <a:off x="235856" y="404572"/>
            <a:ext cx="11105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1.2.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 thống thông tin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đai</a:t>
            </a:r>
            <a:endParaRPr lang="vi-VN" sz="25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DD96EB-058E-47EC-8CBF-4C54FA6F6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56" y="1511579"/>
            <a:ext cx="9436980" cy="522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4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03610"/>
            <a:ext cx="12192000" cy="117620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89A0AC-5234-DCF0-3CB1-7395FA0098C5}"/>
              </a:ext>
            </a:extLst>
          </p:cNvPr>
          <p:cNvSpPr txBox="1"/>
          <p:nvPr/>
        </p:nvSpPr>
        <p:spPr>
          <a:xfrm>
            <a:off x="6316479" y="1598420"/>
            <a:ext cx="545079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Phần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mềm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VBDLIS (18/34 tỉnh)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Phần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mềm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VNPT-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iLIS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(9/34 tỉnh)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S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ử dụng song song cả hai phần mềm VBDLIS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và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VNPT-iLIS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: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Gồm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5 tỉnh (Tuyên Quang, TP Đà Nẵng, Gia Lai, Lâm Đồng, Tây Ninh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)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;</a:t>
            </a:r>
            <a:endParaRPr lang="en-US" sz="22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50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Thành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phố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Hà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Nội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sử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dụng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phần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mềm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ViLIS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T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ỉnh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Đồng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Nai đang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sử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dụng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phần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mềm</a:t>
            </a:r>
            <a:r>
              <a:rPr lang="vi-VN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vi-VN" sz="22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DongNai.LIS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50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BBD44-1B04-EFDC-94A0-1425355CA081}"/>
              </a:ext>
            </a:extLst>
          </p:cNvPr>
          <p:cNvSpPr txBox="1"/>
          <p:nvPr/>
        </p:nvSpPr>
        <p:spPr>
          <a:xfrm>
            <a:off x="235856" y="404572"/>
            <a:ext cx="117113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1.3. P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hần mềm ứng dụng của hệ thống thông tin đất đai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D0DE5-2186-43F4-BE27-FDB53255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85" y="1991020"/>
            <a:ext cx="5197384" cy="33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1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E4BC723-1168-6807-F4C6-2F801096C911}"/>
              </a:ext>
            </a:extLst>
          </p:cNvPr>
          <p:cNvSpPr/>
          <p:nvPr/>
        </p:nvSpPr>
        <p:spPr>
          <a:xfrm>
            <a:off x="0" y="1003610"/>
            <a:ext cx="12192000" cy="117620"/>
          </a:xfrm>
          <a:prstGeom prst="rect">
            <a:avLst/>
          </a:prstGeom>
          <a:solidFill>
            <a:srgbClr val="D78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89A0AC-5234-DCF0-3CB1-7395FA0098C5}"/>
              </a:ext>
            </a:extLst>
          </p:cNvPr>
          <p:cNvSpPr txBox="1"/>
          <p:nvPr/>
        </p:nvSpPr>
        <p:spPr>
          <a:xfrm>
            <a:off x="6280879" y="1480800"/>
            <a:ext cx="557634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30188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Đối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với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hạ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tầng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truyền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: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có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34/34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tỉnh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thành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phố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trang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bị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truyền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kết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nối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từ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Văn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phòng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đăng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ký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đến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Chi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nhánh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Văn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phòng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đăng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ký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và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Ủy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ban nhân dân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xã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phường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đặc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khu.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Montserrat" panose="00000500000000000000" pitchFamily="2" charset="0"/>
            </a:endParaRPr>
          </a:p>
          <a:p>
            <a:pPr lvl="0" indent="230188" algn="just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Đối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với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máy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chủ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máy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trạm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và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thiết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bị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ngoại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vi: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nước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đã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được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đầu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tư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khoảng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hơn 300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máy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chủ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hoặc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đang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bắt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đầu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thuê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dịch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vụ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hạ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tầng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kỹ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thuật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công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nghệ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thông tin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của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nhà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cung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cấp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dịch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vụ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cùng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với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các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máy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trạm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thiết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bị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ngoại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vi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để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phục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vụ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quản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lý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,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vận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hành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khai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thác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hệ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thống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CSDL </a:t>
            </a:r>
            <a:r>
              <a:rPr lang="vi-VN" sz="2000" b="1" dirty="0" err="1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đất</a:t>
            </a:r>
            <a:r>
              <a:rPr lang="vi-VN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 đai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ontserrat" panose="00000500000000000000" pitchFamily="2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ontserrat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8BBD44-1B04-EFDC-94A0-1425355CA081}"/>
              </a:ext>
            </a:extLst>
          </p:cNvPr>
          <p:cNvSpPr txBox="1"/>
          <p:nvPr/>
        </p:nvSpPr>
        <p:spPr>
          <a:xfrm>
            <a:off x="235856" y="404572"/>
            <a:ext cx="111052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1.4. H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 tầng kỹ thuật công nghệ thông tin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9D0DE5-2186-43F4-BE27-FDB53255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66" y="1480800"/>
            <a:ext cx="5280511" cy="33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58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8321" y="1393554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908320" y="284387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933805" y="201263"/>
            <a:ext cx="1513228" cy="1246494"/>
            <a:chOff x="0" y="0"/>
            <a:chExt cx="1025768" cy="5543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5768" cy="554368"/>
            </a:xfrm>
            <a:custGeom>
              <a:avLst/>
              <a:gdLst/>
              <a:ahLst/>
              <a:cxnLst/>
              <a:rect l="l" t="t" r="r" b="b"/>
              <a:pathLst>
                <a:path w="1025768" h="554368">
                  <a:moveTo>
                    <a:pt x="512884" y="0"/>
                  </a:moveTo>
                  <a:cubicBezTo>
                    <a:pt x="229626" y="0"/>
                    <a:pt x="0" y="124099"/>
                    <a:pt x="0" y="277184"/>
                  </a:cubicBezTo>
                  <a:cubicBezTo>
                    <a:pt x="0" y="430268"/>
                    <a:pt x="229626" y="554368"/>
                    <a:pt x="512884" y="554368"/>
                  </a:cubicBezTo>
                  <a:cubicBezTo>
                    <a:pt x="796142" y="554368"/>
                    <a:pt x="1025768" y="430268"/>
                    <a:pt x="1025768" y="277184"/>
                  </a:cubicBezTo>
                  <a:cubicBezTo>
                    <a:pt x="1025768" y="124099"/>
                    <a:pt x="796142" y="0"/>
                    <a:pt x="512884" y="0"/>
                  </a:cubicBezTo>
                  <a:close/>
                </a:path>
              </a:pathLst>
            </a:custGeom>
            <a:solidFill>
              <a:srgbClr val="312F8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6166" y="42447"/>
              <a:ext cx="833436" cy="4599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85455" y="422936"/>
            <a:ext cx="605641" cy="684395"/>
          </a:xfrm>
          <a:custGeom>
            <a:avLst/>
            <a:gdLst/>
            <a:ahLst/>
            <a:cxnLst/>
            <a:rect l="l" t="t" r="r" b="b"/>
            <a:pathLst>
              <a:path w="708069" h="765168">
                <a:moveTo>
                  <a:pt x="0" y="0"/>
                </a:moveTo>
                <a:lnTo>
                  <a:pt x="708069" y="0"/>
                </a:lnTo>
                <a:lnTo>
                  <a:pt x="708069" y="765168"/>
                </a:lnTo>
                <a:lnTo>
                  <a:pt x="0" y="765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4"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62202-7D00-46A1-8242-80DD4EFE1C6D}"/>
              </a:ext>
            </a:extLst>
          </p:cNvPr>
          <p:cNvSpPr txBox="1"/>
          <p:nvPr/>
        </p:nvSpPr>
        <p:spPr>
          <a:xfrm>
            <a:off x="1484551" y="2254319"/>
            <a:ext cx="10473670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864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xây dựng được 4 dữ liệu thành phần, bao gồm: </a:t>
            </a:r>
          </a:p>
          <a:p>
            <a:pPr indent="54864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Dữ liệu về hiện trạng sử dụng đất cấp vùng và cả nước; </a:t>
            </a:r>
          </a:p>
          <a:p>
            <a:pPr indent="45720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Dữ liệu về quy hoạch, kế hoạch sử dụng đất quốc gia; </a:t>
            </a:r>
          </a:p>
          <a:p>
            <a:pPr indent="45720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Dữ liệu về giá đất; </a:t>
            </a:r>
          </a:p>
          <a:p>
            <a:pPr indent="45720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Dữ liệu về điều tra cơ bản về đất đai cấp vùng và cả nước.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E95E8-6942-4D8D-96D4-183E98817A8C}"/>
              </a:ext>
            </a:extLst>
          </p:cNvPr>
          <p:cNvSpPr txBox="1"/>
          <p:nvPr/>
        </p:nvSpPr>
        <p:spPr>
          <a:xfrm>
            <a:off x="2633114" y="434205"/>
            <a:ext cx="9244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4213" indent="-684213"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1.5.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dữ liệu đất đai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Trung ương xây </a:t>
            </a:r>
            <a:r>
              <a:rPr lang="vi-VN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endParaRPr lang="vi-VN" sz="2500" b="1" dirty="0">
              <a:solidFill>
                <a:srgbClr val="ED7D31"/>
              </a:solidFill>
              <a:latin typeface="Britannic Bold" panose="020B0903060703020204" pitchFamily="34" charset="77"/>
              <a:ea typeface="Hiragino Kaku Gothic Std W8" panose="020B0800000000000000" pitchFamily="34" charset="-128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981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08321" y="1132967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908321" y="580709"/>
            <a:ext cx="10283679" cy="0"/>
          </a:xfrm>
          <a:prstGeom prst="line">
            <a:avLst/>
          </a:prstGeom>
          <a:ln w="38100" cap="flat">
            <a:solidFill>
              <a:srgbClr val="00408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665961" y="456306"/>
            <a:ext cx="1513228" cy="817811"/>
            <a:chOff x="0" y="0"/>
            <a:chExt cx="1025768" cy="5543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5768" cy="554368"/>
            </a:xfrm>
            <a:custGeom>
              <a:avLst/>
              <a:gdLst/>
              <a:ahLst/>
              <a:cxnLst/>
              <a:rect l="l" t="t" r="r" b="b"/>
              <a:pathLst>
                <a:path w="1025768" h="554368">
                  <a:moveTo>
                    <a:pt x="512884" y="0"/>
                  </a:moveTo>
                  <a:cubicBezTo>
                    <a:pt x="229626" y="0"/>
                    <a:pt x="0" y="124099"/>
                    <a:pt x="0" y="277184"/>
                  </a:cubicBezTo>
                  <a:cubicBezTo>
                    <a:pt x="0" y="430268"/>
                    <a:pt x="229626" y="554368"/>
                    <a:pt x="512884" y="554368"/>
                  </a:cubicBezTo>
                  <a:cubicBezTo>
                    <a:pt x="796142" y="554368"/>
                    <a:pt x="1025768" y="430268"/>
                    <a:pt x="1025768" y="277184"/>
                  </a:cubicBezTo>
                  <a:cubicBezTo>
                    <a:pt x="1025768" y="124099"/>
                    <a:pt x="796142" y="0"/>
                    <a:pt x="512884" y="0"/>
                  </a:cubicBezTo>
                  <a:close/>
                </a:path>
              </a:pathLst>
            </a:custGeom>
            <a:solidFill>
              <a:srgbClr val="312F8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96166" y="42447"/>
              <a:ext cx="833436" cy="4599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84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186552" y="610155"/>
            <a:ext cx="472046" cy="510112"/>
          </a:xfrm>
          <a:custGeom>
            <a:avLst/>
            <a:gdLst/>
            <a:ahLst/>
            <a:cxnLst/>
            <a:rect l="l" t="t" r="r" b="b"/>
            <a:pathLst>
              <a:path w="708069" h="765168">
                <a:moveTo>
                  <a:pt x="0" y="0"/>
                </a:moveTo>
                <a:lnTo>
                  <a:pt x="708069" y="0"/>
                </a:lnTo>
                <a:lnTo>
                  <a:pt x="708069" y="765168"/>
                </a:lnTo>
                <a:lnTo>
                  <a:pt x="0" y="765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754"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DF0D7-AC8B-4BB7-A53A-B67EBD5C77D9}"/>
              </a:ext>
            </a:extLst>
          </p:cNvPr>
          <p:cNvSpPr txBox="1"/>
          <p:nvPr/>
        </p:nvSpPr>
        <p:spPr>
          <a:xfrm>
            <a:off x="2150887" y="597047"/>
            <a:ext cx="100411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1.6.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vi-VN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dữ liệu đất đai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5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endParaRPr lang="vi-VN" sz="25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B62202-7D00-46A1-8242-80DD4EFE1C6D}"/>
              </a:ext>
            </a:extLst>
          </p:cNvPr>
          <p:cNvSpPr txBox="1"/>
          <p:nvPr/>
        </p:nvSpPr>
        <p:spPr>
          <a:xfrm>
            <a:off x="807826" y="1552192"/>
            <a:ext cx="7164322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864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62.492.061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 đất.</a:t>
            </a:r>
          </a:p>
          <a:p>
            <a:pPr algn="just">
              <a:spcBef>
                <a:spcPts val="600"/>
              </a:spcBef>
              <a:spcAft>
                <a:spcPts val="800"/>
              </a:spcAf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soát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61.720.606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548640" algn="just">
              <a:spcBef>
                <a:spcPts val="600"/>
              </a:spcBef>
              <a:spcAft>
                <a:spcPts val="800"/>
              </a:spcAft>
              <a:buNone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indent="573088" algn="just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 “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sạch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24.370.373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39,5%.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dữ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 điều kiện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573088" algn="just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đủ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sung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hữu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37.350.233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thửa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tỷ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60,5%.</a:t>
            </a:r>
            <a:endParaRPr lang="nb-NO" sz="20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800"/>
              </a:spcAft>
              <a:buFontTx/>
              <a:buChar char="-"/>
            </a:pPr>
            <a:endParaRPr lang="nb-NO" sz="20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cdn.thuvienphapluat.vn/uploads/nhadat/2025/HLMT/21052025/co-so-du-lieu-dat-d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095" y="1552191"/>
            <a:ext cx="3026458" cy="50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6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1574</Words>
  <Application>Microsoft Office PowerPoint</Application>
  <PresentationFormat>Widescreen</PresentationFormat>
  <Paragraphs>80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Britannic Bold</vt:lpstr>
      <vt:lpstr>Calibri</vt:lpstr>
      <vt:lpstr>Calibri Light</vt:lpstr>
      <vt:lpstr>Mongolian Baiti</vt:lpstr>
      <vt:lpstr>Montserrat</vt:lpstr>
      <vt:lpstr>Tahoma</vt:lpstr>
      <vt:lpstr>Times New Roman</vt:lpstr>
      <vt:lpstr>Tw Cen MT</vt:lpstr>
      <vt:lpstr>Office Theme</vt:lpstr>
      <vt:lpstr>1_Office Theme</vt:lpstr>
      <vt:lpstr>7_Office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Khac The</dc:creator>
  <cp:lastModifiedBy>asus</cp:lastModifiedBy>
  <cp:revision>330</cp:revision>
  <dcterms:created xsi:type="dcterms:W3CDTF">2024-08-28T01:53:18Z</dcterms:created>
  <dcterms:modified xsi:type="dcterms:W3CDTF">2025-12-19T00:44:08Z</dcterms:modified>
</cp:coreProperties>
</file>