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2" r:id="rId2"/>
    <p:sldMasterId id="2147483680" r:id="rId3"/>
    <p:sldMasterId id="2147483692" r:id="rId4"/>
  </p:sldMasterIdLst>
  <p:notesMasterIdLst>
    <p:notesMasterId r:id="rId33"/>
  </p:notesMasterIdLst>
  <p:sldIdLst>
    <p:sldId id="256" r:id="rId5"/>
    <p:sldId id="361" r:id="rId6"/>
    <p:sldId id="363" r:id="rId7"/>
    <p:sldId id="262" r:id="rId8"/>
    <p:sldId id="393" r:id="rId9"/>
    <p:sldId id="394" r:id="rId10"/>
    <p:sldId id="395" r:id="rId11"/>
    <p:sldId id="398" r:id="rId12"/>
    <p:sldId id="399" r:id="rId13"/>
    <p:sldId id="419" r:id="rId14"/>
    <p:sldId id="400" r:id="rId15"/>
    <p:sldId id="414" r:id="rId16"/>
    <p:sldId id="415" r:id="rId17"/>
    <p:sldId id="422" r:id="rId18"/>
    <p:sldId id="405" r:id="rId19"/>
    <p:sldId id="416" r:id="rId20"/>
    <p:sldId id="406" r:id="rId21"/>
    <p:sldId id="407" r:id="rId22"/>
    <p:sldId id="408" r:id="rId23"/>
    <p:sldId id="409" r:id="rId24"/>
    <p:sldId id="423" r:id="rId25"/>
    <p:sldId id="420" r:id="rId26"/>
    <p:sldId id="410" r:id="rId27"/>
    <p:sldId id="360" r:id="rId28"/>
    <p:sldId id="421" r:id="rId29"/>
    <p:sldId id="411" r:id="rId30"/>
    <p:sldId id="412" r:id="rId31"/>
    <p:sldId id="321" r:id="rId32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Montserrat" panose="00000500000000000000" pitchFamily="2" charset="0"/>
      <p:regular r:id="rId40"/>
      <p:bold r:id="rId41"/>
      <p:italic r:id="rId42"/>
      <p:boldItalic r:id="rId43"/>
    </p:embeddedFont>
    <p:embeddedFont>
      <p:font typeface="Play" panose="020B0604020202020204" charset="0"/>
      <p:regular r:id="rId44"/>
      <p:bold r:id="rId45"/>
    </p:embeddedFont>
    <p:embeddedFont>
      <p:font typeface="Quattrocento Sans" panose="020B060402020202020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3" roundtripDataSignature="AMtx7mj5FW3z67IFidFvghLRA2IvxgaOz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5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FF4509-CA30-4AFC-A849-43299CAF2E06}">
  <a:tblStyle styleId="{45FF4509-CA30-4AFC-A849-43299CAF2E06}" styleName="Table_0">
    <a:wholeTbl>
      <a:tcTxStyle b="off" i="off">
        <a:font>
          <a:latin typeface="Aptos"/>
          <a:ea typeface="Aptos"/>
          <a:cs typeface="Aptos"/>
        </a:font>
        <a:schemeClr val="lt1"/>
      </a:tcTxStyle>
      <a:tcStyle>
        <a:tcBdr>
          <a:left>
            <a:ln w="9525" cap="flat" cmpd="sng">
              <a:solidFill>
                <a:srgbClr val="BAC4CC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BAC4CC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BAC4CC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BAC4CC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</a:tcBdr>
      </a:tcStyle>
    </a:lastCol>
    <a:firstCol>
      <a:tcTxStyle b="on" i="off"/>
      <a:tcStyle>
        <a:tcBdr>
          <a:right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firstCol>
    <a:lastRow>
      <a:tcTxStyle b="on" i="off"/>
      <a:tcStyle>
        <a:tcBdr>
          <a:top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</a:tcBdr>
      </a:tcStyle>
    </a:seCell>
    <a:swCell>
      <a:tcTxStyle/>
      <a:tcStyle>
        <a:tcBdr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</a:tcBdr>
      </a:tcStyle>
    </a:swCell>
    <a:firstRow>
      <a:tcTxStyle b="on" i="off"/>
      <a:tcStyle>
        <a:tcBdr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</a:tcBdr>
      </a:tcStyle>
    </a:neCell>
    <a:nwCell>
      <a:tcTxStyle/>
      <a:tcStyle>
        <a:tcBdr/>
      </a:tcStyle>
    </a:nwCell>
  </a:tblStyle>
  <a:tblStyle styleId="{E98359A3-B516-4C9F-830D-17BED999AB6F}" styleName="Table_1">
    <a:wholeTbl>
      <a:tcTxStyle b="off" i="off">
        <a:font>
          <a:latin typeface="Aptos"/>
          <a:ea typeface="Aptos"/>
          <a:cs typeface="Aptos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9EC"/>
          </a:solidFill>
        </a:fill>
      </a:tcStyle>
    </a:wholeTbl>
    <a:band1H>
      <a:tcTxStyle/>
      <a:tcStyle>
        <a:tcBdr/>
        <a:fill>
          <a:solidFill>
            <a:srgbClr val="CAD1D8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1D8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ptos"/>
          <a:ea typeface="Aptos"/>
          <a:cs typeface="Aptos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ptos"/>
          <a:ea typeface="Aptos"/>
          <a:cs typeface="Aptos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ptos"/>
          <a:ea typeface="Aptos"/>
          <a:cs typeface="Aptos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ptos"/>
          <a:ea typeface="Aptos"/>
          <a:cs typeface="Aptos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63" autoAdjust="0"/>
    <p:restoredTop sz="82466" autoAdjust="0"/>
  </p:normalViewPr>
  <p:slideViewPr>
    <p:cSldViewPr snapToGrid="0">
      <p:cViewPr varScale="1">
        <p:scale>
          <a:sx n="78" d="100"/>
          <a:sy n="78" d="100"/>
        </p:scale>
        <p:origin x="7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84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87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1.fntdata"/><Relationship Id="rId86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4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6.xml"/><Relationship Id="rId41" Type="http://schemas.openxmlformats.org/officeDocument/2006/relationships/font" Target="fonts/font8.fntdata"/><Relationship Id="rId83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1" name="Google Shape;27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>
          <a:extLst>
            <a:ext uri="{FF2B5EF4-FFF2-40B4-BE49-F238E27FC236}">
              <a16:creationId xmlns:a16="http://schemas.microsoft.com/office/drawing/2014/main" id="{C6C82F8C-8C08-2837-D4E9-11973D795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:notes">
            <a:extLst>
              <a:ext uri="{FF2B5EF4-FFF2-40B4-BE49-F238E27FC236}">
                <a16:creationId xmlns:a16="http://schemas.microsoft.com/office/drawing/2014/main" id="{E5AF1FFD-274C-2ECC-B142-68FFC7A385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3:notes">
            <a:extLst>
              <a:ext uri="{FF2B5EF4-FFF2-40B4-BE49-F238E27FC236}">
                <a16:creationId xmlns:a16="http://schemas.microsoft.com/office/drawing/2014/main" id="{31CD9E40-7DFD-7C03-347F-27819EA552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Google Shape;138;p3:notes">
            <a:extLst>
              <a:ext uri="{FF2B5EF4-FFF2-40B4-BE49-F238E27FC236}">
                <a16:creationId xmlns:a16="http://schemas.microsoft.com/office/drawing/2014/main" id="{EA67AF27-CA83-8794-3615-9CD453E25B0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2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21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782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>
          <a:extLst>
            <a:ext uri="{FF2B5EF4-FFF2-40B4-BE49-F238E27FC236}">
              <a16:creationId xmlns:a16="http://schemas.microsoft.com/office/drawing/2014/main" id="{7A9B1DF3-DBC2-DD07-6736-4B3E719C0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7:notes">
            <a:extLst>
              <a:ext uri="{FF2B5EF4-FFF2-40B4-BE49-F238E27FC236}">
                <a16:creationId xmlns:a16="http://schemas.microsoft.com/office/drawing/2014/main" id="{F848DC33-BCB4-5FD1-5F49-D72C6258CE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p7:notes">
            <a:extLst>
              <a:ext uri="{FF2B5EF4-FFF2-40B4-BE49-F238E27FC236}">
                <a16:creationId xmlns:a16="http://schemas.microsoft.com/office/drawing/2014/main" id="{68DCFFA4-26BE-1E80-A44C-2BD9126A5A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1" name="Google Shape;371;p7:notes">
            <a:extLst>
              <a:ext uri="{FF2B5EF4-FFF2-40B4-BE49-F238E27FC236}">
                <a16:creationId xmlns:a16="http://schemas.microsoft.com/office/drawing/2014/main" id="{5735E88F-F374-8B65-DBEA-7E6C11CCB4E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826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>
          <a:extLst>
            <a:ext uri="{FF2B5EF4-FFF2-40B4-BE49-F238E27FC236}">
              <a16:creationId xmlns:a16="http://schemas.microsoft.com/office/drawing/2014/main" id="{E7F50D50-109A-B21A-369C-A0AC40B47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7:notes">
            <a:extLst>
              <a:ext uri="{FF2B5EF4-FFF2-40B4-BE49-F238E27FC236}">
                <a16:creationId xmlns:a16="http://schemas.microsoft.com/office/drawing/2014/main" id="{ED1D8388-CA35-2EC6-F513-B317D700AD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p7:notes">
            <a:extLst>
              <a:ext uri="{FF2B5EF4-FFF2-40B4-BE49-F238E27FC236}">
                <a16:creationId xmlns:a16="http://schemas.microsoft.com/office/drawing/2014/main" id="{03682311-4BFD-C5D4-76AB-275C79E39A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1" name="Google Shape;371;p7:notes">
            <a:extLst>
              <a:ext uri="{FF2B5EF4-FFF2-40B4-BE49-F238E27FC236}">
                <a16:creationId xmlns:a16="http://schemas.microsoft.com/office/drawing/2014/main" id="{53CB72B9-DC39-C8F3-0162-BDAE9EBB125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9826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>
          <a:extLst>
            <a:ext uri="{FF2B5EF4-FFF2-40B4-BE49-F238E27FC236}">
              <a16:creationId xmlns:a16="http://schemas.microsoft.com/office/drawing/2014/main" id="{A7386EC3-E451-C5B2-81FB-E54308EB0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7:notes">
            <a:extLst>
              <a:ext uri="{FF2B5EF4-FFF2-40B4-BE49-F238E27FC236}">
                <a16:creationId xmlns:a16="http://schemas.microsoft.com/office/drawing/2014/main" id="{37FDE992-0A11-3F59-BE6D-1ADD2FE121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p7:notes">
            <a:extLst>
              <a:ext uri="{FF2B5EF4-FFF2-40B4-BE49-F238E27FC236}">
                <a16:creationId xmlns:a16="http://schemas.microsoft.com/office/drawing/2014/main" id="{4DBB0D2E-5800-7C62-A92C-26980793CF4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1" name="Google Shape;371;p7:notes">
            <a:extLst>
              <a:ext uri="{FF2B5EF4-FFF2-40B4-BE49-F238E27FC236}">
                <a16:creationId xmlns:a16="http://schemas.microsoft.com/office/drawing/2014/main" id="{5A0DA8F8-43B8-F485-932B-67D3CE531D9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39118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>
          <a:extLst>
            <a:ext uri="{FF2B5EF4-FFF2-40B4-BE49-F238E27FC236}">
              <a16:creationId xmlns:a16="http://schemas.microsoft.com/office/drawing/2014/main" id="{6207E283-517A-FDAD-1BB2-9A8333EDD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7:notes">
            <a:extLst>
              <a:ext uri="{FF2B5EF4-FFF2-40B4-BE49-F238E27FC236}">
                <a16:creationId xmlns:a16="http://schemas.microsoft.com/office/drawing/2014/main" id="{276BBDFB-9721-1497-15C3-32EEB4F2D2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p7:notes">
            <a:extLst>
              <a:ext uri="{FF2B5EF4-FFF2-40B4-BE49-F238E27FC236}">
                <a16:creationId xmlns:a16="http://schemas.microsoft.com/office/drawing/2014/main" id="{6A5181D9-B0A0-C654-CFC0-84E9A598FC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Vị trí và Căn cứ pháp lý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1" name="Google Shape;371;p7:notes">
            <a:extLst>
              <a:ext uri="{FF2B5EF4-FFF2-40B4-BE49-F238E27FC236}">
                <a16:creationId xmlns:a16="http://schemas.microsoft.com/office/drawing/2014/main" id="{7C8BD97E-51D0-E2AB-C187-1D30E44D578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2619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>
          <a:extLst>
            <a:ext uri="{FF2B5EF4-FFF2-40B4-BE49-F238E27FC236}">
              <a16:creationId xmlns:a16="http://schemas.microsoft.com/office/drawing/2014/main" id="{782A46BD-497A-F09A-F842-E30800D12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7:notes">
            <a:extLst>
              <a:ext uri="{FF2B5EF4-FFF2-40B4-BE49-F238E27FC236}">
                <a16:creationId xmlns:a16="http://schemas.microsoft.com/office/drawing/2014/main" id="{DF0674F2-38E7-B19A-B2BA-B024B91AA03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p7:notes">
            <a:extLst>
              <a:ext uri="{FF2B5EF4-FFF2-40B4-BE49-F238E27FC236}">
                <a16:creationId xmlns:a16="http://schemas.microsoft.com/office/drawing/2014/main" id="{A34CE473-F332-0259-4F1C-4C73A636EC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Tổng hợp mô tả về Phần mềm Trực quan hoá.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1" name="Google Shape;371;p7:notes">
            <a:extLst>
              <a:ext uri="{FF2B5EF4-FFF2-40B4-BE49-F238E27FC236}">
                <a16:creationId xmlns:a16="http://schemas.microsoft.com/office/drawing/2014/main" id="{F3661BD8-0476-15A6-B89A-824EB5579C8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07841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>
          <a:extLst>
            <a:ext uri="{FF2B5EF4-FFF2-40B4-BE49-F238E27FC236}">
              <a16:creationId xmlns:a16="http://schemas.microsoft.com/office/drawing/2014/main" id="{10754A5C-7029-8498-0C88-138618B10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7:notes">
            <a:extLst>
              <a:ext uri="{FF2B5EF4-FFF2-40B4-BE49-F238E27FC236}">
                <a16:creationId xmlns:a16="http://schemas.microsoft.com/office/drawing/2014/main" id="{3F91EF7C-EED8-E647-5BEA-E1A0E76A581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p7:notes">
            <a:extLst>
              <a:ext uri="{FF2B5EF4-FFF2-40B4-BE49-F238E27FC236}">
                <a16:creationId xmlns:a16="http://schemas.microsoft.com/office/drawing/2014/main" id="{7322535E-703B-BBF6-79F1-8BB86CED35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400 dashboard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1" name="Google Shape;371;p7:notes">
            <a:extLst>
              <a:ext uri="{FF2B5EF4-FFF2-40B4-BE49-F238E27FC236}">
                <a16:creationId xmlns:a16="http://schemas.microsoft.com/office/drawing/2014/main" id="{58EE24B6-A509-B0D9-676A-E9BD4B0B2AA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26161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>
          <a:extLst>
            <a:ext uri="{FF2B5EF4-FFF2-40B4-BE49-F238E27FC236}">
              <a16:creationId xmlns:a16="http://schemas.microsoft.com/office/drawing/2014/main" id="{A0A27754-1828-A258-D4A7-C20CB32D8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7:notes">
            <a:extLst>
              <a:ext uri="{FF2B5EF4-FFF2-40B4-BE49-F238E27FC236}">
                <a16:creationId xmlns:a16="http://schemas.microsoft.com/office/drawing/2014/main" id="{2EF248D1-6EAB-6977-D57A-6DC06087A7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p7:notes">
            <a:extLst>
              <a:ext uri="{FF2B5EF4-FFF2-40B4-BE49-F238E27FC236}">
                <a16:creationId xmlns:a16="http://schemas.microsoft.com/office/drawing/2014/main" id="{D7A46A75-811D-66DC-F0EA-D5044E1F069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Giao diện và chức năng trên phiên bản mobile</a:t>
            </a:r>
          </a:p>
        </p:txBody>
      </p:sp>
      <p:sp>
        <p:nvSpPr>
          <p:cNvPr id="371" name="Google Shape;371;p7:notes">
            <a:extLst>
              <a:ext uri="{FF2B5EF4-FFF2-40B4-BE49-F238E27FC236}">
                <a16:creationId xmlns:a16="http://schemas.microsoft.com/office/drawing/2014/main" id="{A02301BA-5B34-E49E-AA3A-025D63F4E87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59346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>
          <a:extLst>
            <a:ext uri="{FF2B5EF4-FFF2-40B4-BE49-F238E27FC236}">
              <a16:creationId xmlns:a16="http://schemas.microsoft.com/office/drawing/2014/main" id="{6BCE390F-C095-A5D2-52C7-98BD31F82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7:notes">
            <a:extLst>
              <a:ext uri="{FF2B5EF4-FFF2-40B4-BE49-F238E27FC236}">
                <a16:creationId xmlns:a16="http://schemas.microsoft.com/office/drawing/2014/main" id="{352E08C1-8E82-29F7-7472-517D3BBAD1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p7:notes">
            <a:extLst>
              <a:ext uri="{FF2B5EF4-FFF2-40B4-BE49-F238E27FC236}">
                <a16:creationId xmlns:a16="http://schemas.microsoft.com/office/drawing/2014/main" id="{9EAAADB4-29DB-082A-B425-DA7B674FA7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1" name="Google Shape;371;p7:notes">
            <a:extLst>
              <a:ext uri="{FF2B5EF4-FFF2-40B4-BE49-F238E27FC236}">
                <a16:creationId xmlns:a16="http://schemas.microsoft.com/office/drawing/2014/main" id="{1B2A1D9A-B653-F522-D94E-B7F48F3EED6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08457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>
          <a:extLst>
            <a:ext uri="{FF2B5EF4-FFF2-40B4-BE49-F238E27FC236}">
              <a16:creationId xmlns:a16="http://schemas.microsoft.com/office/drawing/2014/main" id="{E9DC5F0B-0FA1-F18F-0864-90F5A2FCB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7:notes">
            <a:extLst>
              <a:ext uri="{FF2B5EF4-FFF2-40B4-BE49-F238E27FC236}">
                <a16:creationId xmlns:a16="http://schemas.microsoft.com/office/drawing/2014/main" id="{CAFC9E5B-03BF-8B8B-B483-106941C5E5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p7:notes">
            <a:extLst>
              <a:ext uri="{FF2B5EF4-FFF2-40B4-BE49-F238E27FC236}">
                <a16:creationId xmlns:a16="http://schemas.microsoft.com/office/drawing/2014/main" id="{915ECFF9-17C3-99BD-19DF-50138266C6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1" name="Google Shape;371;p7:notes">
            <a:extLst>
              <a:ext uri="{FF2B5EF4-FFF2-40B4-BE49-F238E27FC236}">
                <a16:creationId xmlns:a16="http://schemas.microsoft.com/office/drawing/2014/main" id="{3481B0C4-29A1-EACB-44CB-E4A65454483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7304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1" name="Google Shape;27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38472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>
          <a:extLst>
            <a:ext uri="{FF2B5EF4-FFF2-40B4-BE49-F238E27FC236}">
              <a16:creationId xmlns:a16="http://schemas.microsoft.com/office/drawing/2014/main" id="{077622E6-55D9-C207-8DC3-3039E8A04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7:notes">
            <a:extLst>
              <a:ext uri="{FF2B5EF4-FFF2-40B4-BE49-F238E27FC236}">
                <a16:creationId xmlns:a16="http://schemas.microsoft.com/office/drawing/2014/main" id="{BC5FFE8B-5B15-6E0F-AF8F-6E8402A1836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p7:notes">
            <a:extLst>
              <a:ext uri="{FF2B5EF4-FFF2-40B4-BE49-F238E27FC236}">
                <a16:creationId xmlns:a16="http://schemas.microsoft.com/office/drawing/2014/main" id="{FE050002-A5B4-3D0B-5B6C-BF4711887A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1" name="Google Shape;371;p7:notes">
            <a:extLst>
              <a:ext uri="{FF2B5EF4-FFF2-40B4-BE49-F238E27FC236}">
                <a16:creationId xmlns:a16="http://schemas.microsoft.com/office/drawing/2014/main" id="{A080FDBA-B6FC-8DF7-3AFC-B0307183703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28344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>
          <a:extLst>
            <a:ext uri="{FF2B5EF4-FFF2-40B4-BE49-F238E27FC236}">
              <a16:creationId xmlns:a16="http://schemas.microsoft.com/office/drawing/2014/main" id="{48C2DC3B-D969-64EA-70DE-FA7829C88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7:notes">
            <a:extLst>
              <a:ext uri="{FF2B5EF4-FFF2-40B4-BE49-F238E27FC236}">
                <a16:creationId xmlns:a16="http://schemas.microsoft.com/office/drawing/2014/main" id="{31F2AD2D-09FD-782F-8CA8-DBB62642DA0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p7:notes">
            <a:extLst>
              <a:ext uri="{FF2B5EF4-FFF2-40B4-BE49-F238E27FC236}">
                <a16:creationId xmlns:a16="http://schemas.microsoft.com/office/drawing/2014/main" id="{ADDF1B7B-9624-DB77-92A7-0BE9AA930D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1" name="Google Shape;371;p7:notes">
            <a:extLst>
              <a:ext uri="{FF2B5EF4-FFF2-40B4-BE49-F238E27FC236}">
                <a16:creationId xmlns:a16="http://schemas.microsoft.com/office/drawing/2014/main" id="{6A26A1A6-B4AC-3FDA-2C18-FE64ADEF73B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65819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>
          <a:extLst>
            <a:ext uri="{FF2B5EF4-FFF2-40B4-BE49-F238E27FC236}">
              <a16:creationId xmlns:a16="http://schemas.microsoft.com/office/drawing/2014/main" id="{5DBAF651-F86C-368F-CD33-564C1C042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:notes">
            <a:extLst>
              <a:ext uri="{FF2B5EF4-FFF2-40B4-BE49-F238E27FC236}">
                <a16:creationId xmlns:a16="http://schemas.microsoft.com/office/drawing/2014/main" id="{7AAB3FCA-8560-7DEF-582C-03C0417D22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3:notes">
            <a:extLst>
              <a:ext uri="{FF2B5EF4-FFF2-40B4-BE49-F238E27FC236}">
                <a16:creationId xmlns:a16="http://schemas.microsoft.com/office/drawing/2014/main" id="{95A336EB-7286-DBE3-E217-CDF657BA3B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Google Shape;138;p3:notes">
            <a:extLst>
              <a:ext uri="{FF2B5EF4-FFF2-40B4-BE49-F238E27FC236}">
                <a16:creationId xmlns:a16="http://schemas.microsoft.com/office/drawing/2014/main" id="{8C86C3A9-B5EF-D34A-EA26-9D002B61772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2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21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8568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>
          <a:extLst>
            <a:ext uri="{FF2B5EF4-FFF2-40B4-BE49-F238E27FC236}">
              <a16:creationId xmlns:a16="http://schemas.microsoft.com/office/drawing/2014/main" id="{5D00544A-2C81-EC80-353D-E591A74D8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7:notes">
            <a:extLst>
              <a:ext uri="{FF2B5EF4-FFF2-40B4-BE49-F238E27FC236}">
                <a16:creationId xmlns:a16="http://schemas.microsoft.com/office/drawing/2014/main" id="{6E947B1C-EFAD-CF5B-5BF9-32B3CDD596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p7:notes">
            <a:extLst>
              <a:ext uri="{FF2B5EF4-FFF2-40B4-BE49-F238E27FC236}">
                <a16:creationId xmlns:a16="http://schemas.microsoft.com/office/drawing/2014/main" id="{D991AFF6-B91F-7A2C-A6EE-20FA7297DE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1" name="Google Shape;371;p7:notes">
            <a:extLst>
              <a:ext uri="{FF2B5EF4-FFF2-40B4-BE49-F238E27FC236}">
                <a16:creationId xmlns:a16="http://schemas.microsoft.com/office/drawing/2014/main" id="{488E6F7B-E1C7-859C-EF0D-A7860529654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64453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3">
          <a:extLst>
            <a:ext uri="{FF2B5EF4-FFF2-40B4-BE49-F238E27FC236}">
              <a16:creationId xmlns:a16="http://schemas.microsoft.com/office/drawing/2014/main" id="{61E0E3E0-A0CF-356D-CEC1-A49354460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p65:notes">
            <a:extLst>
              <a:ext uri="{FF2B5EF4-FFF2-40B4-BE49-F238E27FC236}">
                <a16:creationId xmlns:a16="http://schemas.microsoft.com/office/drawing/2014/main" id="{AB18EBDA-9832-4C3C-7E5A-96FC6ED946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5" name="Google Shape;1575;p65:notes">
            <a:extLst>
              <a:ext uri="{FF2B5EF4-FFF2-40B4-BE49-F238E27FC236}">
                <a16:creationId xmlns:a16="http://schemas.microsoft.com/office/drawing/2014/main" id="{E7ACEE0D-AAD8-2808-B9C1-D6896FAB03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Nêu rõ phần mềm đã cung cấp</a:t>
            </a:r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+ Mô hình dữ liệu, kho dữ liệu </a:t>
            </a:r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+ Công cụ, nền tảng, có thể dễ dàng bổ sung dash…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+ Trách nhiệm của các đơn vị</a:t>
            </a:r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6" name="Google Shape;1576;p65:notes">
            <a:extLst>
              <a:ext uri="{FF2B5EF4-FFF2-40B4-BE49-F238E27FC236}">
                <a16:creationId xmlns:a16="http://schemas.microsoft.com/office/drawing/2014/main" id="{0F358F66-C0EF-18D8-A251-FE481362C34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58157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>
          <a:extLst>
            <a:ext uri="{FF2B5EF4-FFF2-40B4-BE49-F238E27FC236}">
              <a16:creationId xmlns:a16="http://schemas.microsoft.com/office/drawing/2014/main" id="{45CB3EF4-04AC-0A20-052A-F16BC3E5C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:notes">
            <a:extLst>
              <a:ext uri="{FF2B5EF4-FFF2-40B4-BE49-F238E27FC236}">
                <a16:creationId xmlns:a16="http://schemas.microsoft.com/office/drawing/2014/main" id="{0C9A3BB8-8908-E30C-6E20-CF21D125F3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3:notes">
            <a:extLst>
              <a:ext uri="{FF2B5EF4-FFF2-40B4-BE49-F238E27FC236}">
                <a16:creationId xmlns:a16="http://schemas.microsoft.com/office/drawing/2014/main" id="{B456C29E-F12B-7F6E-4C1A-D2F58A3F1F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Google Shape;138;p3:notes">
            <a:extLst>
              <a:ext uri="{FF2B5EF4-FFF2-40B4-BE49-F238E27FC236}">
                <a16:creationId xmlns:a16="http://schemas.microsoft.com/office/drawing/2014/main" id="{B8975503-60A7-93C2-00EC-54F52E30D57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2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21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1817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>
          <a:extLst>
            <a:ext uri="{FF2B5EF4-FFF2-40B4-BE49-F238E27FC236}">
              <a16:creationId xmlns:a16="http://schemas.microsoft.com/office/drawing/2014/main" id="{18DDEF9E-6AC0-533F-FF3B-C2154C2D9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7:notes">
            <a:extLst>
              <a:ext uri="{FF2B5EF4-FFF2-40B4-BE49-F238E27FC236}">
                <a16:creationId xmlns:a16="http://schemas.microsoft.com/office/drawing/2014/main" id="{886D1E37-1010-A80A-BB39-214C0B6FF73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p7:notes">
            <a:extLst>
              <a:ext uri="{FF2B5EF4-FFF2-40B4-BE49-F238E27FC236}">
                <a16:creationId xmlns:a16="http://schemas.microsoft.com/office/drawing/2014/main" id="{D4977FAB-F344-CF24-B033-D7CF3D5A71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1" name="Google Shape;371;p7:notes">
            <a:extLst>
              <a:ext uri="{FF2B5EF4-FFF2-40B4-BE49-F238E27FC236}">
                <a16:creationId xmlns:a16="http://schemas.microsoft.com/office/drawing/2014/main" id="{0C398C5E-901B-6FF7-4E25-ADA7FEBD770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8650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>
          <a:extLst>
            <a:ext uri="{FF2B5EF4-FFF2-40B4-BE49-F238E27FC236}">
              <a16:creationId xmlns:a16="http://schemas.microsoft.com/office/drawing/2014/main" id="{661B3AF1-3263-5335-A0C9-655462545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7:notes">
            <a:extLst>
              <a:ext uri="{FF2B5EF4-FFF2-40B4-BE49-F238E27FC236}">
                <a16:creationId xmlns:a16="http://schemas.microsoft.com/office/drawing/2014/main" id="{5A925D18-C981-C15D-BA5C-73F8918C66B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p7:notes">
            <a:extLst>
              <a:ext uri="{FF2B5EF4-FFF2-40B4-BE49-F238E27FC236}">
                <a16:creationId xmlns:a16="http://schemas.microsoft.com/office/drawing/2014/main" id="{AB8FA870-49B1-35AD-0D6B-1FF48E7782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IOC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đổi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NN&amp;MT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đổi số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71" name="Google Shape;371;p7:notes">
            <a:extLst>
              <a:ext uri="{FF2B5EF4-FFF2-40B4-BE49-F238E27FC236}">
                <a16:creationId xmlns:a16="http://schemas.microsoft.com/office/drawing/2014/main" id="{007F8FAB-4DC4-E13F-A0E5-2B707F83CBD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54221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6" name="Google Shape;1586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Kính chúc Quý vị lãnh đạo, quý vị đại biểu nhiều sức khỏe, thành công!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Kính chúc Hội nghị thành công tốt đẹp!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Trân trọng cảm ơn!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87" name="Google Shape;1587;p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4763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Google Shape;13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2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21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1" name="Google Shape;37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>
          <a:extLst>
            <a:ext uri="{FF2B5EF4-FFF2-40B4-BE49-F238E27FC236}">
              <a16:creationId xmlns:a16="http://schemas.microsoft.com/office/drawing/2014/main" id="{FAA293BE-620C-ED08-DE72-EEBAAF5ED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7:notes">
            <a:extLst>
              <a:ext uri="{FF2B5EF4-FFF2-40B4-BE49-F238E27FC236}">
                <a16:creationId xmlns:a16="http://schemas.microsoft.com/office/drawing/2014/main" id="{2C7EB990-BA9A-6DAF-3C72-08A914A2CD5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p7:notes">
            <a:extLst>
              <a:ext uri="{FF2B5EF4-FFF2-40B4-BE49-F238E27FC236}">
                <a16:creationId xmlns:a16="http://schemas.microsoft.com/office/drawing/2014/main" id="{86811281-0BD1-70AB-D177-C5EB3628FC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1" name="Google Shape;371;p7:notes">
            <a:extLst>
              <a:ext uri="{FF2B5EF4-FFF2-40B4-BE49-F238E27FC236}">
                <a16:creationId xmlns:a16="http://schemas.microsoft.com/office/drawing/2014/main" id="{7E182D97-C5E8-D436-2E8A-B6CECB06C00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8224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>
          <a:extLst>
            <a:ext uri="{FF2B5EF4-FFF2-40B4-BE49-F238E27FC236}">
              <a16:creationId xmlns:a16="http://schemas.microsoft.com/office/drawing/2014/main" id="{25539B9F-AB5C-0F2A-C670-81D4D3C2D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7:notes">
            <a:extLst>
              <a:ext uri="{FF2B5EF4-FFF2-40B4-BE49-F238E27FC236}">
                <a16:creationId xmlns:a16="http://schemas.microsoft.com/office/drawing/2014/main" id="{02885CCE-591D-9D50-1C17-340190B6E89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p7:notes">
            <a:extLst>
              <a:ext uri="{FF2B5EF4-FFF2-40B4-BE49-F238E27FC236}">
                <a16:creationId xmlns:a16="http://schemas.microsoft.com/office/drawing/2014/main" id="{291B8396-45BC-AEA4-47F6-D327A20462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1" name="Google Shape;371;p7:notes">
            <a:extLst>
              <a:ext uri="{FF2B5EF4-FFF2-40B4-BE49-F238E27FC236}">
                <a16:creationId xmlns:a16="http://schemas.microsoft.com/office/drawing/2014/main" id="{79B187BD-65F0-55AD-B75F-565277A5042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6937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>
          <a:extLst>
            <a:ext uri="{FF2B5EF4-FFF2-40B4-BE49-F238E27FC236}">
              <a16:creationId xmlns:a16="http://schemas.microsoft.com/office/drawing/2014/main" id="{19277869-B3B5-05D6-4301-281E8899F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7:notes">
            <a:extLst>
              <a:ext uri="{FF2B5EF4-FFF2-40B4-BE49-F238E27FC236}">
                <a16:creationId xmlns:a16="http://schemas.microsoft.com/office/drawing/2014/main" id="{C2803715-3836-B174-DAAA-9E9E1A0AE2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p7:notes">
            <a:extLst>
              <a:ext uri="{FF2B5EF4-FFF2-40B4-BE49-F238E27FC236}">
                <a16:creationId xmlns:a16="http://schemas.microsoft.com/office/drawing/2014/main" id="{AA4BE0BF-1691-F082-0437-DC69E5C79C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1" name="Google Shape;371;p7:notes">
            <a:extLst>
              <a:ext uri="{FF2B5EF4-FFF2-40B4-BE49-F238E27FC236}">
                <a16:creationId xmlns:a16="http://schemas.microsoft.com/office/drawing/2014/main" id="{DBBA0350-1EE1-D257-5DD4-F538722A1A2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4209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>
          <a:extLst>
            <a:ext uri="{FF2B5EF4-FFF2-40B4-BE49-F238E27FC236}">
              <a16:creationId xmlns:a16="http://schemas.microsoft.com/office/drawing/2014/main" id="{6EAB1EBA-9AEA-469D-E267-DDB97F86F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7:notes">
            <a:extLst>
              <a:ext uri="{FF2B5EF4-FFF2-40B4-BE49-F238E27FC236}">
                <a16:creationId xmlns:a16="http://schemas.microsoft.com/office/drawing/2014/main" id="{466EDEF5-653B-3A69-A9B6-4BC288392E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p7:notes">
            <a:extLst>
              <a:ext uri="{FF2B5EF4-FFF2-40B4-BE49-F238E27FC236}">
                <a16:creationId xmlns:a16="http://schemas.microsoft.com/office/drawing/2014/main" id="{817E72AE-4508-DA2E-5BF8-4D840E6760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1" name="Google Shape;371;p7:notes">
            <a:extLst>
              <a:ext uri="{FF2B5EF4-FFF2-40B4-BE49-F238E27FC236}">
                <a16:creationId xmlns:a16="http://schemas.microsoft.com/office/drawing/2014/main" id="{228E477D-1E0D-F43B-9CA3-AA0E36E2483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8171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>
          <a:extLst>
            <a:ext uri="{FF2B5EF4-FFF2-40B4-BE49-F238E27FC236}">
              <a16:creationId xmlns:a16="http://schemas.microsoft.com/office/drawing/2014/main" id="{196C6099-BF38-299A-0541-116E35E9E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7:notes">
            <a:extLst>
              <a:ext uri="{FF2B5EF4-FFF2-40B4-BE49-F238E27FC236}">
                <a16:creationId xmlns:a16="http://schemas.microsoft.com/office/drawing/2014/main" id="{C09AC416-05C4-D9FA-1D1A-BCDEC2BB09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p7:notes">
            <a:extLst>
              <a:ext uri="{FF2B5EF4-FFF2-40B4-BE49-F238E27FC236}">
                <a16:creationId xmlns:a16="http://schemas.microsoft.com/office/drawing/2014/main" id="{50130187-680F-39C0-012F-C854AAA8CB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1" name="Google Shape;371;p7:notes">
            <a:extLst>
              <a:ext uri="{FF2B5EF4-FFF2-40B4-BE49-F238E27FC236}">
                <a16:creationId xmlns:a16="http://schemas.microsoft.com/office/drawing/2014/main" id="{10B6A937-21BA-0072-8C70-C651556284C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3771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EDF1F9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72"/>
          <p:cNvGrpSpPr/>
          <p:nvPr/>
        </p:nvGrpSpPr>
        <p:grpSpPr>
          <a:xfrm>
            <a:off x="328296" y="0"/>
            <a:ext cx="10278998" cy="863600"/>
            <a:chOff x="5310186" y="3281362"/>
            <a:chExt cx="2667993" cy="224154"/>
          </a:xfrm>
        </p:grpSpPr>
        <p:pic>
          <p:nvPicPr>
            <p:cNvPr id="102" name="Google Shape;102;p72"/>
            <p:cNvPicPr preferRelativeResize="0"/>
            <p:nvPr/>
          </p:nvPicPr>
          <p:blipFill rotWithShape="1">
            <a:blip r:embed="rId2">
              <a:alphaModFix/>
            </a:blip>
            <a:srcRect b="36338"/>
            <a:stretch/>
          </p:blipFill>
          <p:spPr>
            <a:xfrm>
              <a:off x="5312824" y="3357562"/>
              <a:ext cx="2619665" cy="142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103;p7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854354" y="3362641"/>
              <a:ext cx="123825" cy="142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7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310186" y="3281362"/>
              <a:ext cx="238125" cy="2190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5" name="Google Shape;105;p72"/>
          <p:cNvSpPr txBox="1">
            <a:spLocks noGrp="1"/>
          </p:cNvSpPr>
          <p:nvPr>
            <p:ph type="title"/>
          </p:nvPr>
        </p:nvSpPr>
        <p:spPr>
          <a:xfrm>
            <a:off x="1016000" y="365125"/>
            <a:ext cx="10337800" cy="478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6" name="Google Shape;106;p72"/>
          <p:cNvSpPr txBox="1">
            <a:spLocks noGrp="1"/>
          </p:cNvSpPr>
          <p:nvPr>
            <p:ph type="sldNum" idx="12"/>
          </p:nvPr>
        </p:nvSpPr>
        <p:spPr>
          <a:xfrm>
            <a:off x="9120505" y="643683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8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0" name="Google Shape;110;p8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Google Shape;111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Google Shape;113;p84"/>
          <p:cNvSpPr txBox="1">
            <a:spLocks noGrp="1"/>
          </p:cNvSpPr>
          <p:nvPr>
            <p:ph type="sldNum" idx="12"/>
          </p:nvPr>
        </p:nvSpPr>
        <p:spPr>
          <a:xfrm>
            <a:off x="9120505" y="643683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8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6" name="Google Shape;116;p8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p8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Google Shape;118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Google Shape;119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Google Shape;120;p85"/>
          <p:cNvSpPr txBox="1">
            <a:spLocks noGrp="1"/>
          </p:cNvSpPr>
          <p:nvPr>
            <p:ph type="sldNum" idx="12"/>
          </p:nvPr>
        </p:nvSpPr>
        <p:spPr>
          <a:xfrm>
            <a:off x="9120505" y="643683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bg>
      <p:bgPr>
        <a:solidFill>
          <a:srgbClr val="EDF1F9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86"/>
          <p:cNvGrpSpPr/>
          <p:nvPr/>
        </p:nvGrpSpPr>
        <p:grpSpPr>
          <a:xfrm>
            <a:off x="328295" y="0"/>
            <a:ext cx="9524414" cy="863600"/>
            <a:chOff x="5310186" y="3281362"/>
            <a:chExt cx="2472135" cy="224154"/>
          </a:xfrm>
        </p:grpSpPr>
        <p:pic>
          <p:nvPicPr>
            <p:cNvPr id="123" name="Google Shape;123;p86"/>
            <p:cNvPicPr preferRelativeResize="0"/>
            <p:nvPr/>
          </p:nvPicPr>
          <p:blipFill rotWithShape="1">
            <a:blip r:embed="rId2">
              <a:alphaModFix/>
            </a:blip>
            <a:srcRect b="36338"/>
            <a:stretch/>
          </p:blipFill>
          <p:spPr>
            <a:xfrm>
              <a:off x="5312824" y="3357562"/>
              <a:ext cx="2409823" cy="142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Google Shape;124;p8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658496" y="3362641"/>
              <a:ext cx="123825" cy="142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" name="Google Shape;125;p8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310186" y="3281362"/>
              <a:ext cx="238125" cy="2190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8" name="Google Shape;128;p8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Google Shape;129;p8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Google Shape;130;p8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p8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Google Shape;133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Google Shape;134;p87"/>
          <p:cNvSpPr txBox="1">
            <a:spLocks noGrp="1"/>
          </p:cNvSpPr>
          <p:nvPr>
            <p:ph type="sldNum" idx="12"/>
          </p:nvPr>
        </p:nvSpPr>
        <p:spPr>
          <a:xfrm>
            <a:off x="9120505" y="643683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Google Shape;137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Google Shape;138;p88"/>
          <p:cNvSpPr txBox="1">
            <a:spLocks noGrp="1"/>
          </p:cNvSpPr>
          <p:nvPr>
            <p:ph type="sldNum" idx="12"/>
          </p:nvPr>
        </p:nvSpPr>
        <p:spPr>
          <a:xfrm>
            <a:off x="9120505" y="643683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Google Shape;141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Google Shape;142;p89"/>
          <p:cNvSpPr txBox="1">
            <a:spLocks noGrp="1"/>
          </p:cNvSpPr>
          <p:nvPr>
            <p:ph type="sldNum" idx="12"/>
          </p:nvPr>
        </p:nvSpPr>
        <p:spPr>
          <a:xfrm>
            <a:off x="9120505" y="643683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5" name="Google Shape;145;p9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Google Shape;146;p9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" name="Google Shape;147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Google Shape;149;p90"/>
          <p:cNvSpPr txBox="1">
            <a:spLocks noGrp="1"/>
          </p:cNvSpPr>
          <p:nvPr>
            <p:ph type="sldNum" idx="12"/>
          </p:nvPr>
        </p:nvSpPr>
        <p:spPr>
          <a:xfrm>
            <a:off x="9120505" y="643683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9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53" name="Google Shape;153;p9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Google Shape;154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5" name="Google Shape;155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Google Shape;156;p91"/>
          <p:cNvSpPr txBox="1">
            <a:spLocks noGrp="1"/>
          </p:cNvSpPr>
          <p:nvPr>
            <p:ph type="sldNum" idx="12"/>
          </p:nvPr>
        </p:nvSpPr>
        <p:spPr>
          <a:xfrm>
            <a:off x="9120505" y="643683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9" name="Google Shape;159;p9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Google Shape;161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92"/>
          <p:cNvSpPr txBox="1">
            <a:spLocks noGrp="1"/>
          </p:cNvSpPr>
          <p:nvPr>
            <p:ph type="sldNum" idx="12"/>
          </p:nvPr>
        </p:nvSpPr>
        <p:spPr>
          <a:xfrm>
            <a:off x="9120505" y="643683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5" name="Google Shape;165;p9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6" name="Google Shape;166;p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" name="Google Shape;167;p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8" name="Google Shape;168;p93"/>
          <p:cNvSpPr txBox="1">
            <a:spLocks noGrp="1"/>
          </p:cNvSpPr>
          <p:nvPr>
            <p:ph type="sldNum" idx="12"/>
          </p:nvPr>
        </p:nvSpPr>
        <p:spPr>
          <a:xfrm>
            <a:off x="9120505" y="643683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5"/>
          <p:cNvSpPr/>
          <p:nvPr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95"/>
          <p:cNvSpPr/>
          <p:nvPr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95"/>
          <p:cNvSpPr txBox="1"/>
          <p:nvPr/>
        </p:nvSpPr>
        <p:spPr>
          <a:xfrm>
            <a:off x="11560205" y="305131"/>
            <a:ext cx="3994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9" name="Google Shape;179;p95"/>
          <p:cNvGrpSpPr/>
          <p:nvPr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180" name="Google Shape;180;p95">
              <a:hlinkClick r:id="" action="ppaction://hlinkshowjump?jump=previousslide"/>
            </p:cNvPr>
            <p:cNvSpPr/>
            <p:nvPr/>
          </p:nvSpPr>
          <p:spPr>
            <a:xfrm>
              <a:off x="4520555" y="5649754"/>
              <a:ext cx="116933" cy="200242"/>
            </a:xfrm>
            <a:custGeom>
              <a:avLst/>
              <a:gdLst/>
              <a:ahLst/>
              <a:cxnLst/>
              <a:rect l="l" t="t" r="r" b="b"/>
              <a:pathLst>
                <a:path w="425" h="728" extrusionOk="0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95">
              <a:hlinkClick r:id="" action="ppaction://hlinkshowjump?jump=previousslide"/>
            </p:cNvPr>
            <p:cNvSpPr/>
            <p:nvPr/>
          </p:nvSpPr>
          <p:spPr>
            <a:xfrm>
              <a:off x="4328868" y="5502988"/>
              <a:ext cx="500307" cy="493774"/>
            </a:xfrm>
            <a:custGeom>
              <a:avLst/>
              <a:gdLst/>
              <a:ahLst/>
              <a:cxnLst/>
              <a:rect l="l" t="t" r="r" b="b"/>
              <a:pathLst>
                <a:path w="2753" h="2716" extrusionOk="0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2" name="Google Shape;182;p95"/>
          <p:cNvGrpSpPr/>
          <p:nvPr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183" name="Google Shape;183;p95">
              <a:hlinkClick r:id="" action="ppaction://hlinkshowjump?jump=nextslide"/>
            </p:cNvPr>
            <p:cNvSpPr/>
            <p:nvPr/>
          </p:nvSpPr>
          <p:spPr>
            <a:xfrm>
              <a:off x="4520556" y="5649754"/>
              <a:ext cx="116933" cy="200242"/>
            </a:xfrm>
            <a:custGeom>
              <a:avLst/>
              <a:gdLst/>
              <a:ahLst/>
              <a:cxnLst/>
              <a:rect l="l" t="t" r="r" b="b"/>
              <a:pathLst>
                <a:path w="425" h="728" extrusionOk="0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95">
              <a:hlinkClick r:id="" action="ppaction://hlinkshowjump?jump=nextslide"/>
            </p:cNvPr>
            <p:cNvSpPr/>
            <p:nvPr/>
          </p:nvSpPr>
          <p:spPr>
            <a:xfrm>
              <a:off x="4328868" y="5502988"/>
              <a:ext cx="500307" cy="493774"/>
            </a:xfrm>
            <a:custGeom>
              <a:avLst/>
              <a:gdLst/>
              <a:ahLst/>
              <a:cxnLst/>
              <a:rect l="l" t="t" r="r" b="b"/>
              <a:pathLst>
                <a:path w="2753" h="2716" extrusionOk="0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85" name="Google Shape;185;p95"/>
          <p:cNvCxnSpPr/>
          <p:nvPr/>
        </p:nvCxnSpPr>
        <p:spPr>
          <a:xfrm>
            <a:off x="552709" y="6522684"/>
            <a:ext cx="381000" cy="0"/>
          </a:xfrm>
          <a:prstGeom prst="straightConnector1">
            <a:avLst/>
          </a:prstGeom>
          <a:noFill/>
          <a:ln w="12700" cap="flat" cmpd="sng">
            <a:solidFill>
              <a:srgbClr val="D8D8D8"/>
            </a:solidFill>
            <a:prstDash val="dash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rgbClr val="EDF1F9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oogle Shape;188;p97"/>
          <p:cNvGrpSpPr/>
          <p:nvPr/>
        </p:nvGrpSpPr>
        <p:grpSpPr>
          <a:xfrm>
            <a:off x="328296" y="0"/>
            <a:ext cx="10278998" cy="863600"/>
            <a:chOff x="5310186" y="3281362"/>
            <a:chExt cx="2667993" cy="224154"/>
          </a:xfrm>
        </p:grpSpPr>
        <p:pic>
          <p:nvPicPr>
            <p:cNvPr id="189" name="Google Shape;189;p97"/>
            <p:cNvPicPr preferRelativeResize="0"/>
            <p:nvPr/>
          </p:nvPicPr>
          <p:blipFill rotWithShape="1">
            <a:blip r:embed="rId2">
              <a:alphaModFix/>
            </a:blip>
            <a:srcRect b="36338"/>
            <a:stretch/>
          </p:blipFill>
          <p:spPr>
            <a:xfrm>
              <a:off x="5312824" y="3357562"/>
              <a:ext cx="2619665" cy="142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Google Shape;190;p9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854354" y="3362641"/>
              <a:ext cx="123825" cy="142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" name="Google Shape;191;p9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310186" y="3281362"/>
              <a:ext cx="238125" cy="2190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0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0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2" name="Google Shape;202;p10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0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0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0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0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10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0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10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0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0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14" name="Google Shape;214;p10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10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10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0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0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10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p10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0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10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0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0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7" name="Google Shape;227;p10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8" name="Google Shape;228;p10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9" name="Google Shape;229;p10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0" name="Google Shape;230;p10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10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0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0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0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0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0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7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7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7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0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0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0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0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0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45" name="Google Shape;245;p10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6" name="Google Shape;246;p10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10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0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0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10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52" name="Google Shape;252;p10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3" name="Google Shape;253;p10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10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0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0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0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9" name="Google Shape;259;p10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0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0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1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1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5" name="Google Shape;265;p1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050" indent="0" algn="ctr">
              <a:buNone/>
              <a:defRPr sz="2000"/>
            </a:lvl2pPr>
            <a:lvl3pPr marL="912125" indent="0" algn="ctr">
              <a:buNone/>
              <a:defRPr sz="1800"/>
            </a:lvl3pPr>
            <a:lvl4pPr marL="1368175" indent="0" algn="ctr">
              <a:buNone/>
              <a:defRPr sz="1600"/>
            </a:lvl4pPr>
            <a:lvl5pPr marL="1824247" indent="0" algn="ctr">
              <a:buNone/>
              <a:defRPr sz="1600"/>
            </a:lvl5pPr>
            <a:lvl6pPr marL="2280299" indent="0" algn="ctr">
              <a:buNone/>
              <a:defRPr sz="1600"/>
            </a:lvl6pPr>
            <a:lvl7pPr marL="2736350" indent="0" algn="ctr">
              <a:buNone/>
              <a:defRPr sz="1600"/>
            </a:lvl7pPr>
            <a:lvl8pPr marL="3192408" indent="0" algn="ctr">
              <a:buNone/>
              <a:defRPr sz="1600"/>
            </a:lvl8pPr>
            <a:lvl9pPr marL="364846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CB838-FFD5-4D45-AE02-A9FCBB2FEE0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19/12/2025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8D9C4-9385-4722-8CE0-2AD225A4D29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377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CB838-FFD5-4D45-AE02-A9FCBB2FEE0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19/12/2025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8D9C4-9385-4722-8CE0-2AD225A4D29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20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5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8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05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1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8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2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02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63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24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84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CB838-FFD5-4D45-AE02-A9FCBB2FEE0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19/12/2025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8D9C4-9385-4722-8CE0-2AD225A4D29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2934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CB838-FFD5-4D45-AE02-A9FCBB2FEE0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19/12/2025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8D9C4-9385-4722-8CE0-2AD225A4D29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5410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6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50" indent="0">
              <a:buNone/>
              <a:defRPr sz="2000" b="1"/>
            </a:lvl2pPr>
            <a:lvl3pPr marL="912125" indent="0">
              <a:buNone/>
              <a:defRPr sz="1800" b="1"/>
            </a:lvl3pPr>
            <a:lvl4pPr marL="1368175" indent="0">
              <a:buNone/>
              <a:defRPr sz="1600" b="1"/>
            </a:lvl4pPr>
            <a:lvl5pPr marL="1824247" indent="0">
              <a:buNone/>
              <a:defRPr sz="1600" b="1"/>
            </a:lvl5pPr>
            <a:lvl6pPr marL="2280299" indent="0">
              <a:buNone/>
              <a:defRPr sz="1600" b="1"/>
            </a:lvl6pPr>
            <a:lvl7pPr marL="2736350" indent="0">
              <a:buNone/>
              <a:defRPr sz="1600" b="1"/>
            </a:lvl7pPr>
            <a:lvl8pPr marL="3192408" indent="0">
              <a:buNone/>
              <a:defRPr sz="1600" b="1"/>
            </a:lvl8pPr>
            <a:lvl9pPr marL="36484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6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50" indent="0">
              <a:buNone/>
              <a:defRPr sz="2000" b="1"/>
            </a:lvl2pPr>
            <a:lvl3pPr marL="912125" indent="0">
              <a:buNone/>
              <a:defRPr sz="1800" b="1"/>
            </a:lvl3pPr>
            <a:lvl4pPr marL="1368175" indent="0">
              <a:buNone/>
              <a:defRPr sz="1600" b="1"/>
            </a:lvl4pPr>
            <a:lvl5pPr marL="1824247" indent="0">
              <a:buNone/>
              <a:defRPr sz="1600" b="1"/>
            </a:lvl5pPr>
            <a:lvl6pPr marL="2280299" indent="0">
              <a:buNone/>
              <a:defRPr sz="1600" b="1"/>
            </a:lvl6pPr>
            <a:lvl7pPr marL="2736350" indent="0">
              <a:buNone/>
              <a:defRPr sz="1600" b="1"/>
            </a:lvl7pPr>
            <a:lvl8pPr marL="3192408" indent="0">
              <a:buNone/>
              <a:defRPr sz="1600" b="1"/>
            </a:lvl8pPr>
            <a:lvl9pPr marL="36484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CB838-FFD5-4D45-AE02-A9FCBB2FEE0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19/12/2025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8D9C4-9385-4722-8CE0-2AD225A4D29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98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CB838-FFD5-4D45-AE02-A9FCBB2FEE0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19/12/2025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8D9C4-9385-4722-8CE0-2AD225A4D29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2181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CB838-FFD5-4D45-AE02-A9FCBB2FEE0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19/12/2025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8D9C4-9385-4722-8CE0-2AD225A4D29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8015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3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050" indent="0">
              <a:buNone/>
              <a:defRPr sz="1400"/>
            </a:lvl2pPr>
            <a:lvl3pPr marL="912125" indent="0">
              <a:buNone/>
              <a:defRPr sz="1200"/>
            </a:lvl3pPr>
            <a:lvl4pPr marL="1368175" indent="0">
              <a:buNone/>
              <a:defRPr sz="1000"/>
            </a:lvl4pPr>
            <a:lvl5pPr marL="1824247" indent="0">
              <a:buNone/>
              <a:defRPr sz="1000"/>
            </a:lvl5pPr>
            <a:lvl6pPr marL="2280299" indent="0">
              <a:buNone/>
              <a:defRPr sz="1000"/>
            </a:lvl6pPr>
            <a:lvl7pPr marL="2736350" indent="0">
              <a:buNone/>
              <a:defRPr sz="1000"/>
            </a:lvl7pPr>
            <a:lvl8pPr marL="3192408" indent="0">
              <a:buNone/>
              <a:defRPr sz="1000"/>
            </a:lvl8pPr>
            <a:lvl9pPr marL="364846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CB838-FFD5-4D45-AE02-A9FCBB2FEE0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19/12/2025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8D9C4-9385-4722-8CE0-2AD225A4D29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8749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050" indent="0">
              <a:buNone/>
              <a:defRPr sz="2800"/>
            </a:lvl2pPr>
            <a:lvl3pPr marL="912125" indent="0">
              <a:buNone/>
              <a:defRPr sz="2400"/>
            </a:lvl3pPr>
            <a:lvl4pPr marL="1368175" indent="0">
              <a:buNone/>
              <a:defRPr sz="2000"/>
            </a:lvl4pPr>
            <a:lvl5pPr marL="1824247" indent="0">
              <a:buNone/>
              <a:defRPr sz="2000"/>
            </a:lvl5pPr>
            <a:lvl6pPr marL="2280299" indent="0">
              <a:buNone/>
              <a:defRPr sz="2000"/>
            </a:lvl6pPr>
            <a:lvl7pPr marL="2736350" indent="0">
              <a:buNone/>
              <a:defRPr sz="2000"/>
            </a:lvl7pPr>
            <a:lvl8pPr marL="3192408" indent="0">
              <a:buNone/>
              <a:defRPr sz="2000"/>
            </a:lvl8pPr>
            <a:lvl9pPr marL="3648467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3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050" indent="0">
              <a:buNone/>
              <a:defRPr sz="1400"/>
            </a:lvl2pPr>
            <a:lvl3pPr marL="912125" indent="0">
              <a:buNone/>
              <a:defRPr sz="1200"/>
            </a:lvl3pPr>
            <a:lvl4pPr marL="1368175" indent="0">
              <a:buNone/>
              <a:defRPr sz="1000"/>
            </a:lvl4pPr>
            <a:lvl5pPr marL="1824247" indent="0">
              <a:buNone/>
              <a:defRPr sz="1000"/>
            </a:lvl5pPr>
            <a:lvl6pPr marL="2280299" indent="0">
              <a:buNone/>
              <a:defRPr sz="1000"/>
            </a:lvl6pPr>
            <a:lvl7pPr marL="2736350" indent="0">
              <a:buNone/>
              <a:defRPr sz="1000"/>
            </a:lvl7pPr>
            <a:lvl8pPr marL="3192408" indent="0">
              <a:buNone/>
              <a:defRPr sz="1000"/>
            </a:lvl8pPr>
            <a:lvl9pPr marL="364846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CB838-FFD5-4D45-AE02-A9FCBB2FEE0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19/12/2025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8D9C4-9385-4722-8CE0-2AD225A4D29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0318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CB838-FFD5-4D45-AE02-A9FCBB2FEE0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19/12/2025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8D9C4-9385-4722-8CE0-2AD225A4D29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6301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CB838-FFD5-4D45-AE02-A9FCBB2FEE0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19/12/2025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8D9C4-9385-4722-8CE0-2AD225A4D29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6112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25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86882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No Content No footer">
  <p:cSld name="1_No Content No footer"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27"/>
          <p:cNvGrpSpPr/>
          <p:nvPr/>
        </p:nvGrpSpPr>
        <p:grpSpPr>
          <a:xfrm>
            <a:off x="0" y="368300"/>
            <a:ext cx="9639300" cy="631596"/>
            <a:chOff x="0" y="356985"/>
            <a:chExt cx="13017500" cy="950822"/>
          </a:xfrm>
        </p:grpSpPr>
        <p:sp>
          <p:nvSpPr>
            <p:cNvPr id="21" name="Google Shape;21;p27"/>
            <p:cNvSpPr/>
            <p:nvPr/>
          </p:nvSpPr>
          <p:spPr>
            <a:xfrm>
              <a:off x="0" y="356985"/>
              <a:ext cx="12407322" cy="950822"/>
            </a:xfrm>
            <a:prstGeom prst="rect">
              <a:avLst/>
            </a:prstGeom>
            <a:solidFill>
              <a:srgbClr val="015392"/>
            </a:solidFill>
            <a:ln>
              <a:noFill/>
            </a:ln>
          </p:spPr>
          <p:txBody>
            <a:bodyPr spcFirstLastPara="1" wrap="square" lIns="137150" tIns="68575" rIns="137150" bIns="68575" anchor="ctr" anchorCtr="0">
              <a:normAutofit/>
            </a:bodyPr>
            <a:lstStyle/>
            <a:p>
              <a:pPr marL="0" marR="0" lvl="0" indent="0" algn="l" rtl="0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440"/>
                <a:buFont typeface="Calibri"/>
                <a:buNone/>
              </a:pPr>
              <a:endParaRPr sz="444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2" name="Google Shape;22;p27"/>
            <p:cNvSpPr/>
            <p:nvPr/>
          </p:nvSpPr>
          <p:spPr>
            <a:xfrm rot="10800000" flipH="1">
              <a:off x="12407323" y="356985"/>
              <a:ext cx="610177" cy="950822"/>
            </a:xfrm>
            <a:prstGeom prst="triangle">
              <a:avLst>
                <a:gd name="adj" fmla="val 0"/>
              </a:avLst>
            </a:prstGeom>
            <a:solidFill>
              <a:srgbClr val="01539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pic>
        <p:nvPicPr>
          <p:cNvPr id="23" name="Google Shape;23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3062" y="210526"/>
            <a:ext cx="938233" cy="93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7" descr="VNPT | CAS – Central Authentication Service"/>
          <p:cNvPicPr preferRelativeResize="0"/>
          <p:nvPr/>
        </p:nvPicPr>
        <p:blipFill rotWithShape="1">
          <a:blip r:embed="rId3">
            <a:alphaModFix/>
          </a:blip>
          <a:srcRect t="34807" b="9115"/>
          <a:stretch/>
        </p:blipFill>
        <p:spPr>
          <a:xfrm>
            <a:off x="9427052" y="381000"/>
            <a:ext cx="2764948" cy="66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27"/>
          <p:cNvSpPr txBox="1">
            <a:spLocks noGrp="1"/>
          </p:cNvSpPr>
          <p:nvPr>
            <p:ph type="title"/>
          </p:nvPr>
        </p:nvSpPr>
        <p:spPr>
          <a:xfrm>
            <a:off x="1464356" y="381000"/>
            <a:ext cx="7681411" cy="618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600" rIns="91200" bIns="456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alibri"/>
              <a:buNone/>
              <a:defRPr sz="280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" name="Google Shape;26;p27"/>
          <p:cNvSpPr txBox="1">
            <a:spLocks noGrp="1"/>
          </p:cNvSpPr>
          <p:nvPr>
            <p:ph type="dt" idx="10"/>
          </p:nvPr>
        </p:nvSpPr>
        <p:spPr>
          <a:xfrm>
            <a:off x="387383" y="6310312"/>
            <a:ext cx="1904987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27" name="Google Shape;27;p27"/>
          <p:cNvSpPr txBox="1">
            <a:spLocks noGrp="1"/>
          </p:cNvSpPr>
          <p:nvPr>
            <p:ph type="ftr" idx="11"/>
          </p:nvPr>
        </p:nvSpPr>
        <p:spPr>
          <a:xfrm>
            <a:off x="3406784" y="6310312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>
                <a:solidFill>
                  <a:srgbClr val="1E4E7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28" name="Google Shape;28;p27"/>
          <p:cNvSpPr txBox="1"/>
          <p:nvPr/>
        </p:nvSpPr>
        <p:spPr>
          <a:xfrm>
            <a:off x="10693400" y="6310312"/>
            <a:ext cx="10033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75" tIns="81625" rIns="163275" bIns="816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1">
                <a:solidFill>
                  <a:srgbClr val="1E4E7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‹#›</a:t>
            </a:fld>
            <a:endParaRPr sz="1200" b="1" dirty="0">
              <a:solidFill>
                <a:srgbClr val="1E4E79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9" name="Google Shape;29;p27"/>
          <p:cNvSpPr/>
          <p:nvPr/>
        </p:nvSpPr>
        <p:spPr>
          <a:xfrm>
            <a:off x="423950" y="6226234"/>
            <a:ext cx="4771506" cy="83127"/>
          </a:xfrm>
          <a:prstGeom prst="rect">
            <a:avLst/>
          </a:prstGeom>
          <a:solidFill>
            <a:srgbClr val="FFFFFF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0" name="Google Shape;30;p27"/>
          <p:cNvSpPr/>
          <p:nvPr/>
        </p:nvSpPr>
        <p:spPr>
          <a:xfrm>
            <a:off x="387383" y="6263642"/>
            <a:ext cx="11208873" cy="45719"/>
          </a:xfrm>
          <a:prstGeom prst="rect">
            <a:avLst/>
          </a:prstGeom>
          <a:solidFill>
            <a:srgbClr val="0070C0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808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8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9" name="Google Shape;69;p8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8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8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7" name="Google Shape;77;p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8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8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8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8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2581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70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5C99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71"/>
          <p:cNvSpPr txBox="1">
            <a:spLocks noGrp="1"/>
          </p:cNvSpPr>
          <p:nvPr>
            <p:ph type="sldNum" idx="12"/>
          </p:nvPr>
        </p:nvSpPr>
        <p:spPr>
          <a:xfrm>
            <a:off x="9120505" y="643683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4" name="Google Shape;94;p71"/>
          <p:cNvPicPr preferRelativeResize="0"/>
          <p:nvPr/>
        </p:nvPicPr>
        <p:blipFill rotWithShape="1">
          <a:blip r:embed="rId16">
            <a:alphaModFix amt="50000"/>
          </a:blip>
          <a:srcRect r="20903"/>
          <a:stretch/>
        </p:blipFill>
        <p:spPr>
          <a:xfrm>
            <a:off x="328295" y="6480367"/>
            <a:ext cx="1122553" cy="278052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tx2"/>
            </a:outerShdw>
          </a:effectLst>
        </p:spPr>
      </p:pic>
      <p:grpSp>
        <p:nvGrpSpPr>
          <p:cNvPr id="95" name="Google Shape;95;p71"/>
          <p:cNvGrpSpPr/>
          <p:nvPr/>
        </p:nvGrpSpPr>
        <p:grpSpPr>
          <a:xfrm>
            <a:off x="328296" y="0"/>
            <a:ext cx="10278998" cy="863600"/>
            <a:chOff x="5310186" y="3281362"/>
            <a:chExt cx="2667993" cy="224154"/>
          </a:xfrm>
        </p:grpSpPr>
        <p:pic>
          <p:nvPicPr>
            <p:cNvPr id="96" name="Google Shape;96;p71"/>
            <p:cNvPicPr preferRelativeResize="0"/>
            <p:nvPr/>
          </p:nvPicPr>
          <p:blipFill rotWithShape="1">
            <a:blip r:embed="rId17">
              <a:alphaModFix/>
            </a:blip>
            <a:srcRect b="36338"/>
            <a:stretch/>
          </p:blipFill>
          <p:spPr>
            <a:xfrm>
              <a:off x="5312824" y="3357562"/>
              <a:ext cx="2619665" cy="142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71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7854354" y="3362641"/>
              <a:ext cx="123825" cy="142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" name="Google Shape;98;p71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5310186" y="3281362"/>
              <a:ext cx="238125" cy="2190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9" name="Google Shape;99;p71"/>
          <p:cNvSpPr txBox="1"/>
          <p:nvPr/>
        </p:nvSpPr>
        <p:spPr>
          <a:xfrm>
            <a:off x="1016000" y="365125"/>
            <a:ext cx="10337800" cy="478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</a:pPr>
            <a:r>
              <a:rPr lang="en-US"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Click to edit Master title style</a:t>
            </a:r>
            <a:endParaRPr sz="24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6" r:id="rId12"/>
    <p:sldLayoutId id="2147483678" r:id="rId13"/>
    <p:sldLayoutId id="2147483679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5" name="Google Shape;195;p9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6" name="Google Shape;196;p9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7" name="Google Shape;197;p9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8" name="Google Shape;198;p9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4"/>
            <a:ext cx="10515600" cy="1325563"/>
          </a:xfrm>
          <a:prstGeom prst="rect">
            <a:avLst/>
          </a:prstGeom>
        </p:spPr>
        <p:txBody>
          <a:bodyPr vert="horz" lIns="91215" tIns="45619" rIns="91215" bIns="456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215" tIns="45619" rIns="91215" bIns="4561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5"/>
            <a:ext cx="2743200" cy="365125"/>
          </a:xfrm>
          <a:prstGeom prst="rect">
            <a:avLst/>
          </a:prstGeom>
        </p:spPr>
        <p:txBody>
          <a:bodyPr vert="horz" lIns="91215" tIns="45619" rIns="91215" bIns="456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23ACB838-FFD5-4D45-AE02-A9FCBB2FEE0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19/12/2025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5"/>
            <a:ext cx="4114800" cy="365125"/>
          </a:xfrm>
          <a:prstGeom prst="rect">
            <a:avLst/>
          </a:prstGeom>
        </p:spPr>
        <p:txBody>
          <a:bodyPr vert="horz" lIns="91215" tIns="45619" rIns="91215" bIns="456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5"/>
            <a:ext cx="2743200" cy="365125"/>
          </a:xfrm>
          <a:prstGeom prst="rect">
            <a:avLst/>
          </a:prstGeom>
        </p:spPr>
        <p:txBody>
          <a:bodyPr vert="horz" lIns="91215" tIns="45619" rIns="91215" bIns="456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428D9C4-9385-4722-8CE0-2AD225A4D29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434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xStyles>
    <p:titleStyle>
      <a:lvl1pPr algn="l" defTabSz="91212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37" indent="-228037" algn="l" defTabSz="91212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4099" indent="-228037" algn="l" defTabSz="9121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0150" indent="-228037" algn="l" defTabSz="9121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596200" indent="-228037" algn="l" defTabSz="9121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2263" indent="-228037" algn="l" defTabSz="9121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08325" indent="-228037" algn="l" defTabSz="9121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387" indent="-228037" algn="l" defTabSz="9121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447" indent="-228037" algn="l" defTabSz="9121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500" indent="-228037" algn="l" defTabSz="9121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050" algn="l" defTabSz="9121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125" algn="l" defTabSz="9121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5" algn="l" defTabSz="9121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247" algn="l" defTabSz="9121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299" algn="l" defTabSz="9121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350" algn="l" defTabSz="9121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408" algn="l" defTabSz="9121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467" algn="l" defTabSz="9121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26" Type="http://schemas.openxmlformats.org/officeDocument/2006/relationships/image" Target="../media/image67.png"/><Relationship Id="rId21" Type="http://schemas.openxmlformats.org/officeDocument/2006/relationships/image" Target="../media/image62.png"/><Relationship Id="rId34" Type="http://schemas.openxmlformats.org/officeDocument/2006/relationships/image" Target="../media/image75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5" Type="http://schemas.openxmlformats.org/officeDocument/2006/relationships/image" Target="../media/image66.png"/><Relationship Id="rId33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29" Type="http://schemas.openxmlformats.org/officeDocument/2006/relationships/image" Target="../media/image7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24" Type="http://schemas.openxmlformats.org/officeDocument/2006/relationships/image" Target="../media/image65.png"/><Relationship Id="rId32" Type="http://schemas.openxmlformats.org/officeDocument/2006/relationships/image" Target="../media/image73.png"/><Relationship Id="rId37" Type="http://schemas.openxmlformats.org/officeDocument/2006/relationships/image" Target="../media/image78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28" Type="http://schemas.openxmlformats.org/officeDocument/2006/relationships/image" Target="../media/image69.png"/><Relationship Id="rId36" Type="http://schemas.openxmlformats.org/officeDocument/2006/relationships/image" Target="../media/image77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31" Type="http://schemas.openxmlformats.org/officeDocument/2006/relationships/image" Target="../media/image72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png"/><Relationship Id="rId27" Type="http://schemas.openxmlformats.org/officeDocument/2006/relationships/image" Target="../media/image68.png"/><Relationship Id="rId30" Type="http://schemas.openxmlformats.org/officeDocument/2006/relationships/image" Target="../media/image71.png"/><Relationship Id="rId35" Type="http://schemas.openxmlformats.org/officeDocument/2006/relationships/image" Target="../media/image76.png"/><Relationship Id="rId8" Type="http://schemas.openxmlformats.org/officeDocument/2006/relationships/image" Target="../media/image49.png"/><Relationship Id="rId3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24.svg"/><Relationship Id="rId3" Type="http://schemas.openxmlformats.org/officeDocument/2006/relationships/slide" Target="slide10.xml"/><Relationship Id="rId7" Type="http://schemas.openxmlformats.org/officeDocument/2006/relationships/image" Target="../media/image20.sv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slide" Target="slide25.xml"/><Relationship Id="rId5" Type="http://schemas.openxmlformats.org/officeDocument/2006/relationships/image" Target="../media/image18.png"/><Relationship Id="rId10" Type="http://schemas.openxmlformats.org/officeDocument/2006/relationships/image" Target="../media/image22.svg"/><Relationship Id="rId4" Type="http://schemas.openxmlformats.org/officeDocument/2006/relationships/slide" Target="slide3.xml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"/>
          <p:cNvSpPr/>
          <p:nvPr/>
        </p:nvSpPr>
        <p:spPr>
          <a:xfrm>
            <a:off x="-52170" y="-61138"/>
            <a:ext cx="12244170" cy="6919138"/>
          </a:xfrm>
          <a:prstGeom prst="rect">
            <a:avLst/>
          </a:prstGeom>
          <a:solidFill>
            <a:srgbClr val="1F5C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6" name="Google Shape;276;p1"/>
          <p:cNvSpPr txBox="1"/>
          <p:nvPr/>
        </p:nvSpPr>
        <p:spPr>
          <a:xfrm>
            <a:off x="2235250" y="6208851"/>
            <a:ext cx="297421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u="none" strike="noStrike" cap="none" dirty="0" err="1">
                <a:solidFill>
                  <a:schemeClr val="lt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Đà Nẵng, tháng</a:t>
            </a:r>
            <a:r>
              <a:rPr lang="en-US" sz="2000" b="1" i="1" u="none" strike="noStrike" cap="none" dirty="0">
                <a:solidFill>
                  <a:schemeClr val="lt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12/2025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7" name="Google Shape;277;p1" descr="A city skyline at nigh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l="12329" r="12127" b="1"/>
          <a:stretch/>
        </p:blipFill>
        <p:spPr>
          <a:xfrm>
            <a:off x="7272135" y="3667687"/>
            <a:ext cx="1448835" cy="1280160"/>
          </a:xfrm>
          <a:custGeom>
            <a:avLst/>
            <a:gdLst/>
            <a:ahLst/>
            <a:cxnLst/>
            <a:rect l="l" t="t" r="r" b="b"/>
            <a:pathLst>
              <a:path w="4166726" h="3681631" extrusionOk="0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8" name="Google Shape;278;p1"/>
          <p:cNvPicPr preferRelativeResize="0"/>
          <p:nvPr/>
        </p:nvPicPr>
        <p:blipFill rotWithShape="1">
          <a:blip r:embed="rId4">
            <a:alphaModFix/>
          </a:blip>
          <a:srcRect l="-1700" r="12555"/>
          <a:stretch/>
        </p:blipFill>
        <p:spPr>
          <a:xfrm>
            <a:off x="8850002" y="4626047"/>
            <a:ext cx="1432445" cy="1262314"/>
          </a:xfrm>
          <a:custGeom>
            <a:avLst/>
            <a:gdLst/>
            <a:ahLst/>
            <a:cxnLst/>
            <a:rect l="l" t="t" r="r" b="b"/>
            <a:pathLst>
              <a:path w="4166726" h="3681631" extrusionOk="0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9" name="Google Shape;279;p1" descr="A picture containing text, electron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11187" r="24436"/>
          <a:stretch/>
        </p:blipFill>
        <p:spPr>
          <a:xfrm>
            <a:off x="10455023" y="3738466"/>
            <a:ext cx="1429588" cy="1280160"/>
          </a:xfrm>
          <a:custGeom>
            <a:avLst/>
            <a:gdLst/>
            <a:ahLst/>
            <a:cxnLst/>
            <a:rect l="l" t="t" r="r" b="b"/>
            <a:pathLst>
              <a:path w="4166726" h="3681631" extrusionOk="0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1" name="Google Shape;28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71412" y="5673658"/>
            <a:ext cx="1804856" cy="9145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/>
            </a:outerShdw>
          </a:effectLst>
        </p:spPr>
      </p:pic>
      <p:pic>
        <p:nvPicPr>
          <p:cNvPr id="282" name="Google Shape;282;p1"/>
          <p:cNvPicPr preferRelativeResize="0"/>
          <p:nvPr/>
        </p:nvPicPr>
        <p:blipFill rotWithShape="1">
          <a:blip r:embed="rId7">
            <a:alphaModFix/>
          </a:blip>
          <a:srcRect l="15665" r="15665"/>
          <a:stretch/>
        </p:blipFill>
        <p:spPr>
          <a:xfrm>
            <a:off x="8011128" y="807799"/>
            <a:ext cx="3096868" cy="2705923"/>
          </a:xfrm>
          <a:custGeom>
            <a:avLst/>
            <a:gdLst/>
            <a:ahLst/>
            <a:cxnLst/>
            <a:rect l="l" t="t" r="r" b="b"/>
            <a:pathLst>
              <a:path w="4166726" h="3681631" extrusionOk="0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noFill/>
          <a:ln w="1587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25F623D-E00C-0273-ED90-9C1CECD5CE29}"/>
              </a:ext>
            </a:extLst>
          </p:cNvPr>
          <p:cNvGrpSpPr/>
          <p:nvPr/>
        </p:nvGrpSpPr>
        <p:grpSpPr>
          <a:xfrm>
            <a:off x="1749491" y="168354"/>
            <a:ext cx="3945730" cy="1322431"/>
            <a:chOff x="98918" y="56659"/>
            <a:chExt cx="3923913" cy="1315119"/>
          </a:xfrm>
        </p:grpSpPr>
        <p:pic>
          <p:nvPicPr>
            <p:cNvPr id="280" name="Google Shape;280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8918" y="1221645"/>
              <a:ext cx="3923913" cy="1501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276;p1">
              <a:extLst>
                <a:ext uri="{FF2B5EF4-FFF2-40B4-BE49-F238E27FC236}">
                  <a16:creationId xmlns:a16="http://schemas.microsoft.com/office/drawing/2014/main" id="{EB986466-8B0C-DECA-DE17-4DD5558F174E}"/>
                </a:ext>
              </a:extLst>
            </p:cNvPr>
            <p:cNvSpPr txBox="1"/>
            <p:nvPr/>
          </p:nvSpPr>
          <p:spPr>
            <a:xfrm>
              <a:off x="218954" y="907042"/>
              <a:ext cx="3496644" cy="3060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u="none" strike="noStrike" cap="none">
                  <a:solidFill>
                    <a:schemeClr val="lt1"/>
                  </a:solidFill>
                  <a:latin typeface="Times New Roman" panose="02020603050405020304" pitchFamily="18" charset="0"/>
                  <a:ea typeface="Montserrat"/>
                  <a:cs typeface="Times New Roman" panose="02020603050405020304" pitchFamily="18" charset="0"/>
                  <a:sym typeface="Montserrat"/>
                </a:rPr>
                <a:t>BỘ NÔNG NGHIỆP VÀ MÔI TRƯỜNG</a:t>
              </a:r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A1D40162-CB4C-55A5-8617-58E58FA8F8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4907" y="56659"/>
              <a:ext cx="771937" cy="784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Google Shape;275;p1">
            <a:extLst>
              <a:ext uri="{FF2B5EF4-FFF2-40B4-BE49-F238E27FC236}">
                <a16:creationId xmlns:a16="http://schemas.microsoft.com/office/drawing/2014/main" id="{F1E67009-C356-4A05-9E6B-28915AA18F2F}"/>
              </a:ext>
            </a:extLst>
          </p:cNvPr>
          <p:cNvSpPr txBox="1"/>
          <p:nvPr/>
        </p:nvSpPr>
        <p:spPr>
          <a:xfrm>
            <a:off x="94623" y="2973566"/>
            <a:ext cx="7444712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en-US" sz="2400" b="1" u="none" strike="noStrike" cap="none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HỆ THỐNG QUẢN LÝ, ĐIỀU HÀNH THÔNG MINH</a:t>
            </a:r>
          </a:p>
          <a:p>
            <a:pPr lvl="0" algn="ctr">
              <a:spcAft>
                <a:spcPts val="600"/>
              </a:spcAft>
            </a:pPr>
            <a:r>
              <a:rPr lang="en-US" sz="2400" b="1" u="none" strike="noStrike" cap="none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TẠI BỘ NÔNG NGHIỆP VÀ MÔI TR</a:t>
            </a:r>
            <a:r>
              <a:rPr lang="vi-VN" sz="2400" b="1" u="none" strike="noStrike" cap="none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Ư</a:t>
            </a:r>
            <a:r>
              <a:rPr lang="en-US" sz="2400" b="1" u="none" strike="noStrike" cap="none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ỜNG</a:t>
            </a:r>
            <a:endParaRPr sz="2400" b="1" u="none" strike="noStrike" cap="none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3" name="Google Shape;275;p1">
            <a:extLst>
              <a:ext uri="{FF2B5EF4-FFF2-40B4-BE49-F238E27FC236}">
                <a16:creationId xmlns:a16="http://schemas.microsoft.com/office/drawing/2014/main" id="{48E4A687-9CA9-6D17-A7ED-B2E5667105DB}"/>
              </a:ext>
            </a:extLst>
          </p:cNvPr>
          <p:cNvSpPr txBox="1"/>
          <p:nvPr/>
        </p:nvSpPr>
        <p:spPr>
          <a:xfrm>
            <a:off x="86289" y="2447483"/>
            <a:ext cx="7272135" cy="56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en-US" sz="2600" b="1" u="none" strike="noStrike" cap="none" dirty="0">
                <a:solidFill>
                  <a:srgbClr val="FFC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GIỚI THIỆU</a:t>
            </a:r>
            <a:endParaRPr sz="2600" b="1" u="none" strike="noStrike" cap="none" dirty="0">
              <a:solidFill>
                <a:srgbClr val="FFC000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>
          <a:extLst>
            <a:ext uri="{FF2B5EF4-FFF2-40B4-BE49-F238E27FC236}">
              <a16:creationId xmlns:a16="http://schemas.microsoft.com/office/drawing/2014/main" id="{C925A1FF-6AB7-262E-3331-C528853D2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">
            <a:extLst>
              <a:ext uri="{FF2B5EF4-FFF2-40B4-BE49-F238E27FC236}">
                <a16:creationId xmlns:a16="http://schemas.microsoft.com/office/drawing/2014/main" id="{9746ACC5-B07E-281F-18BE-20559CC5993A}"/>
              </a:ext>
            </a:extLst>
          </p:cNvPr>
          <p:cNvSpPr/>
          <p:nvPr/>
        </p:nvSpPr>
        <p:spPr>
          <a:xfrm>
            <a:off x="185351" y="3594391"/>
            <a:ext cx="11737360" cy="2053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2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50"/>
              <a:buFont typeface="Calibri"/>
              <a:buNone/>
              <a:tabLst/>
              <a:defRPr/>
            </a:pPr>
            <a:r>
              <a:rPr kumimoji="0" lang="en-US" sz="67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CÁC PHẦN MỀM CHÍNH</a:t>
            </a:r>
            <a:endParaRPr kumimoji="0" sz="67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grpSp>
        <p:nvGrpSpPr>
          <p:cNvPr id="141" name="Google Shape;141;p3">
            <a:extLst>
              <a:ext uri="{FF2B5EF4-FFF2-40B4-BE49-F238E27FC236}">
                <a16:creationId xmlns:a16="http://schemas.microsoft.com/office/drawing/2014/main" id="{03038471-BB8D-D685-A2AF-4B52C10EDB2E}"/>
              </a:ext>
            </a:extLst>
          </p:cNvPr>
          <p:cNvGrpSpPr/>
          <p:nvPr/>
        </p:nvGrpSpPr>
        <p:grpSpPr>
          <a:xfrm>
            <a:off x="4738940" y="999737"/>
            <a:ext cx="2392674" cy="2263872"/>
            <a:chOff x="4477683" y="962879"/>
            <a:chExt cx="2392674" cy="2263872"/>
          </a:xfrm>
        </p:grpSpPr>
        <p:pic>
          <p:nvPicPr>
            <p:cNvPr id="142" name="Google Shape;142;p3" descr="preencoded.png">
              <a:extLst>
                <a:ext uri="{FF2B5EF4-FFF2-40B4-BE49-F238E27FC236}">
                  <a16:creationId xmlns:a16="http://schemas.microsoft.com/office/drawing/2014/main" id="{952C3EC0-3D3A-43D8-A88C-961F6019D5C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42177" r="42177" b="44762"/>
            <a:stretch/>
          </p:blipFill>
          <p:spPr>
            <a:xfrm>
              <a:off x="4477683" y="962879"/>
              <a:ext cx="2392674" cy="22638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Google Shape;143;p3">
              <a:extLst>
                <a:ext uri="{FF2B5EF4-FFF2-40B4-BE49-F238E27FC236}">
                  <a16:creationId xmlns:a16="http://schemas.microsoft.com/office/drawing/2014/main" id="{1A0E0DAC-E16D-1F21-A507-7B6F097620F6}"/>
                </a:ext>
              </a:extLst>
            </p:cNvPr>
            <p:cNvSpPr/>
            <p:nvPr/>
          </p:nvSpPr>
          <p:spPr>
            <a:xfrm>
              <a:off x="4819135" y="1248032"/>
              <a:ext cx="1659801" cy="15809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21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100"/>
                <a:buFont typeface="Calibri"/>
                <a:buNone/>
                <a:tabLst/>
                <a:defRPr/>
              </a:pPr>
              <a:r>
                <a:rPr kumimoji="0" lang="en-US" sz="1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2</a:t>
              </a:r>
              <a:endParaRPr kumimoji="0" sz="111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8726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5C99"/>
        </a:solidFill>
        <a:effectLst/>
      </p:bgPr>
    </p:bg>
    <p:spTree>
      <p:nvGrpSpPr>
        <p:cNvPr id="1" name="Shape 372">
          <a:extLst>
            <a:ext uri="{FF2B5EF4-FFF2-40B4-BE49-F238E27FC236}">
              <a16:creationId xmlns:a16="http://schemas.microsoft.com/office/drawing/2014/main" id="{B0C10D90-84DB-6170-C899-81BFEC2AF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7">
            <a:extLst>
              <a:ext uri="{FF2B5EF4-FFF2-40B4-BE49-F238E27FC236}">
                <a16:creationId xmlns:a16="http://schemas.microsoft.com/office/drawing/2014/main" id="{FB9628E3-68A2-34B9-6B53-2557B57F3E7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365125"/>
            <a:ext cx="10439400" cy="478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PHẦN MỀM CHÍNH</a:t>
            </a:r>
            <a:endParaRPr spc="-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EADB46-BF25-BB8F-09CF-3CD4833EC55A}"/>
              </a:ext>
            </a:extLst>
          </p:cNvPr>
          <p:cNvSpPr/>
          <p:nvPr/>
        </p:nvSpPr>
        <p:spPr>
          <a:xfrm>
            <a:off x="488455" y="1451053"/>
            <a:ext cx="239641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ts val="1800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-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tập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dữ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liệu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tổng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phân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tích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đ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ư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ợc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tích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từ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nhiều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nguồn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.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lvl="1" algn="just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ts val="1800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-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Sử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dụng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mô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Lakehouse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để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quản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lý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hiệu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quả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dữ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liệu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lớn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phức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tạp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(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cả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cấu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trúc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phi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cấu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trúc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)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lvl="1" algn="just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ts val="1800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-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Tổ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chức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thành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chủ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đề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(Data Marts)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nh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ư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: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Dữ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liệu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chuyên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ngành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Dữ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liệu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chỉ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đạo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điều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hành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Dữ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liệu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bản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đồ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,…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C229FA-FAB6-0D19-3AE3-D86A31DC9D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0" t="14198" r="2714" b="2588"/>
          <a:stretch/>
        </p:blipFill>
        <p:spPr>
          <a:xfrm>
            <a:off x="3181083" y="1451053"/>
            <a:ext cx="8680359" cy="48735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16B9B1-4822-968F-4976-103175C8B4EF}"/>
              </a:ext>
            </a:extLst>
          </p:cNvPr>
          <p:cNvSpPr/>
          <p:nvPr/>
        </p:nvSpPr>
        <p:spPr>
          <a:xfrm>
            <a:off x="684212" y="827314"/>
            <a:ext cx="1103947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ts val="1800"/>
            </a:pP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2.1. Kho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dữ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liệu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(Data Warehouse)</a:t>
            </a:r>
            <a:r>
              <a:rPr lang="vi-VN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4469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5C99"/>
        </a:solidFill>
        <a:effectLst/>
      </p:bgPr>
    </p:bg>
    <p:spTree>
      <p:nvGrpSpPr>
        <p:cNvPr id="1" name="Shape 372">
          <a:extLst>
            <a:ext uri="{FF2B5EF4-FFF2-40B4-BE49-F238E27FC236}">
              <a16:creationId xmlns:a16="http://schemas.microsoft.com/office/drawing/2014/main" id="{9A3D9D0F-6873-15BC-90A6-FE4CDC48F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7">
            <a:extLst>
              <a:ext uri="{FF2B5EF4-FFF2-40B4-BE49-F238E27FC236}">
                <a16:creationId xmlns:a16="http://schemas.microsoft.com/office/drawing/2014/main" id="{EF5BE78E-50AC-5C10-5D0F-9335DDB4A1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365125"/>
            <a:ext cx="10439400" cy="478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PHẦN MỀM CHÍNH</a:t>
            </a:r>
            <a:endParaRPr spc="-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D3B7A1-1BA5-84FE-3530-930F40631242}"/>
              </a:ext>
            </a:extLst>
          </p:cNvPr>
          <p:cNvSpPr/>
          <p:nvPr/>
        </p:nvSpPr>
        <p:spPr>
          <a:xfrm>
            <a:off x="684212" y="827314"/>
            <a:ext cx="1103947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ts val="1800"/>
            </a:pP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2.1. Kho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dữ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liệu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(Data Warehouse)</a:t>
            </a:r>
            <a:r>
              <a:rPr lang="vi-VN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: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0C59316-B5BE-6CFD-8897-4FDC98144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721" y="1306221"/>
            <a:ext cx="8045945" cy="3268177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0FD711E-FA92-9477-FBAE-E1BEE20009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8431"/>
          <a:stretch>
            <a:fillRect/>
          </a:stretch>
        </p:blipFill>
        <p:spPr>
          <a:xfrm>
            <a:off x="3644721" y="4707210"/>
            <a:ext cx="8045945" cy="1617965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5624671-1820-891F-57A4-78C2762EB99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72439"/>
          <a:stretch>
            <a:fillRect/>
          </a:stretch>
        </p:blipFill>
        <p:spPr>
          <a:xfrm>
            <a:off x="626771" y="1306222"/>
            <a:ext cx="2613100" cy="501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82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5C99"/>
        </a:solidFill>
        <a:effectLst/>
      </p:bgPr>
    </p:bg>
    <p:spTree>
      <p:nvGrpSpPr>
        <p:cNvPr id="1" name="Shape 372">
          <a:extLst>
            <a:ext uri="{FF2B5EF4-FFF2-40B4-BE49-F238E27FC236}">
              <a16:creationId xmlns:a16="http://schemas.microsoft.com/office/drawing/2014/main" id="{E9875209-CF00-F1D5-DD6F-6DF6180A4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7">
            <a:extLst>
              <a:ext uri="{FF2B5EF4-FFF2-40B4-BE49-F238E27FC236}">
                <a16:creationId xmlns:a16="http://schemas.microsoft.com/office/drawing/2014/main" id="{7F1B369F-F467-7C5B-52A9-E09D399A53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365125"/>
            <a:ext cx="10439400" cy="478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PHẦN MỀM CHÍNH</a:t>
            </a:r>
            <a:endParaRPr spc="-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07F1F8-5C53-A1F2-436D-81AF16274E07}"/>
              </a:ext>
            </a:extLst>
          </p:cNvPr>
          <p:cNvSpPr/>
          <p:nvPr/>
        </p:nvSpPr>
        <p:spPr>
          <a:xfrm>
            <a:off x="684212" y="827314"/>
            <a:ext cx="1103947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ts val="1800"/>
            </a:pP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2.2.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Phần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mềm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quản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lý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bộ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chỉ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số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chỉ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đạo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điều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hành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KPIs</a:t>
            </a:r>
            <a:r>
              <a:rPr lang="vi-VN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08D41B3-F335-A913-272F-B3F3D4ED9E63}"/>
              </a:ext>
            </a:extLst>
          </p:cNvPr>
          <p:cNvSpPr/>
          <p:nvPr/>
        </p:nvSpPr>
        <p:spPr>
          <a:xfrm>
            <a:off x="684212" y="1282076"/>
            <a:ext cx="2342323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ts val="1800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- Cho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phép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quản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lý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theo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dõi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độ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nhiệm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vụ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do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Chính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phủ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Thủ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t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ư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ớng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CP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Lãnh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đạo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Bộ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giao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.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lvl="1" algn="just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ts val="1800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-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Giám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sát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định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l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ư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ợng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cảnh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báo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mức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độ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hoàn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thành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bộ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chỉ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số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quan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trọng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: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Chỉ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số CCHC (PAR Index),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Chỉ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số CĐS (DTI Index),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Chỉ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số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phát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triển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ứng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dụng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CNTT (ICT Index),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Chỉ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số CĐĐH.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5DC5D1-508A-550F-5F84-D86D1AB32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629" y="1392451"/>
            <a:ext cx="8390705" cy="25272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E001AC-E1F9-A65B-EE6F-6E8459E11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629" y="4030096"/>
            <a:ext cx="8390704" cy="25272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09742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5C99"/>
        </a:solidFill>
        <a:effectLst/>
      </p:bgPr>
    </p:bg>
    <p:spTree>
      <p:nvGrpSpPr>
        <p:cNvPr id="1" name="Shape 372">
          <a:extLst>
            <a:ext uri="{FF2B5EF4-FFF2-40B4-BE49-F238E27FC236}">
              <a16:creationId xmlns:a16="http://schemas.microsoft.com/office/drawing/2014/main" id="{384C3527-8795-5B6D-8F3D-B013A53DA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7">
            <a:extLst>
              <a:ext uri="{FF2B5EF4-FFF2-40B4-BE49-F238E27FC236}">
                <a16:creationId xmlns:a16="http://schemas.microsoft.com/office/drawing/2014/main" id="{5D1DA88E-0B78-8CEE-3DBB-9D07C7CE5D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365125"/>
            <a:ext cx="10439400" cy="478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PHẦN MỀM CHÍNH</a:t>
            </a:r>
            <a:endParaRPr spc="-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D652DA-81E2-C8EE-5335-CDE683315B60}"/>
              </a:ext>
            </a:extLst>
          </p:cNvPr>
          <p:cNvSpPr/>
          <p:nvPr/>
        </p:nvSpPr>
        <p:spPr>
          <a:xfrm>
            <a:off x="684212" y="827314"/>
            <a:ext cx="1103947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ts val="1800"/>
            </a:pP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2.2.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Phần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mềm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quản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lý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bộ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chỉ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số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chỉ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đạo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điều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hành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KPIs</a:t>
            </a:r>
            <a:r>
              <a:rPr lang="vi-VN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:</a:t>
            </a:r>
          </a:p>
        </p:txBody>
      </p:sp>
      <p:sp>
        <p:nvSpPr>
          <p:cNvPr id="5" name="Google Shape;148;p4">
            <a:extLst>
              <a:ext uri="{FF2B5EF4-FFF2-40B4-BE49-F238E27FC236}">
                <a16:creationId xmlns:a16="http://schemas.microsoft.com/office/drawing/2014/main" id="{C9251462-191A-061C-C8CB-51979CBD16B6}"/>
              </a:ext>
            </a:extLst>
          </p:cNvPr>
          <p:cNvSpPr txBox="1">
            <a:spLocks/>
          </p:cNvSpPr>
          <p:nvPr/>
        </p:nvSpPr>
        <p:spPr>
          <a:xfrm>
            <a:off x="684212" y="1252046"/>
            <a:ext cx="2937263" cy="310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600" rIns="91200" bIns="456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  <a:tabLst/>
              <a:defRPr/>
            </a:pPr>
            <a:r>
              <a:rPr kumimoji="0" lang="en-US" sz="1600" b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Văn </a:t>
            </a:r>
            <a:r>
              <a:rPr kumimoji="0" lang="en-US" sz="1600" b="0" u="none" strike="noStrike" kern="0" cap="all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bản</a:t>
            </a:r>
            <a:r>
              <a:rPr kumimoji="0" lang="en-US" sz="1600" b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1600" b="0" u="none" strike="noStrike" kern="0" cap="all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theo</a:t>
            </a:r>
            <a:r>
              <a:rPr kumimoji="0" lang="en-US" sz="1600" b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1600" b="0" u="none" strike="noStrike" kern="0" cap="all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dõi</a:t>
            </a:r>
            <a:endParaRPr kumimoji="0" lang="en-US" sz="1600" b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Montserra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7B851D-56EF-0C4B-3F51-8F4BA34D5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83" y="1616513"/>
            <a:ext cx="3789444" cy="2240035"/>
          </a:xfrm>
          <a:prstGeom prst="rect">
            <a:avLst/>
          </a:prstGeom>
        </p:spPr>
      </p:pic>
      <p:sp>
        <p:nvSpPr>
          <p:cNvPr id="7" name="Google Shape;148;p4">
            <a:extLst>
              <a:ext uri="{FF2B5EF4-FFF2-40B4-BE49-F238E27FC236}">
                <a16:creationId xmlns:a16="http://schemas.microsoft.com/office/drawing/2014/main" id="{259C6785-00CE-A2CC-E01D-5330878960CB}"/>
              </a:ext>
            </a:extLst>
          </p:cNvPr>
          <p:cNvSpPr txBox="1">
            <a:spLocks/>
          </p:cNvSpPr>
          <p:nvPr/>
        </p:nvSpPr>
        <p:spPr>
          <a:xfrm>
            <a:off x="6228164" y="1252046"/>
            <a:ext cx="2984720" cy="372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600" rIns="91200" bIns="456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  <a:tabLst/>
              <a:defRPr/>
            </a:pPr>
            <a:r>
              <a:rPr kumimoji="0" lang="en-US" sz="1600" b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NHIỆM VỤ CHỜ </a:t>
            </a:r>
            <a:r>
              <a:rPr kumimoji="0" lang="en-US" sz="1600" b="0" u="none" strike="noStrike" kern="0" cap="all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giao</a:t>
            </a:r>
            <a:endParaRPr kumimoji="0" lang="en-US" sz="1600" b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Montserra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DC8A83-2C3C-4051-B1F8-B7DD30783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0180" y="1616513"/>
            <a:ext cx="3960040" cy="2241807"/>
          </a:xfrm>
          <a:prstGeom prst="rect">
            <a:avLst/>
          </a:prstGeom>
        </p:spPr>
      </p:pic>
      <p:sp>
        <p:nvSpPr>
          <p:cNvPr id="10" name="Google Shape;148;p4">
            <a:extLst>
              <a:ext uri="{FF2B5EF4-FFF2-40B4-BE49-F238E27FC236}">
                <a16:creationId xmlns:a16="http://schemas.microsoft.com/office/drawing/2014/main" id="{A3FA5D40-9E65-D003-9404-664A3C085595}"/>
              </a:ext>
            </a:extLst>
          </p:cNvPr>
          <p:cNvSpPr txBox="1">
            <a:spLocks/>
          </p:cNvSpPr>
          <p:nvPr/>
        </p:nvSpPr>
        <p:spPr>
          <a:xfrm>
            <a:off x="745983" y="4012453"/>
            <a:ext cx="3173957" cy="389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600" rIns="91200" bIns="456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  <a:tabLst/>
              <a:defRPr/>
            </a:pPr>
            <a:r>
              <a:rPr kumimoji="0" lang="en-US" sz="1600" b="0" u="none" strike="noStrike" kern="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Quản lý nhiệm vụ đã giao</a:t>
            </a:r>
            <a:endParaRPr kumimoji="0" lang="en-US" sz="1600" b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Montserra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B8408B-C843-EAF8-631D-237AD7D19B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984" y="4434158"/>
            <a:ext cx="3789444" cy="2228436"/>
          </a:xfrm>
          <a:prstGeom prst="rect">
            <a:avLst/>
          </a:prstGeom>
        </p:spPr>
      </p:pic>
      <p:sp>
        <p:nvSpPr>
          <p:cNvPr id="12" name="Google Shape;148;p4">
            <a:extLst>
              <a:ext uri="{FF2B5EF4-FFF2-40B4-BE49-F238E27FC236}">
                <a16:creationId xmlns:a16="http://schemas.microsoft.com/office/drawing/2014/main" id="{BA86B1FC-318F-E1A3-560C-75EE85C634E0}"/>
              </a:ext>
            </a:extLst>
          </p:cNvPr>
          <p:cNvSpPr txBox="1">
            <a:spLocks/>
          </p:cNvSpPr>
          <p:nvPr/>
        </p:nvSpPr>
        <p:spPr>
          <a:xfrm>
            <a:off x="6330180" y="3996900"/>
            <a:ext cx="3173957" cy="405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600" rIns="91200" bIns="456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  <a:tabLst/>
              <a:defRPr/>
            </a:pPr>
            <a:r>
              <a:rPr kumimoji="0" lang="en-US" sz="1600" b="0" u="none" strike="noStrike" kern="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Theo dõi nhiệm vụ</a:t>
            </a:r>
            <a:endParaRPr kumimoji="0" lang="en-US" sz="1600" b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Montserra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52DF53-EB4E-5551-3E08-E5056DE677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0181" y="4434157"/>
            <a:ext cx="3960040" cy="224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38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5C99"/>
        </a:solidFill>
        <a:effectLst/>
      </p:bgPr>
    </p:bg>
    <p:spTree>
      <p:nvGrpSpPr>
        <p:cNvPr id="1" name="Shape 372">
          <a:extLst>
            <a:ext uri="{FF2B5EF4-FFF2-40B4-BE49-F238E27FC236}">
              <a16:creationId xmlns:a16="http://schemas.microsoft.com/office/drawing/2014/main" id="{F58EA5FB-9C9A-28F7-9ED2-DF392B607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7">
            <a:extLst>
              <a:ext uri="{FF2B5EF4-FFF2-40B4-BE49-F238E27FC236}">
                <a16:creationId xmlns:a16="http://schemas.microsoft.com/office/drawing/2014/main" id="{04E6E08F-EACA-D645-70EE-E6E89FFD68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365125"/>
            <a:ext cx="10439400" cy="478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PHẦN MỀM CHÍNH</a:t>
            </a:r>
            <a:endParaRPr spc="-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24BF3B-5A8A-F097-E34D-523662DC368E}"/>
              </a:ext>
            </a:extLst>
          </p:cNvPr>
          <p:cNvSpPr/>
          <p:nvPr/>
        </p:nvSpPr>
        <p:spPr>
          <a:xfrm>
            <a:off x="684212" y="827314"/>
            <a:ext cx="1103947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ts val="1800"/>
            </a:pP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2.3.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Phần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mềm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Trực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quan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hóa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số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liệu</a:t>
            </a:r>
            <a:r>
              <a:rPr lang="vi-VN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27610E-1D72-C426-BA52-24074FD2C99F}"/>
              </a:ext>
            </a:extLst>
          </p:cNvPr>
          <p:cNvSpPr/>
          <p:nvPr/>
        </p:nvSpPr>
        <p:spPr>
          <a:xfrm>
            <a:off x="73718" y="6165355"/>
            <a:ext cx="10039272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ts val="1800"/>
            </a:pP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Công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nghệ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nổi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bật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: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Giải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pháp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đ</a:t>
            </a:r>
            <a:r>
              <a:rPr lang="vi-VN" sz="18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ư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ợc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lựa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chọn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để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phân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tích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và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trực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quan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hóa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số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liệu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là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Microsoft Power BI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với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ưu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điểm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về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chi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phí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giao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diện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quen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thuộc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và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năng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lực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trực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quan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hóa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mạnh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mẽ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.</a:t>
            </a:r>
            <a:endParaRPr lang="vi-VN" sz="1800" b="1" dirty="0">
              <a:solidFill>
                <a:schemeClr val="bg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grpSp>
        <p:nvGrpSpPr>
          <p:cNvPr id="3" name="Google Shape;307;p3">
            <a:extLst>
              <a:ext uri="{FF2B5EF4-FFF2-40B4-BE49-F238E27FC236}">
                <a16:creationId xmlns:a16="http://schemas.microsoft.com/office/drawing/2014/main" id="{C6F11798-5C1A-6403-B386-6F8D7F1AA664}"/>
              </a:ext>
            </a:extLst>
          </p:cNvPr>
          <p:cNvGrpSpPr/>
          <p:nvPr/>
        </p:nvGrpSpPr>
        <p:grpSpPr>
          <a:xfrm>
            <a:off x="6295600" y="1126516"/>
            <a:ext cx="5893352" cy="4970744"/>
            <a:chOff x="0" y="215494"/>
            <a:chExt cx="5893352" cy="4970744"/>
          </a:xfrm>
        </p:grpSpPr>
        <p:sp>
          <p:nvSpPr>
            <p:cNvPr id="6" name="Google Shape;308;p3">
              <a:extLst>
                <a:ext uri="{FF2B5EF4-FFF2-40B4-BE49-F238E27FC236}">
                  <a16:creationId xmlns:a16="http://schemas.microsoft.com/office/drawing/2014/main" id="{2CBCE314-69CE-8AF4-2C55-FBB00F689452}"/>
                </a:ext>
              </a:extLst>
            </p:cNvPr>
            <p:cNvSpPr/>
            <p:nvPr/>
          </p:nvSpPr>
          <p:spPr>
            <a:xfrm>
              <a:off x="0" y="407374"/>
              <a:ext cx="5668433" cy="1167074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9050" cap="flat" cmpd="sng">
              <a:solidFill>
                <a:srgbClr val="E971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Google Shape;309;p3">
              <a:extLst>
                <a:ext uri="{FF2B5EF4-FFF2-40B4-BE49-F238E27FC236}">
                  <a16:creationId xmlns:a16="http://schemas.microsoft.com/office/drawing/2014/main" id="{A51E8532-49C8-0457-1D6F-1FF9FB8E43AC}"/>
                </a:ext>
              </a:extLst>
            </p:cNvPr>
            <p:cNvSpPr txBox="1"/>
            <p:nvPr/>
          </p:nvSpPr>
          <p:spPr>
            <a:xfrm>
              <a:off x="0" y="407374"/>
              <a:ext cx="5668433" cy="11670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9925" tIns="270750" rIns="439925" bIns="92450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Char char="•"/>
              </a:pPr>
              <a:r>
                <a:rPr lang="en-US" b="0" i="0" u="none" strike="noStrike" cap="none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Cung cấp các biểu đồ, báo cáo và số liệu theo thời gian thực.</a:t>
              </a: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Char char="•"/>
              </a:pPr>
              <a:r>
                <a:rPr lang="en-US" b="0" i="0" u="none" strike="noStrike" cap="none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Tùy chỉnh bố cục theo cá nhân hóa.</a:t>
              </a: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14300" lvl="1" indent="-114300">
                <a:lnSpc>
                  <a:spcPct val="90000"/>
                </a:lnSpc>
                <a:spcBef>
                  <a:spcPts val="195"/>
                </a:spcBef>
                <a:buClr>
                  <a:schemeClr val="dk1"/>
                </a:buClr>
                <a:buSzPts val="1300"/>
                <a:buFont typeface="Arial"/>
                <a:buChar char="•"/>
              </a:pP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Montserrat"/>
                </a:rPr>
                <a:t>hỗ trợ Lãnh đạo giám sát mọi lĩnh vực để đưa ra quyết định nhanh chóng</a:t>
              </a:r>
              <a:r>
                <a:rPr lang="en-US" b="0" i="0" u="none" strike="noStrike" cap="none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</a:t>
              </a:r>
              <a:endPara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Google Shape;310;p3">
              <a:extLst>
                <a:ext uri="{FF2B5EF4-FFF2-40B4-BE49-F238E27FC236}">
                  <a16:creationId xmlns:a16="http://schemas.microsoft.com/office/drawing/2014/main" id="{E1F93546-5D5E-462F-ABE8-CA920620E989}"/>
                </a:ext>
              </a:extLst>
            </p:cNvPr>
            <p:cNvSpPr/>
            <p:nvPr/>
          </p:nvSpPr>
          <p:spPr>
            <a:xfrm>
              <a:off x="283421" y="215494"/>
              <a:ext cx="3967903" cy="383760"/>
            </a:xfrm>
            <a:prstGeom prst="roundRect">
              <a:avLst>
                <a:gd name="adj" fmla="val 16667"/>
              </a:avLst>
            </a:prstGeom>
            <a:solidFill>
              <a:srgbClr val="E9713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Google Shape;311;p3">
              <a:extLst>
                <a:ext uri="{FF2B5EF4-FFF2-40B4-BE49-F238E27FC236}">
                  <a16:creationId xmlns:a16="http://schemas.microsoft.com/office/drawing/2014/main" id="{4C4C672E-860C-A87B-C8B0-30EBD09B1F00}"/>
                </a:ext>
              </a:extLst>
            </p:cNvPr>
            <p:cNvSpPr txBox="1"/>
            <p:nvPr/>
          </p:nvSpPr>
          <p:spPr>
            <a:xfrm>
              <a:off x="302155" y="234228"/>
              <a:ext cx="3930435" cy="3462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9975" tIns="0" rIns="1499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Arial"/>
                <a:buNone/>
              </a:pPr>
              <a:r>
                <a:rPr lang="en-US" sz="13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Trực quan hóa số liệu</a:t>
              </a:r>
              <a:endParaRPr sz="13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2" name="Google Shape;312;p3">
              <a:extLst>
                <a:ext uri="{FF2B5EF4-FFF2-40B4-BE49-F238E27FC236}">
                  <a16:creationId xmlns:a16="http://schemas.microsoft.com/office/drawing/2014/main" id="{DDB1B1F5-535C-BCBF-A0F9-142FF55D7B1A}"/>
                </a:ext>
              </a:extLst>
            </p:cNvPr>
            <p:cNvSpPr/>
            <p:nvPr/>
          </p:nvSpPr>
          <p:spPr>
            <a:xfrm>
              <a:off x="0" y="1836529"/>
              <a:ext cx="5668433" cy="941849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9050" cap="flat" cmpd="sng">
              <a:solidFill>
                <a:srgbClr val="C8BE1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Google Shape;313;p3">
              <a:extLst>
                <a:ext uri="{FF2B5EF4-FFF2-40B4-BE49-F238E27FC236}">
                  <a16:creationId xmlns:a16="http://schemas.microsoft.com/office/drawing/2014/main" id="{E77BD99B-2E17-F0E3-1F3D-933FED6477F3}"/>
                </a:ext>
              </a:extLst>
            </p:cNvPr>
            <p:cNvSpPr txBox="1"/>
            <p:nvPr/>
          </p:nvSpPr>
          <p:spPr>
            <a:xfrm>
              <a:off x="0" y="1836529"/>
              <a:ext cx="5668433" cy="9418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9925" tIns="270750" rIns="439925" bIns="92450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Char char="•"/>
              </a:pPr>
              <a:r>
                <a:rPr lang="en-US" b="0" i="0" u="none" strike="noStrike" cap="none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Tổ chức, theo dõi và quản lý các nhiệm vụ, văn bản và giao tiếp liên quan.</a:t>
              </a: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Char char="•"/>
              </a:pPr>
              <a:r>
                <a:rPr lang="en-US" b="0" i="0" u="none" strike="noStrike" cap="none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Hỗ trợ các công cụ nhắc nhở, lịch biểu và ghi chú công việc.</a:t>
              </a: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Google Shape;314;p3">
              <a:extLst>
                <a:ext uri="{FF2B5EF4-FFF2-40B4-BE49-F238E27FC236}">
                  <a16:creationId xmlns:a16="http://schemas.microsoft.com/office/drawing/2014/main" id="{9793E660-BCBA-62CF-4FBA-1FE950F5850D}"/>
                </a:ext>
              </a:extLst>
            </p:cNvPr>
            <p:cNvSpPr/>
            <p:nvPr/>
          </p:nvSpPr>
          <p:spPr>
            <a:xfrm>
              <a:off x="283421" y="1644649"/>
              <a:ext cx="3967903" cy="383760"/>
            </a:xfrm>
            <a:prstGeom prst="roundRect">
              <a:avLst>
                <a:gd name="adj" fmla="val 16667"/>
              </a:avLst>
            </a:prstGeom>
            <a:solidFill>
              <a:srgbClr val="C8BE1E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Google Shape;315;p3">
              <a:extLst>
                <a:ext uri="{FF2B5EF4-FFF2-40B4-BE49-F238E27FC236}">
                  <a16:creationId xmlns:a16="http://schemas.microsoft.com/office/drawing/2014/main" id="{1BB1A9F7-6918-C688-4AC2-889FD0C14A88}"/>
                </a:ext>
              </a:extLst>
            </p:cNvPr>
            <p:cNvSpPr txBox="1"/>
            <p:nvPr/>
          </p:nvSpPr>
          <p:spPr>
            <a:xfrm>
              <a:off x="302155" y="1663383"/>
              <a:ext cx="3930435" cy="3462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9975" tIns="0" rIns="1499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Arial"/>
                <a:buNone/>
              </a:pPr>
              <a:r>
                <a:rPr lang="en-US" sz="13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Bàn làm việc điện tử</a:t>
              </a:r>
              <a:endParaRPr sz="13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" name="Google Shape;316;p3">
              <a:extLst>
                <a:ext uri="{FF2B5EF4-FFF2-40B4-BE49-F238E27FC236}">
                  <a16:creationId xmlns:a16="http://schemas.microsoft.com/office/drawing/2014/main" id="{F05EE831-DC70-CD00-4091-A7EC749ED59D}"/>
                </a:ext>
              </a:extLst>
            </p:cNvPr>
            <p:cNvSpPr/>
            <p:nvPr/>
          </p:nvSpPr>
          <p:spPr>
            <a:xfrm>
              <a:off x="0" y="3040459"/>
              <a:ext cx="5668433" cy="941849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9050" cap="flat" cmpd="sng">
              <a:solidFill>
                <a:srgbClr val="55971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Google Shape;317;p3">
              <a:extLst>
                <a:ext uri="{FF2B5EF4-FFF2-40B4-BE49-F238E27FC236}">
                  <a16:creationId xmlns:a16="http://schemas.microsoft.com/office/drawing/2014/main" id="{AA106424-D1A5-5A2E-9F0A-C6BD2312C22C}"/>
                </a:ext>
              </a:extLst>
            </p:cNvPr>
            <p:cNvSpPr txBox="1"/>
            <p:nvPr/>
          </p:nvSpPr>
          <p:spPr>
            <a:xfrm>
              <a:off x="0" y="3040459"/>
              <a:ext cx="5893352" cy="9418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9925" tIns="270750" rIns="439925" bIns="92450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Char char="•"/>
              </a:pPr>
              <a:r>
                <a:rPr lang="en-US" b="0" i="0" u="none" strike="noStrike" cap="none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Đơn giản hóa việc truy cập bằng cách sử dụng một tài khoản duy nhất cho nhiều hệ thống.</a:t>
              </a: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Char char="•"/>
              </a:pPr>
              <a:r>
                <a:rPr lang="en-US" b="0" i="0" u="none" strike="noStrike" cap="none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Đảm bảo tính bảo mật cao với các phương thức xác thực tiên tiến.</a:t>
              </a: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Google Shape;318;p3">
              <a:extLst>
                <a:ext uri="{FF2B5EF4-FFF2-40B4-BE49-F238E27FC236}">
                  <a16:creationId xmlns:a16="http://schemas.microsoft.com/office/drawing/2014/main" id="{586B63CA-965E-A4DC-EBEA-FB6062CC4C31}"/>
                </a:ext>
              </a:extLst>
            </p:cNvPr>
            <p:cNvSpPr/>
            <p:nvPr/>
          </p:nvSpPr>
          <p:spPr>
            <a:xfrm>
              <a:off x="283421" y="2848579"/>
              <a:ext cx="3967903" cy="383760"/>
            </a:xfrm>
            <a:prstGeom prst="roundRect">
              <a:avLst>
                <a:gd name="adj" fmla="val 16667"/>
              </a:avLst>
            </a:prstGeom>
            <a:solidFill>
              <a:srgbClr val="55971D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Google Shape;319;p3">
              <a:extLst>
                <a:ext uri="{FF2B5EF4-FFF2-40B4-BE49-F238E27FC236}">
                  <a16:creationId xmlns:a16="http://schemas.microsoft.com/office/drawing/2014/main" id="{857F8BFA-9443-C283-287B-05EB1451D63F}"/>
                </a:ext>
              </a:extLst>
            </p:cNvPr>
            <p:cNvSpPr txBox="1"/>
            <p:nvPr/>
          </p:nvSpPr>
          <p:spPr>
            <a:xfrm>
              <a:off x="302155" y="2867313"/>
              <a:ext cx="3930435" cy="3462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9975" tIns="0" rIns="1499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Arial"/>
                <a:buNone/>
              </a:pPr>
              <a:r>
                <a:rPr lang="en-US" sz="13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Tích hợp SSO</a:t>
              </a:r>
              <a:endParaRPr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Google Shape;320;p3">
              <a:extLst>
                <a:ext uri="{FF2B5EF4-FFF2-40B4-BE49-F238E27FC236}">
                  <a16:creationId xmlns:a16="http://schemas.microsoft.com/office/drawing/2014/main" id="{EDE24C1E-84B8-8337-0CD5-77FA23C176FA}"/>
                </a:ext>
              </a:extLst>
            </p:cNvPr>
            <p:cNvSpPr/>
            <p:nvPr/>
          </p:nvSpPr>
          <p:spPr>
            <a:xfrm>
              <a:off x="0" y="4244389"/>
              <a:ext cx="5668433" cy="941849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9050" cap="flat" cmpd="sng">
              <a:solidFill>
                <a:srgbClr val="18692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Google Shape;321;p3">
              <a:extLst>
                <a:ext uri="{FF2B5EF4-FFF2-40B4-BE49-F238E27FC236}">
                  <a16:creationId xmlns:a16="http://schemas.microsoft.com/office/drawing/2014/main" id="{43B46810-F535-DC48-EE66-610D7FC4BD0D}"/>
                </a:ext>
              </a:extLst>
            </p:cNvPr>
            <p:cNvSpPr txBox="1"/>
            <p:nvPr/>
          </p:nvSpPr>
          <p:spPr>
            <a:xfrm>
              <a:off x="0" y="4244389"/>
              <a:ext cx="5668433" cy="9418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9925" tIns="270750" rIns="439925" bIns="92450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Char char="•"/>
              </a:pPr>
              <a:r>
                <a:rPr lang="en-US" b="0" i="0" u="none" strike="noStrike" cap="none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Giúp người dùng truy cập dữ liệu và quản lý công việc mọi lúc, mọi nơi.</a:t>
              </a: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Char char="•"/>
              </a:pPr>
              <a:r>
                <a:rPr lang="en-US" b="0" i="0" u="none" strike="noStrike" cap="none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Tích hợp thông báo đẩy để cập nhật thông tin kịp thời.</a:t>
              </a: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Google Shape;322;p3">
              <a:extLst>
                <a:ext uri="{FF2B5EF4-FFF2-40B4-BE49-F238E27FC236}">
                  <a16:creationId xmlns:a16="http://schemas.microsoft.com/office/drawing/2014/main" id="{77DEAAAF-0684-540A-A49A-504F9736F309}"/>
                </a:ext>
              </a:extLst>
            </p:cNvPr>
            <p:cNvSpPr/>
            <p:nvPr/>
          </p:nvSpPr>
          <p:spPr>
            <a:xfrm>
              <a:off x="283421" y="4052509"/>
              <a:ext cx="3967903" cy="383760"/>
            </a:xfrm>
            <a:prstGeom prst="roundRect">
              <a:avLst>
                <a:gd name="adj" fmla="val 16667"/>
              </a:avLst>
            </a:prstGeom>
            <a:solidFill>
              <a:srgbClr val="18692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Google Shape;323;p3">
              <a:extLst>
                <a:ext uri="{FF2B5EF4-FFF2-40B4-BE49-F238E27FC236}">
                  <a16:creationId xmlns:a16="http://schemas.microsoft.com/office/drawing/2014/main" id="{86A6224E-98B4-09C1-B126-20081504F3A9}"/>
                </a:ext>
              </a:extLst>
            </p:cNvPr>
            <p:cNvSpPr txBox="1"/>
            <p:nvPr/>
          </p:nvSpPr>
          <p:spPr>
            <a:xfrm>
              <a:off x="302155" y="4071243"/>
              <a:ext cx="3930435" cy="3462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9975" tIns="0" rIns="1499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Arial"/>
                <a:buNone/>
              </a:pPr>
              <a:r>
                <a:rPr lang="en-US" sz="13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Ứng dụng trên di động</a:t>
              </a:r>
              <a:endParaRPr sz="13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E263B2FD-C580-E3E0-2E3A-F1C42EB39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18" y="1335082"/>
            <a:ext cx="6145857" cy="47260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AC5F8B-1F02-4C55-8F9F-4AE8D47F4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3333" y="6226175"/>
            <a:ext cx="17907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61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5C99"/>
        </a:solidFill>
        <a:effectLst/>
      </p:bgPr>
    </p:bg>
    <p:spTree>
      <p:nvGrpSpPr>
        <p:cNvPr id="1" name="Shape 372">
          <a:extLst>
            <a:ext uri="{FF2B5EF4-FFF2-40B4-BE49-F238E27FC236}">
              <a16:creationId xmlns:a16="http://schemas.microsoft.com/office/drawing/2014/main" id="{4D90622D-049C-6D2A-1CF5-3ACD68DF4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7">
            <a:extLst>
              <a:ext uri="{FF2B5EF4-FFF2-40B4-BE49-F238E27FC236}">
                <a16:creationId xmlns:a16="http://schemas.microsoft.com/office/drawing/2014/main" id="{191801D7-C9C7-05F0-ABC0-1738F14140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365125"/>
            <a:ext cx="10439400" cy="478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PHẦN MỀM CHÍNH</a:t>
            </a:r>
            <a:endParaRPr spc="-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48821F8-76F0-91FD-9B58-89F6B0C0A3C9}"/>
              </a:ext>
            </a:extLst>
          </p:cNvPr>
          <p:cNvSpPr/>
          <p:nvPr/>
        </p:nvSpPr>
        <p:spPr>
          <a:xfrm>
            <a:off x="684212" y="827314"/>
            <a:ext cx="1103947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ts val="1800"/>
            </a:pP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2.3.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Phần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mềm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Trực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quan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hóa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số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liệu</a:t>
            </a:r>
            <a:r>
              <a:rPr lang="vi-VN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CD65BD-1A75-D157-B5F5-06CA8C432DE7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06000" y="1237097"/>
            <a:ext cx="1620000" cy="93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24999E-2947-03A6-2241-F548DFF3B777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907151" y="1237097"/>
            <a:ext cx="1620000" cy="93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15890E-3C69-146B-6673-AE958C839D77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608302" y="1253009"/>
            <a:ext cx="1620000" cy="936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04163E-79F7-0196-E9E4-BBD99C7B723C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309453" y="1253009"/>
            <a:ext cx="1620000" cy="936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13DB72F-0743-CD08-74FA-D47ED4E19DCA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7010604" y="1237097"/>
            <a:ext cx="1620000" cy="936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E201765-D0A5-BD7A-9EDC-F0D44A1A2990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8711755" y="1253009"/>
            <a:ext cx="1620000" cy="936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49B680C-B36A-DB96-EA27-A523F81555F4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10412904" y="1253421"/>
            <a:ext cx="1620000" cy="936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C429493-D6E4-48D5-EE78-89F5D6DC1FF2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206000" y="2307875"/>
            <a:ext cx="1620000" cy="936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F44D2E6-0176-E81C-84C0-C8BEFD6A998E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1907151" y="2307875"/>
            <a:ext cx="1620000" cy="936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F8D0207-D057-B12B-5A6B-86AF90753146}"/>
              </a:ext>
            </a:extLst>
          </p:cNvPr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3608302" y="2307875"/>
            <a:ext cx="1620000" cy="936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9BCFEFD-ED4C-C1EB-226E-675D3ED1A69F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5309453" y="2307875"/>
            <a:ext cx="1620000" cy="936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1DB6636-5FB2-97C6-8232-EA78AB4E8E99}"/>
              </a:ext>
            </a:extLst>
          </p:cNvPr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7010604" y="2307875"/>
            <a:ext cx="1620000" cy="936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1E015A2-6CE6-873B-3C9E-301100AFC501}"/>
              </a:ext>
            </a:extLst>
          </p:cNvPr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8711755" y="2307875"/>
            <a:ext cx="1620000" cy="936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6488DED-B3C4-435F-275F-2964B1A9569A}"/>
              </a:ext>
            </a:extLst>
          </p:cNvPr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10412904" y="2307875"/>
            <a:ext cx="1620000" cy="936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C09730D-1D68-E07B-3DE0-E4F52E59D2BD}"/>
              </a:ext>
            </a:extLst>
          </p:cNvPr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206000" y="3344382"/>
            <a:ext cx="1620000" cy="936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C2594E9-74B6-A9D3-A797-8DA6713749AB}"/>
              </a:ext>
            </a:extLst>
          </p:cNvPr>
          <p:cNvPicPr>
            <a:picLocks/>
          </p:cNvPicPr>
          <p:nvPr/>
        </p:nvPicPr>
        <p:blipFill>
          <a:blip r:embed="rId18"/>
          <a:stretch>
            <a:fillRect/>
          </a:stretch>
        </p:blipFill>
        <p:spPr>
          <a:xfrm>
            <a:off x="1903748" y="3344382"/>
            <a:ext cx="1620000" cy="936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4A5C911-1647-5F3D-DB0C-E3F640E1FFCE}"/>
              </a:ext>
            </a:extLst>
          </p:cNvPr>
          <p:cNvPicPr>
            <a:picLocks/>
          </p:cNvPicPr>
          <p:nvPr/>
        </p:nvPicPr>
        <p:blipFill>
          <a:blip r:embed="rId19"/>
          <a:stretch>
            <a:fillRect/>
          </a:stretch>
        </p:blipFill>
        <p:spPr>
          <a:xfrm>
            <a:off x="3601496" y="3344382"/>
            <a:ext cx="1620000" cy="936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BD9650-320C-253F-76E3-A3286353EF29}"/>
              </a:ext>
            </a:extLst>
          </p:cNvPr>
          <p:cNvPicPr>
            <a:picLocks/>
          </p:cNvPicPr>
          <p:nvPr/>
        </p:nvPicPr>
        <p:blipFill>
          <a:blip r:embed="rId20"/>
          <a:stretch>
            <a:fillRect/>
          </a:stretch>
        </p:blipFill>
        <p:spPr>
          <a:xfrm>
            <a:off x="5299244" y="3344382"/>
            <a:ext cx="1620000" cy="936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A36D429-9D14-7080-126C-3A15BB0F3801}"/>
              </a:ext>
            </a:extLst>
          </p:cNvPr>
          <p:cNvPicPr>
            <a:picLocks/>
          </p:cNvPicPr>
          <p:nvPr/>
        </p:nvPicPr>
        <p:blipFill>
          <a:blip r:embed="rId21"/>
          <a:stretch>
            <a:fillRect/>
          </a:stretch>
        </p:blipFill>
        <p:spPr>
          <a:xfrm>
            <a:off x="6996992" y="3344382"/>
            <a:ext cx="1620000" cy="936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F9C63CB-4A9F-71DD-2DDA-C62BDCDE677F}"/>
              </a:ext>
            </a:extLst>
          </p:cNvPr>
          <p:cNvPicPr>
            <a:picLocks/>
          </p:cNvPicPr>
          <p:nvPr/>
        </p:nvPicPr>
        <p:blipFill>
          <a:blip r:embed="rId22"/>
          <a:stretch>
            <a:fillRect/>
          </a:stretch>
        </p:blipFill>
        <p:spPr>
          <a:xfrm>
            <a:off x="8694740" y="3344382"/>
            <a:ext cx="1620000" cy="936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32FB1E5-61D1-40E0-9DC4-4C72E9B95D94}"/>
              </a:ext>
            </a:extLst>
          </p:cNvPr>
          <p:cNvPicPr>
            <a:picLocks/>
          </p:cNvPicPr>
          <p:nvPr/>
        </p:nvPicPr>
        <p:blipFill>
          <a:blip r:embed="rId23"/>
          <a:stretch>
            <a:fillRect/>
          </a:stretch>
        </p:blipFill>
        <p:spPr>
          <a:xfrm>
            <a:off x="10392486" y="3344382"/>
            <a:ext cx="1620000" cy="936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CD6DDC8-E09F-41F5-1D64-C7D4E519E263}"/>
              </a:ext>
            </a:extLst>
          </p:cNvPr>
          <p:cNvPicPr>
            <a:picLocks/>
          </p:cNvPicPr>
          <p:nvPr/>
        </p:nvPicPr>
        <p:blipFill>
          <a:blip r:embed="rId24"/>
          <a:stretch>
            <a:fillRect/>
          </a:stretch>
        </p:blipFill>
        <p:spPr>
          <a:xfrm>
            <a:off x="206000" y="4380889"/>
            <a:ext cx="1620000" cy="936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495B9CB-6C55-29DA-7762-D40CEE8160D4}"/>
              </a:ext>
            </a:extLst>
          </p:cNvPr>
          <p:cNvPicPr>
            <a:picLocks/>
          </p:cNvPicPr>
          <p:nvPr/>
        </p:nvPicPr>
        <p:blipFill>
          <a:blip r:embed="rId25"/>
          <a:stretch>
            <a:fillRect/>
          </a:stretch>
        </p:blipFill>
        <p:spPr>
          <a:xfrm>
            <a:off x="1903748" y="4380889"/>
            <a:ext cx="1620000" cy="9360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9C0E02F-469F-3FF6-AF79-1F023BE13323}"/>
              </a:ext>
            </a:extLst>
          </p:cNvPr>
          <p:cNvPicPr>
            <a:picLocks/>
          </p:cNvPicPr>
          <p:nvPr/>
        </p:nvPicPr>
        <p:blipFill>
          <a:blip r:embed="rId26"/>
          <a:stretch>
            <a:fillRect/>
          </a:stretch>
        </p:blipFill>
        <p:spPr>
          <a:xfrm>
            <a:off x="3608302" y="4380889"/>
            <a:ext cx="1620000" cy="9360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AC9DCA1-10B4-D0BF-4554-A08ED27C0785}"/>
              </a:ext>
            </a:extLst>
          </p:cNvPr>
          <p:cNvPicPr>
            <a:picLocks/>
          </p:cNvPicPr>
          <p:nvPr/>
        </p:nvPicPr>
        <p:blipFill>
          <a:blip r:embed="rId27"/>
          <a:stretch>
            <a:fillRect/>
          </a:stretch>
        </p:blipFill>
        <p:spPr>
          <a:xfrm>
            <a:off x="5299244" y="4375941"/>
            <a:ext cx="1620000" cy="936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413947F-2B64-2F97-3DFC-2400F8824066}"/>
              </a:ext>
            </a:extLst>
          </p:cNvPr>
          <p:cNvPicPr>
            <a:picLocks/>
          </p:cNvPicPr>
          <p:nvPr/>
        </p:nvPicPr>
        <p:blipFill>
          <a:blip r:embed="rId28"/>
          <a:stretch>
            <a:fillRect/>
          </a:stretch>
        </p:blipFill>
        <p:spPr>
          <a:xfrm>
            <a:off x="6996992" y="4369917"/>
            <a:ext cx="1620000" cy="9360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CFF8A7B-2E57-32F8-462C-02DAED374BAD}"/>
              </a:ext>
            </a:extLst>
          </p:cNvPr>
          <p:cNvPicPr>
            <a:picLocks/>
          </p:cNvPicPr>
          <p:nvPr/>
        </p:nvPicPr>
        <p:blipFill>
          <a:blip r:embed="rId29"/>
          <a:stretch>
            <a:fillRect/>
          </a:stretch>
        </p:blipFill>
        <p:spPr>
          <a:xfrm>
            <a:off x="8694740" y="4369917"/>
            <a:ext cx="1620000" cy="9360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CE0BD64-D78F-424E-C2D8-C049C5C2D5B2}"/>
              </a:ext>
            </a:extLst>
          </p:cNvPr>
          <p:cNvPicPr>
            <a:picLocks/>
          </p:cNvPicPr>
          <p:nvPr/>
        </p:nvPicPr>
        <p:blipFill>
          <a:blip r:embed="rId30"/>
          <a:stretch>
            <a:fillRect/>
          </a:stretch>
        </p:blipFill>
        <p:spPr>
          <a:xfrm>
            <a:off x="10399294" y="4380889"/>
            <a:ext cx="1620000" cy="9360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3ED6DC5-F271-BCCD-E379-CEE098F79A51}"/>
              </a:ext>
            </a:extLst>
          </p:cNvPr>
          <p:cNvPicPr>
            <a:picLocks/>
          </p:cNvPicPr>
          <p:nvPr/>
        </p:nvPicPr>
        <p:blipFill>
          <a:blip r:embed="rId31"/>
          <a:stretch>
            <a:fillRect/>
          </a:stretch>
        </p:blipFill>
        <p:spPr>
          <a:xfrm>
            <a:off x="206000" y="5384583"/>
            <a:ext cx="1620000" cy="936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6C88AC7-867E-52BA-82B2-DE58AE25DF71}"/>
              </a:ext>
            </a:extLst>
          </p:cNvPr>
          <p:cNvPicPr>
            <a:picLocks/>
          </p:cNvPicPr>
          <p:nvPr/>
        </p:nvPicPr>
        <p:blipFill>
          <a:blip r:embed="rId32"/>
          <a:stretch>
            <a:fillRect/>
          </a:stretch>
        </p:blipFill>
        <p:spPr>
          <a:xfrm>
            <a:off x="1903748" y="5405867"/>
            <a:ext cx="1620000" cy="936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2267D5C-D760-C6C4-2424-14EE393BD0CF}"/>
              </a:ext>
            </a:extLst>
          </p:cNvPr>
          <p:cNvPicPr>
            <a:picLocks/>
          </p:cNvPicPr>
          <p:nvPr/>
        </p:nvPicPr>
        <p:blipFill>
          <a:blip r:embed="rId33"/>
          <a:stretch>
            <a:fillRect/>
          </a:stretch>
        </p:blipFill>
        <p:spPr>
          <a:xfrm>
            <a:off x="3608302" y="5405867"/>
            <a:ext cx="1620000" cy="936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110FBA0-98BC-36AB-C455-9FACCD4CCC1F}"/>
              </a:ext>
            </a:extLst>
          </p:cNvPr>
          <p:cNvPicPr>
            <a:picLocks/>
          </p:cNvPicPr>
          <p:nvPr/>
        </p:nvPicPr>
        <p:blipFill>
          <a:blip r:embed="rId34"/>
          <a:stretch>
            <a:fillRect/>
          </a:stretch>
        </p:blipFill>
        <p:spPr>
          <a:xfrm>
            <a:off x="5309453" y="5405867"/>
            <a:ext cx="1620000" cy="9360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C1E88D2-C3AB-6316-3FE8-6168753D2D20}"/>
              </a:ext>
            </a:extLst>
          </p:cNvPr>
          <p:cNvPicPr>
            <a:picLocks/>
          </p:cNvPicPr>
          <p:nvPr/>
        </p:nvPicPr>
        <p:blipFill>
          <a:blip r:embed="rId35"/>
          <a:stretch>
            <a:fillRect/>
          </a:stretch>
        </p:blipFill>
        <p:spPr>
          <a:xfrm>
            <a:off x="7010604" y="5405867"/>
            <a:ext cx="1620000" cy="9360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D3E890F-21AD-C732-8BA8-9940974B8078}"/>
              </a:ext>
            </a:extLst>
          </p:cNvPr>
          <p:cNvPicPr>
            <a:picLocks/>
          </p:cNvPicPr>
          <p:nvPr/>
        </p:nvPicPr>
        <p:blipFill>
          <a:blip r:embed="rId36"/>
          <a:stretch>
            <a:fillRect/>
          </a:stretch>
        </p:blipFill>
        <p:spPr>
          <a:xfrm>
            <a:off x="8711755" y="5395452"/>
            <a:ext cx="1620000" cy="936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23B63FA-C69B-124C-E1DC-61B4A5276B94}"/>
              </a:ext>
            </a:extLst>
          </p:cNvPr>
          <p:cNvPicPr>
            <a:picLocks/>
          </p:cNvPicPr>
          <p:nvPr/>
        </p:nvPicPr>
        <p:blipFill>
          <a:blip r:embed="rId37"/>
          <a:stretch>
            <a:fillRect/>
          </a:stretch>
        </p:blipFill>
        <p:spPr>
          <a:xfrm>
            <a:off x="10392486" y="5405867"/>
            <a:ext cx="1620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49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5C99"/>
        </a:solidFill>
        <a:effectLst/>
      </p:bgPr>
    </p:bg>
    <p:spTree>
      <p:nvGrpSpPr>
        <p:cNvPr id="1" name="Shape 372">
          <a:extLst>
            <a:ext uri="{FF2B5EF4-FFF2-40B4-BE49-F238E27FC236}">
              <a16:creationId xmlns:a16="http://schemas.microsoft.com/office/drawing/2014/main" id="{D630BCF7-711E-8E05-D7B2-9510914A9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7">
            <a:extLst>
              <a:ext uri="{FF2B5EF4-FFF2-40B4-BE49-F238E27FC236}">
                <a16:creationId xmlns:a16="http://schemas.microsoft.com/office/drawing/2014/main" id="{01414169-0E0B-E4E2-DEA6-C3BDFB4D00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365125"/>
            <a:ext cx="10439400" cy="478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PHẦN MỀM CHÍNH</a:t>
            </a:r>
            <a:endParaRPr spc="-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F4DC8F-8897-EA6F-E6B4-6BF06170DE71}"/>
              </a:ext>
            </a:extLst>
          </p:cNvPr>
          <p:cNvSpPr/>
          <p:nvPr/>
        </p:nvSpPr>
        <p:spPr>
          <a:xfrm>
            <a:off x="684212" y="827314"/>
            <a:ext cx="1103947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ts val="1800"/>
            </a:pP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2.3. Phần mềm Trực quan hóa số liệu – Ứng dụng trên Mobile:</a:t>
            </a:r>
          </a:p>
        </p:txBody>
      </p:sp>
      <p:pic>
        <p:nvPicPr>
          <p:cNvPr id="3" name="Google Shape;1579;p65">
            <a:extLst>
              <a:ext uri="{FF2B5EF4-FFF2-40B4-BE49-F238E27FC236}">
                <a16:creationId xmlns:a16="http://schemas.microsoft.com/office/drawing/2014/main" id="{5194AB42-5A46-7124-475D-3DC5BB082E5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4525" y="1599881"/>
            <a:ext cx="2178864" cy="4530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0;p65" descr="A screenshot of a phone&#10;&#10;Description automatically generated">
            <a:extLst>
              <a:ext uri="{FF2B5EF4-FFF2-40B4-BE49-F238E27FC236}">
                <a16:creationId xmlns:a16="http://schemas.microsoft.com/office/drawing/2014/main" id="{2C2CD9C2-7480-D781-15F4-4D75924C557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33224" y="1599881"/>
            <a:ext cx="2178864" cy="4530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1;p65">
            <a:extLst>
              <a:ext uri="{FF2B5EF4-FFF2-40B4-BE49-F238E27FC236}">
                <a16:creationId xmlns:a16="http://schemas.microsoft.com/office/drawing/2014/main" id="{A8078249-D99F-77D5-A5C2-85BF5C9116A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21922" y="1599880"/>
            <a:ext cx="2084297" cy="4530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2;p65">
            <a:extLst>
              <a:ext uri="{FF2B5EF4-FFF2-40B4-BE49-F238E27FC236}">
                <a16:creationId xmlns:a16="http://schemas.microsoft.com/office/drawing/2014/main" id="{386E5321-5D5B-FB44-0B36-B264A709461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32516" y="1599880"/>
            <a:ext cx="2178864" cy="4530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83;p65" descr="A screenshot of a phone&#10;&#10;Description automatically generated">
            <a:extLst>
              <a:ext uri="{FF2B5EF4-FFF2-40B4-BE49-F238E27FC236}">
                <a16:creationId xmlns:a16="http://schemas.microsoft.com/office/drawing/2014/main" id="{6C94F2F1-9369-F3A3-B734-1FAB08762A3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21215" y="1599880"/>
            <a:ext cx="2178864" cy="4530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5291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5C99"/>
        </a:solidFill>
        <a:effectLst/>
      </p:bgPr>
    </p:bg>
    <p:spTree>
      <p:nvGrpSpPr>
        <p:cNvPr id="1" name="Shape 372">
          <a:extLst>
            <a:ext uri="{FF2B5EF4-FFF2-40B4-BE49-F238E27FC236}">
              <a16:creationId xmlns:a16="http://schemas.microsoft.com/office/drawing/2014/main" id="{7FE3E011-6F6C-D83A-DAF8-3A85592B6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7">
            <a:extLst>
              <a:ext uri="{FF2B5EF4-FFF2-40B4-BE49-F238E27FC236}">
                <a16:creationId xmlns:a16="http://schemas.microsoft.com/office/drawing/2014/main" id="{26E06B94-22B4-661B-BDE5-5A854F8BA9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365125"/>
            <a:ext cx="10439400" cy="478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PHẦN MỀM CHÍNH</a:t>
            </a:r>
            <a:endParaRPr spc="-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5FCE6F-F6EC-450D-ACB3-B051C2264169}"/>
              </a:ext>
            </a:extLst>
          </p:cNvPr>
          <p:cNvSpPr/>
          <p:nvPr/>
        </p:nvSpPr>
        <p:spPr>
          <a:xfrm>
            <a:off x="684212" y="827314"/>
            <a:ext cx="1103947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ts val="1800"/>
            </a:pP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2.4.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Phần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mềm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Phân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tích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báo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chí</a:t>
            </a:r>
            <a:r>
              <a:rPr lang="vi-VN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1B14C2-1CB6-420D-F3CC-44C8F4C21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4" y="1322750"/>
            <a:ext cx="11601450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99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5C99"/>
        </a:solidFill>
        <a:effectLst/>
      </p:bgPr>
    </p:bg>
    <p:spTree>
      <p:nvGrpSpPr>
        <p:cNvPr id="1" name="Shape 372">
          <a:extLst>
            <a:ext uri="{FF2B5EF4-FFF2-40B4-BE49-F238E27FC236}">
              <a16:creationId xmlns:a16="http://schemas.microsoft.com/office/drawing/2014/main" id="{E9A024DE-E213-9D74-8B99-550849532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7">
            <a:extLst>
              <a:ext uri="{FF2B5EF4-FFF2-40B4-BE49-F238E27FC236}">
                <a16:creationId xmlns:a16="http://schemas.microsoft.com/office/drawing/2014/main" id="{A381E4C7-73A6-B0A7-8A66-2E4ACC9F8B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365125"/>
            <a:ext cx="10439400" cy="478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PHẦN MỀM CHÍNH</a:t>
            </a:r>
            <a:endParaRPr spc="-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C72C41-51EF-91E5-BC56-A5FBE2D833F6}"/>
              </a:ext>
            </a:extLst>
          </p:cNvPr>
          <p:cNvSpPr/>
          <p:nvPr/>
        </p:nvSpPr>
        <p:spPr>
          <a:xfrm>
            <a:off x="684212" y="827314"/>
            <a:ext cx="1103947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ts val="1800"/>
            </a:pP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2.4.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Phần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mềm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Phân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tích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báo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chí</a:t>
            </a:r>
            <a:r>
              <a:rPr lang="vi-VN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D5011-C28F-B1D5-CFB9-1C34E958A49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3"/>
          <a:stretch/>
        </p:blipFill>
        <p:spPr>
          <a:xfrm>
            <a:off x="314276" y="1252046"/>
            <a:ext cx="5314315" cy="52725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CA751C-DAF3-BADE-010A-049C5C8FE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2628" y="1252046"/>
            <a:ext cx="6095096" cy="527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98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"/>
          <p:cNvSpPr/>
          <p:nvPr/>
        </p:nvSpPr>
        <p:spPr>
          <a:xfrm>
            <a:off x="0" y="0"/>
            <a:ext cx="12179968" cy="6858000"/>
          </a:xfrm>
          <a:prstGeom prst="rect">
            <a:avLst/>
          </a:prstGeom>
          <a:solidFill>
            <a:srgbClr val="1F5C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Object12">
            <a:extLst>
              <a:ext uri="{FF2B5EF4-FFF2-40B4-BE49-F238E27FC236}">
                <a16:creationId xmlns:a16="http://schemas.microsoft.com/office/drawing/2014/main" id="{1329DD4A-E8E6-449F-BE19-DDE898A8EC8E}"/>
              </a:ext>
            </a:extLst>
          </p:cNvPr>
          <p:cNvSpPr/>
          <p:nvPr/>
        </p:nvSpPr>
        <p:spPr>
          <a:xfrm>
            <a:off x="1110214" y="93898"/>
            <a:ext cx="10022212" cy="65203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ts val="8250"/>
              </a:lnSpc>
            </a:pPr>
            <a:r>
              <a:rPr lang="vi-VN" sz="4000" b="1" i="0" kern="0" spc="-150" dirty="0">
                <a:solidFill>
                  <a:srgbClr val="FFFFFF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NỘI DUNG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9167CC8-B7A1-468D-97DE-09AD20ABD940}"/>
              </a:ext>
            </a:extLst>
          </p:cNvPr>
          <p:cNvSpPr/>
          <p:nvPr/>
        </p:nvSpPr>
        <p:spPr>
          <a:xfrm>
            <a:off x="1162264" y="4870770"/>
            <a:ext cx="688382" cy="91678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ED525C6-2E70-423B-B928-9FC48908FDF0}"/>
              </a:ext>
            </a:extLst>
          </p:cNvPr>
          <p:cNvSpPr/>
          <p:nvPr/>
        </p:nvSpPr>
        <p:spPr>
          <a:xfrm>
            <a:off x="2069409" y="1650610"/>
            <a:ext cx="9063017" cy="880812"/>
          </a:xfrm>
          <a:prstGeom prst="rect">
            <a:avLst/>
          </a:prstGeom>
          <a:solidFill>
            <a:srgbClr val="BF5F47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6B2A494-9BCF-48B2-BC5C-113D726BD3A4}"/>
              </a:ext>
            </a:extLst>
          </p:cNvPr>
          <p:cNvSpPr/>
          <p:nvPr/>
        </p:nvSpPr>
        <p:spPr>
          <a:xfrm>
            <a:off x="2069409" y="2701760"/>
            <a:ext cx="9063017" cy="916781"/>
          </a:xfrm>
          <a:prstGeom prst="rect">
            <a:avLst/>
          </a:prstGeom>
          <a:solidFill>
            <a:srgbClr val="E39F3A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bject10">
            <a:hlinkClick r:id="rId3" action="ppaction://hlinksldjump"/>
            <a:extLst>
              <a:ext uri="{FF2B5EF4-FFF2-40B4-BE49-F238E27FC236}">
                <a16:creationId xmlns:a16="http://schemas.microsoft.com/office/drawing/2014/main" id="{BC59E328-EB66-4DAC-9314-23061F05CAE8}"/>
              </a:ext>
            </a:extLst>
          </p:cNvPr>
          <p:cNvSpPr/>
          <p:nvPr/>
        </p:nvSpPr>
        <p:spPr>
          <a:xfrm>
            <a:off x="2252287" y="2894993"/>
            <a:ext cx="8774917" cy="53031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phần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mềm chính</a:t>
            </a: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8DFABB0-A28A-4E11-A0A9-56E63A93AA9C}"/>
              </a:ext>
            </a:extLst>
          </p:cNvPr>
          <p:cNvSpPr/>
          <p:nvPr/>
        </p:nvSpPr>
        <p:spPr>
          <a:xfrm>
            <a:off x="1162264" y="1650610"/>
            <a:ext cx="688382" cy="880812"/>
          </a:xfrm>
          <a:prstGeom prst="rect">
            <a:avLst/>
          </a:prstGeom>
          <a:solidFill>
            <a:srgbClr val="BF5F47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0987138-9EE3-4CCC-B780-EF97EB63C4A1}"/>
              </a:ext>
            </a:extLst>
          </p:cNvPr>
          <p:cNvSpPr/>
          <p:nvPr/>
        </p:nvSpPr>
        <p:spPr>
          <a:xfrm>
            <a:off x="1162264" y="2701761"/>
            <a:ext cx="688382" cy="916780"/>
          </a:xfrm>
          <a:prstGeom prst="rect">
            <a:avLst/>
          </a:prstGeom>
          <a:solidFill>
            <a:srgbClr val="E39F3A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bject10">
            <a:hlinkClick r:id="rId4" action="ppaction://hlinksldjump"/>
            <a:extLst>
              <a:ext uri="{FF2B5EF4-FFF2-40B4-BE49-F238E27FC236}">
                <a16:creationId xmlns:a16="http://schemas.microsoft.com/office/drawing/2014/main" id="{4B13184F-F8A4-4A7F-88EE-92BD6E1F72DB}"/>
              </a:ext>
            </a:extLst>
          </p:cNvPr>
          <p:cNvSpPr/>
          <p:nvPr/>
        </p:nvSpPr>
        <p:spPr>
          <a:xfrm>
            <a:off x="2252288" y="1821724"/>
            <a:ext cx="7976496" cy="53031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</a:t>
            </a:r>
            <a:r>
              <a:rPr lang="vi-VN" sz="3000" b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lang="en-US" sz="3000" b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Giới thiệu chung</a:t>
            </a: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006CB5C-C31B-4707-BC59-F486629DD38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229" y="5074873"/>
            <a:ext cx="475118" cy="475118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B258843-9122-43C5-AE51-4BCE0E9027F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23140" y="1905571"/>
            <a:ext cx="366628" cy="366628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FC4C6FA3-7F04-428B-94B1-0E63A71653F2}"/>
              </a:ext>
            </a:extLst>
          </p:cNvPr>
          <p:cNvSpPr/>
          <p:nvPr/>
        </p:nvSpPr>
        <p:spPr>
          <a:xfrm>
            <a:off x="2075059" y="3778346"/>
            <a:ext cx="9063017" cy="91678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bject10">
            <a:hlinkClick r:id="rId8" action="ppaction://hlinksldjump"/>
            <a:extLst>
              <a:ext uri="{FF2B5EF4-FFF2-40B4-BE49-F238E27FC236}">
                <a16:creationId xmlns:a16="http://schemas.microsoft.com/office/drawing/2014/main" id="{46AF8F72-5281-4A45-80D4-BF30BF319937}"/>
              </a:ext>
            </a:extLst>
          </p:cNvPr>
          <p:cNvSpPr/>
          <p:nvPr/>
        </p:nvSpPr>
        <p:spPr>
          <a:xfrm>
            <a:off x="2257937" y="3971579"/>
            <a:ext cx="8774917" cy="53031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3. </a:t>
            </a:r>
            <a:r>
              <a:rPr lang="en-US" sz="3000" b="1" spc="-90" dirty="0" err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Trách</a:t>
            </a:r>
            <a:r>
              <a:rPr lang="en-US" sz="3000" b="1" spc="-90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spc="-90" dirty="0" err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nhiệm</a:t>
            </a:r>
            <a:r>
              <a:rPr lang="en-US" sz="3000" b="1" spc="-90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đ</a:t>
            </a:r>
            <a:r>
              <a:rPr lang="vi-VN" sz="3000" b="1" spc="-90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ơ</a:t>
            </a:r>
            <a:r>
              <a:rPr lang="en-US" sz="3000" b="1" spc="-90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 </a:t>
            </a:r>
            <a:r>
              <a:rPr lang="en-US" sz="3000" b="1" spc="-90" dirty="0" err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vị</a:t>
            </a: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484F932-F3A4-498D-8FE0-C166F7A4F474}"/>
              </a:ext>
            </a:extLst>
          </p:cNvPr>
          <p:cNvSpPr/>
          <p:nvPr/>
        </p:nvSpPr>
        <p:spPr>
          <a:xfrm>
            <a:off x="1167914" y="3778347"/>
            <a:ext cx="688382" cy="9167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Picture 18" descr="Architecture with solid fill">
            <a:extLst>
              <a:ext uri="{FF2B5EF4-FFF2-40B4-BE49-F238E27FC236}">
                <a16:creationId xmlns:a16="http://schemas.microsoft.com/office/drawing/2014/main" id="{AE6ACBE7-534F-4C8D-8E11-692A1D7546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274545" y="3999177"/>
            <a:ext cx="475118" cy="475118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CF093E75-8BA2-463B-8945-0BFF973F074C}"/>
              </a:ext>
            </a:extLst>
          </p:cNvPr>
          <p:cNvSpPr/>
          <p:nvPr/>
        </p:nvSpPr>
        <p:spPr>
          <a:xfrm>
            <a:off x="2069409" y="4870769"/>
            <a:ext cx="9063017" cy="91678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Object10">
            <a:hlinkClick r:id="rId11" action="ppaction://hlinksldjump"/>
            <a:extLst>
              <a:ext uri="{FF2B5EF4-FFF2-40B4-BE49-F238E27FC236}">
                <a16:creationId xmlns:a16="http://schemas.microsoft.com/office/drawing/2014/main" id="{C11596F3-0BCF-40C9-9965-68F6A89BDA39}"/>
              </a:ext>
            </a:extLst>
          </p:cNvPr>
          <p:cNvSpPr/>
          <p:nvPr/>
        </p:nvSpPr>
        <p:spPr>
          <a:xfrm>
            <a:off x="2252288" y="5074873"/>
            <a:ext cx="7976496" cy="53031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lvl="0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4.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Kết luận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–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Kiến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nghị</a:t>
            </a: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57" name="Picture 18" descr="Online meeting with solid fill">
            <a:extLst>
              <a:ext uri="{FF2B5EF4-FFF2-40B4-BE49-F238E27FC236}">
                <a16:creationId xmlns:a16="http://schemas.microsoft.com/office/drawing/2014/main" id="{081EC91F-09AF-4608-A4F4-293BF36AD3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268895" y="2950189"/>
            <a:ext cx="475118" cy="47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941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5C99"/>
        </a:solidFill>
        <a:effectLst/>
      </p:bgPr>
    </p:bg>
    <p:spTree>
      <p:nvGrpSpPr>
        <p:cNvPr id="1" name="Shape 372">
          <a:extLst>
            <a:ext uri="{FF2B5EF4-FFF2-40B4-BE49-F238E27FC236}">
              <a16:creationId xmlns:a16="http://schemas.microsoft.com/office/drawing/2014/main" id="{453E44A8-34BB-43CB-F815-75D7E31AF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7">
            <a:extLst>
              <a:ext uri="{FF2B5EF4-FFF2-40B4-BE49-F238E27FC236}">
                <a16:creationId xmlns:a16="http://schemas.microsoft.com/office/drawing/2014/main" id="{9DCE7826-A784-C46D-4C75-63E4ADD17B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365125"/>
            <a:ext cx="10439400" cy="478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PHẦN MỀM CHÍNH</a:t>
            </a:r>
            <a:endParaRPr spc="-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01DBD3-7987-52C0-2A5A-9A33542D31D2}"/>
              </a:ext>
            </a:extLst>
          </p:cNvPr>
          <p:cNvSpPr/>
          <p:nvPr/>
        </p:nvSpPr>
        <p:spPr>
          <a:xfrm>
            <a:off x="684212" y="827314"/>
            <a:ext cx="1103947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ts val="1800"/>
            </a:pP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2.5. Phần mềm Quản trị tập trung: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E0276D-BF8A-9AEC-87E5-93C401863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4" y="1252046"/>
            <a:ext cx="111061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978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5C99"/>
        </a:solidFill>
        <a:effectLst/>
      </p:bgPr>
    </p:bg>
    <p:spTree>
      <p:nvGrpSpPr>
        <p:cNvPr id="1" name="Shape 372">
          <a:extLst>
            <a:ext uri="{FF2B5EF4-FFF2-40B4-BE49-F238E27FC236}">
              <a16:creationId xmlns:a16="http://schemas.microsoft.com/office/drawing/2014/main" id="{E3AE20ED-8692-65B8-1D15-34D6ECAE0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7">
            <a:extLst>
              <a:ext uri="{FF2B5EF4-FFF2-40B4-BE49-F238E27FC236}">
                <a16:creationId xmlns:a16="http://schemas.microsoft.com/office/drawing/2014/main" id="{E3E79979-9BB5-4894-719B-6EBB30B350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365125"/>
            <a:ext cx="10439400" cy="478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PHẦN MỀM CHÍNH</a:t>
            </a:r>
            <a:endParaRPr spc="-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0EF202-0E17-85C5-BD8D-A4F8D13982EB}"/>
              </a:ext>
            </a:extLst>
          </p:cNvPr>
          <p:cNvSpPr/>
          <p:nvPr/>
        </p:nvSpPr>
        <p:spPr>
          <a:xfrm>
            <a:off x="684212" y="827314"/>
            <a:ext cx="1103947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ts val="1800"/>
            </a:pP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2.5. Phần mềm Quản trị tập trung: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4D88B1-0A74-5395-14BD-B40821585A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203"/>
          <a:stretch>
            <a:fillRect/>
          </a:stretch>
        </p:blipFill>
        <p:spPr>
          <a:xfrm>
            <a:off x="338252" y="1571222"/>
            <a:ext cx="6623851" cy="20639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A42DF9-47E5-C04F-06A8-291571C808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829"/>
          <a:stretch>
            <a:fillRect/>
          </a:stretch>
        </p:blipFill>
        <p:spPr>
          <a:xfrm>
            <a:off x="338251" y="3915177"/>
            <a:ext cx="6623851" cy="27876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A09670-DE08-ACF6-74FB-31CD9F4333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7198"/>
          <a:stretch>
            <a:fillRect/>
          </a:stretch>
        </p:blipFill>
        <p:spPr>
          <a:xfrm>
            <a:off x="7183130" y="2645995"/>
            <a:ext cx="4670618" cy="406972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454151D-C0E2-6768-1F3B-6F4538C76050}"/>
              </a:ext>
            </a:extLst>
          </p:cNvPr>
          <p:cNvSpPr/>
          <p:nvPr/>
        </p:nvSpPr>
        <p:spPr>
          <a:xfrm>
            <a:off x="7183130" y="1406594"/>
            <a:ext cx="384118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ts val="1800"/>
            </a:pP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- Quản lý người dùng</a:t>
            </a:r>
          </a:p>
          <a:p>
            <a:pPr marL="0" lvl="1" algn="just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ts val="1800"/>
            </a:pP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- Phân quyền tập trung</a:t>
            </a:r>
          </a:p>
          <a:p>
            <a:pPr marL="0" lvl="1" algn="just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ts val="1800"/>
            </a:pP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- Quản lý tích hợp</a:t>
            </a:r>
          </a:p>
        </p:txBody>
      </p:sp>
    </p:spTree>
    <p:extLst>
      <p:ext uri="{BB962C8B-B14F-4D97-AF65-F5344CB8AC3E}">
        <p14:creationId xmlns:p14="http://schemas.microsoft.com/office/powerpoint/2010/main" val="21854073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>
          <a:extLst>
            <a:ext uri="{FF2B5EF4-FFF2-40B4-BE49-F238E27FC236}">
              <a16:creationId xmlns:a16="http://schemas.microsoft.com/office/drawing/2014/main" id="{33882592-C9E6-353F-CCB9-D10588C6F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">
            <a:extLst>
              <a:ext uri="{FF2B5EF4-FFF2-40B4-BE49-F238E27FC236}">
                <a16:creationId xmlns:a16="http://schemas.microsoft.com/office/drawing/2014/main" id="{65D419E3-862A-414F-84FF-F20D6224201C}"/>
              </a:ext>
            </a:extLst>
          </p:cNvPr>
          <p:cNvSpPr/>
          <p:nvPr/>
        </p:nvSpPr>
        <p:spPr>
          <a:xfrm>
            <a:off x="185351" y="3594391"/>
            <a:ext cx="11737360" cy="2053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2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50"/>
              <a:buFont typeface="Calibri"/>
              <a:buNone/>
              <a:tabLst/>
              <a:defRPr/>
            </a:pPr>
            <a:r>
              <a:rPr kumimoji="0" lang="en-US" sz="67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TRÁCH NHIỆM ĐƠN VỊ</a:t>
            </a:r>
            <a:endParaRPr kumimoji="0" sz="67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grpSp>
        <p:nvGrpSpPr>
          <p:cNvPr id="141" name="Google Shape;141;p3">
            <a:extLst>
              <a:ext uri="{FF2B5EF4-FFF2-40B4-BE49-F238E27FC236}">
                <a16:creationId xmlns:a16="http://schemas.microsoft.com/office/drawing/2014/main" id="{C9471086-CA84-080D-31B5-296BEA5204B5}"/>
              </a:ext>
            </a:extLst>
          </p:cNvPr>
          <p:cNvGrpSpPr/>
          <p:nvPr/>
        </p:nvGrpSpPr>
        <p:grpSpPr>
          <a:xfrm>
            <a:off x="4738940" y="999737"/>
            <a:ext cx="2392674" cy="2263872"/>
            <a:chOff x="4477683" y="962879"/>
            <a:chExt cx="2392674" cy="2263872"/>
          </a:xfrm>
        </p:grpSpPr>
        <p:pic>
          <p:nvPicPr>
            <p:cNvPr id="142" name="Google Shape;142;p3" descr="preencoded.png">
              <a:extLst>
                <a:ext uri="{FF2B5EF4-FFF2-40B4-BE49-F238E27FC236}">
                  <a16:creationId xmlns:a16="http://schemas.microsoft.com/office/drawing/2014/main" id="{F1DAFBF2-8EC6-E8D9-865F-8C2F253BD42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42177" r="42177" b="44762"/>
            <a:stretch/>
          </p:blipFill>
          <p:spPr>
            <a:xfrm>
              <a:off x="4477683" y="962879"/>
              <a:ext cx="2392674" cy="22638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Google Shape;143;p3">
              <a:extLst>
                <a:ext uri="{FF2B5EF4-FFF2-40B4-BE49-F238E27FC236}">
                  <a16:creationId xmlns:a16="http://schemas.microsoft.com/office/drawing/2014/main" id="{2A9C1813-D2A3-E897-11A2-0697591733CB}"/>
                </a:ext>
              </a:extLst>
            </p:cNvPr>
            <p:cNvSpPr/>
            <p:nvPr/>
          </p:nvSpPr>
          <p:spPr>
            <a:xfrm>
              <a:off x="4819135" y="1248032"/>
              <a:ext cx="1659801" cy="15809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21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100"/>
                <a:buFont typeface="Calibri"/>
                <a:buNone/>
                <a:tabLst/>
                <a:defRPr/>
              </a:pPr>
              <a:r>
                <a:rPr kumimoji="0" lang="en-US" sz="1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3</a:t>
              </a:r>
              <a:endParaRPr kumimoji="0" sz="111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63816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5C99"/>
        </a:solidFill>
        <a:effectLst/>
      </p:bgPr>
    </p:bg>
    <p:spTree>
      <p:nvGrpSpPr>
        <p:cNvPr id="1" name="Shape 372">
          <a:extLst>
            <a:ext uri="{FF2B5EF4-FFF2-40B4-BE49-F238E27FC236}">
              <a16:creationId xmlns:a16="http://schemas.microsoft.com/office/drawing/2014/main" id="{F95EF476-6D7C-4009-FD18-11F840511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7">
            <a:extLst>
              <a:ext uri="{FF2B5EF4-FFF2-40B4-BE49-F238E27FC236}">
                <a16:creationId xmlns:a16="http://schemas.microsoft.com/office/drawing/2014/main" id="{EE7B49FE-A1B2-8662-9AB4-1EE98D53E2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365125"/>
            <a:ext cx="10439400" cy="478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RÁCH NHIỆM CÁC ĐƠN VỊ</a:t>
            </a:r>
            <a:endParaRPr spc="-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C3A1E4-E8E4-B1A5-6CC1-A17BFA25DF84}"/>
              </a:ext>
            </a:extLst>
          </p:cNvPr>
          <p:cNvSpPr/>
          <p:nvPr/>
        </p:nvSpPr>
        <p:spPr>
          <a:xfrm>
            <a:off x="684212" y="827314"/>
            <a:ext cx="110394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ts val="1800"/>
            </a:pP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Q</a:t>
            </a:r>
            <a:r>
              <a:rPr lang="vi-VN" sz="20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uy chế quản lý, vận hành và sử dụng Hệ thống quản lý điều hành thông minh tại Bộ Nông nghiệp và Môi trường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nhằm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phối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hợp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để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hành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hệ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thống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một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cách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hiệu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quả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.</a:t>
            </a:r>
            <a:endParaRPr lang="vi-VN" sz="2000" b="1" dirty="0">
              <a:solidFill>
                <a:schemeClr val="bg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11D73F-4DC3-3708-2B54-00CCAE7FA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12" y="1587985"/>
            <a:ext cx="11039475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50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7">
          <a:extLst>
            <a:ext uri="{FF2B5EF4-FFF2-40B4-BE49-F238E27FC236}">
              <a16:creationId xmlns:a16="http://schemas.microsoft.com/office/drawing/2014/main" id="{FE99E6F0-854E-16D4-DF03-FBC475EF7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8" name="Google Shape;1578;p65">
            <a:extLst>
              <a:ext uri="{FF2B5EF4-FFF2-40B4-BE49-F238E27FC236}">
                <a16:creationId xmlns:a16="http://schemas.microsoft.com/office/drawing/2014/main" id="{FFD71C46-5717-B93F-9A62-707C8979B8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6000" y="365125"/>
            <a:ext cx="10337800" cy="478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buClr>
                <a:srgbClr val="FFFFFF"/>
              </a:buClr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RÁCH NHIỆM CÁC ĐƠN VỊ</a:t>
            </a:r>
            <a:endParaRPr>
              <a:solidFill>
                <a:schemeClr val="bg1"/>
              </a:solidFill>
              <a:latin typeface="Times New Roman" panose="02020603050405020304" pitchFamily="18" charset="0"/>
              <a:ea typeface="Play"/>
              <a:cs typeface="Times New Roman" panose="02020603050405020304" pitchFamily="18" charset="0"/>
              <a:sym typeface="Play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66995E-E4CA-66C2-24F6-06F0E7573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64" y="2849792"/>
            <a:ext cx="6275636" cy="3731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3B9AC7-A5E1-4200-9581-C2E86EA10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6356" y="2847944"/>
            <a:ext cx="5213480" cy="3731983"/>
          </a:xfrm>
          <a:prstGeom prst="rect">
            <a:avLst/>
          </a:prstGeom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419DDFB5-749F-B210-691E-14F6187C1C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79CDEC0-81AC-BCE1-1EBE-8FD0B233B6CE}"/>
              </a:ext>
            </a:extLst>
          </p:cNvPr>
          <p:cNvSpPr/>
          <p:nvPr/>
        </p:nvSpPr>
        <p:spPr>
          <a:xfrm>
            <a:off x="414327" y="1091440"/>
            <a:ext cx="2606874" cy="159088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br>
              <a:rPr lang="en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</a:t>
            </a:r>
            <a:br>
              <a:rPr lang="en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Database</a:t>
            </a:r>
            <a:br>
              <a:rPr lang="en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Excel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1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endParaRPr lang="en-US" sz="1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endParaRPr lang="en-VN" sz="1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3D27BCC-8CE3-95D4-B18E-258F4344829A}"/>
              </a:ext>
            </a:extLst>
          </p:cNvPr>
          <p:cNvSpPr/>
          <p:nvPr/>
        </p:nvSpPr>
        <p:spPr>
          <a:xfrm>
            <a:off x="3565726" y="1091440"/>
            <a:ext cx="2606875" cy="159088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Chuẩn hoá dữ liệu</a:t>
            </a:r>
            <a:br>
              <a:rPr lang="en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Làm sạch</a:t>
            </a:r>
            <a:br>
              <a:rPr lang="en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Phân loại</a:t>
            </a:r>
            <a:br>
              <a:rPr lang="en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Tổng hợp</a:t>
            </a:r>
            <a:br>
              <a:rPr lang="en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 </a:t>
            </a:r>
            <a:r>
              <a:rPr lang="en-US" sz="1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đổi số</a:t>
            </a:r>
            <a:endParaRPr lang="en-VN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2A56C2B-264E-B02D-FA01-9BC10F959805}"/>
              </a:ext>
            </a:extLst>
          </p:cNvPr>
          <p:cNvSpPr/>
          <p:nvPr/>
        </p:nvSpPr>
        <p:spPr>
          <a:xfrm>
            <a:off x="6689949" y="1104900"/>
            <a:ext cx="2260885" cy="159088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Thiết kế Dashboard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IOC</a:t>
            </a:r>
          </a:p>
          <a:p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 </a:t>
            </a:r>
            <a:r>
              <a:rPr lang="en-US" sz="1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đổi số </a:t>
            </a:r>
          </a:p>
          <a:p>
            <a:r>
              <a:rPr lang="en-US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1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endParaRPr lang="en-US" sz="1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sz="1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A53323B-4FC0-D3F5-A316-D6307FEC4109}"/>
              </a:ext>
            </a:extLst>
          </p:cNvPr>
          <p:cNvSpPr/>
          <p:nvPr/>
        </p:nvSpPr>
        <p:spPr>
          <a:xfrm>
            <a:off x="9465508" y="1123778"/>
            <a:ext cx="2164517" cy="159088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IOC</a:t>
            </a:r>
            <a:br>
              <a:rPr lang="en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Phân quyền</a:t>
            </a:r>
            <a:br>
              <a:rPr lang="en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Trình diễn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sz="1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1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 </a:t>
            </a:r>
            <a:r>
              <a:rPr lang="en-US" sz="1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đổi số </a:t>
            </a:r>
          </a:p>
          <a:p>
            <a:r>
              <a:rPr lang="en-US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1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1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27DCDAAB-CA5A-6CCC-1E48-2AC129D48818}"/>
              </a:ext>
            </a:extLst>
          </p:cNvPr>
          <p:cNvSpPr/>
          <p:nvPr/>
        </p:nvSpPr>
        <p:spPr>
          <a:xfrm>
            <a:off x="3029387" y="1803018"/>
            <a:ext cx="498299" cy="18377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1E0FBAD3-A9CD-0F03-1BFA-9DD0799300CC}"/>
              </a:ext>
            </a:extLst>
          </p:cNvPr>
          <p:cNvSpPr/>
          <p:nvPr/>
        </p:nvSpPr>
        <p:spPr>
          <a:xfrm>
            <a:off x="6175274" y="1785064"/>
            <a:ext cx="498299" cy="18377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00DA8382-32F7-72D7-4EEB-814DD8CE96E8}"/>
              </a:ext>
            </a:extLst>
          </p:cNvPr>
          <p:cNvSpPr/>
          <p:nvPr/>
        </p:nvSpPr>
        <p:spPr>
          <a:xfrm>
            <a:off x="8950834" y="1746472"/>
            <a:ext cx="498299" cy="18377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6503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>
          <a:extLst>
            <a:ext uri="{FF2B5EF4-FFF2-40B4-BE49-F238E27FC236}">
              <a16:creationId xmlns:a16="http://schemas.microsoft.com/office/drawing/2014/main" id="{327DAC36-1C02-344A-FAA9-75B223997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">
            <a:extLst>
              <a:ext uri="{FF2B5EF4-FFF2-40B4-BE49-F238E27FC236}">
                <a16:creationId xmlns:a16="http://schemas.microsoft.com/office/drawing/2014/main" id="{0853E699-617B-F20B-66CE-E1B30B0AF421}"/>
              </a:ext>
            </a:extLst>
          </p:cNvPr>
          <p:cNvSpPr/>
          <p:nvPr/>
        </p:nvSpPr>
        <p:spPr>
          <a:xfrm>
            <a:off x="185351" y="3594391"/>
            <a:ext cx="11737360" cy="2053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2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50"/>
              <a:buFont typeface="Calibri"/>
              <a:buNone/>
              <a:tabLst/>
              <a:defRPr/>
            </a:pPr>
            <a:r>
              <a:rPr kumimoji="0" lang="en-US" sz="67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KẾT LUẬN – KIẾN NGHỊ</a:t>
            </a:r>
            <a:endParaRPr kumimoji="0" sz="67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grpSp>
        <p:nvGrpSpPr>
          <p:cNvPr id="141" name="Google Shape;141;p3">
            <a:extLst>
              <a:ext uri="{FF2B5EF4-FFF2-40B4-BE49-F238E27FC236}">
                <a16:creationId xmlns:a16="http://schemas.microsoft.com/office/drawing/2014/main" id="{212C9D08-4571-268D-7F9E-C0BFE50E878A}"/>
              </a:ext>
            </a:extLst>
          </p:cNvPr>
          <p:cNvGrpSpPr/>
          <p:nvPr/>
        </p:nvGrpSpPr>
        <p:grpSpPr>
          <a:xfrm>
            <a:off x="4738940" y="999737"/>
            <a:ext cx="2392674" cy="2263872"/>
            <a:chOff x="4477683" y="962879"/>
            <a:chExt cx="2392674" cy="2263872"/>
          </a:xfrm>
        </p:grpSpPr>
        <p:pic>
          <p:nvPicPr>
            <p:cNvPr id="142" name="Google Shape;142;p3" descr="preencoded.png">
              <a:extLst>
                <a:ext uri="{FF2B5EF4-FFF2-40B4-BE49-F238E27FC236}">
                  <a16:creationId xmlns:a16="http://schemas.microsoft.com/office/drawing/2014/main" id="{156B694E-0299-DEF7-9AFE-48E9B31CA6B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42177" r="42177" b="44762"/>
            <a:stretch/>
          </p:blipFill>
          <p:spPr>
            <a:xfrm>
              <a:off x="4477683" y="962879"/>
              <a:ext cx="2392674" cy="22638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Google Shape;143;p3">
              <a:extLst>
                <a:ext uri="{FF2B5EF4-FFF2-40B4-BE49-F238E27FC236}">
                  <a16:creationId xmlns:a16="http://schemas.microsoft.com/office/drawing/2014/main" id="{2A4CFB94-5BD4-5689-A93A-FC62E5109CC4}"/>
                </a:ext>
              </a:extLst>
            </p:cNvPr>
            <p:cNvSpPr/>
            <p:nvPr/>
          </p:nvSpPr>
          <p:spPr>
            <a:xfrm>
              <a:off x="4819135" y="1248032"/>
              <a:ext cx="1659801" cy="15809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21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100"/>
                <a:buFont typeface="Calibri"/>
                <a:buNone/>
                <a:tabLst/>
                <a:defRPr/>
              </a:pPr>
              <a:r>
                <a:rPr kumimoji="0" lang="en-US" sz="1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4</a:t>
              </a:r>
              <a:endParaRPr kumimoji="0" sz="111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94354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5C99"/>
        </a:solidFill>
        <a:effectLst/>
      </p:bgPr>
    </p:bg>
    <p:spTree>
      <p:nvGrpSpPr>
        <p:cNvPr id="1" name="Shape 372">
          <a:extLst>
            <a:ext uri="{FF2B5EF4-FFF2-40B4-BE49-F238E27FC236}">
              <a16:creationId xmlns:a16="http://schemas.microsoft.com/office/drawing/2014/main" id="{1019AD90-DC93-BBD9-C288-8CA7FC23A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7">
            <a:extLst>
              <a:ext uri="{FF2B5EF4-FFF2-40B4-BE49-F238E27FC236}">
                <a16:creationId xmlns:a16="http://schemas.microsoft.com/office/drawing/2014/main" id="{575EA284-238A-EF99-C8E1-071FDD3303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365125"/>
            <a:ext cx="10439400" cy="478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KIẾN NGHỊ</a:t>
            </a:r>
            <a:endParaRPr spc="-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178B89-B4DD-2D28-29F5-6381B2EB8955}"/>
              </a:ext>
            </a:extLst>
          </p:cNvPr>
          <p:cNvSpPr/>
          <p:nvPr/>
        </p:nvSpPr>
        <p:spPr>
          <a:xfrm>
            <a:off x="684212" y="878830"/>
            <a:ext cx="1103947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ts val="1800"/>
            </a:pP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Các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kiến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nghị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trọng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tâm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để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triển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khai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hiệu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quả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Hệ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thống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IOC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tại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Bộ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NN&amp;MT</a:t>
            </a:r>
            <a:endParaRPr lang="vi-VN" sz="2400" b="1" dirty="0">
              <a:solidFill>
                <a:schemeClr val="accent2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164CB2-E008-E325-47E9-4FD88EC4C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62" y="1451913"/>
            <a:ext cx="11249025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390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5C99"/>
        </a:solidFill>
        <a:effectLst/>
      </p:bgPr>
    </p:bg>
    <p:spTree>
      <p:nvGrpSpPr>
        <p:cNvPr id="1" name="Shape 372">
          <a:extLst>
            <a:ext uri="{FF2B5EF4-FFF2-40B4-BE49-F238E27FC236}">
              <a16:creationId xmlns:a16="http://schemas.microsoft.com/office/drawing/2014/main" id="{0F8FDD84-6758-7E9D-D439-552483B63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7">
            <a:extLst>
              <a:ext uri="{FF2B5EF4-FFF2-40B4-BE49-F238E27FC236}">
                <a16:creationId xmlns:a16="http://schemas.microsoft.com/office/drawing/2014/main" id="{EA111E2E-F335-E6B7-1D46-3ECEB7D28E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365125"/>
            <a:ext cx="10439400" cy="478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KẾT LUẬN</a:t>
            </a:r>
            <a:endParaRPr spc="-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781121-D62C-F7C7-4B3A-13DEF80286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7" b="2333"/>
          <a:stretch/>
        </p:blipFill>
        <p:spPr>
          <a:xfrm>
            <a:off x="1074964" y="1842981"/>
            <a:ext cx="10278836" cy="48547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99B67B-C4C9-4892-92F0-47D284FB682B}"/>
              </a:ext>
            </a:extLst>
          </p:cNvPr>
          <p:cNvSpPr/>
          <p:nvPr/>
        </p:nvSpPr>
        <p:spPr>
          <a:xfrm>
            <a:off x="684212" y="878830"/>
            <a:ext cx="110394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ts val="1800"/>
            </a:pP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IOC không chỉ là một hệ thống phần mềm, mà là một sự chuyển đổi trong t</a:t>
            </a:r>
            <a:r>
              <a:rPr lang="vi-VN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duy và ph</a:t>
            </a:r>
            <a:r>
              <a:rPr lang="vi-VN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 thức làm việc. Bằng cách hợp nhất dữ liệu, nâng cao tri thức và thúc đẩy phối hợp chia sẻ dữ liệu, chúng ta sẽ xây dựng Bộ NN&amp;MT ngày một hiện đại, minh bạch và hiệu quả!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292720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66"/>
          <p:cNvSpPr/>
          <p:nvPr/>
        </p:nvSpPr>
        <p:spPr>
          <a:xfrm>
            <a:off x="5163672" y="0"/>
            <a:ext cx="2321714" cy="6858000"/>
          </a:xfrm>
          <a:prstGeom prst="parallelogram">
            <a:avLst>
              <a:gd name="adj" fmla="val 74888"/>
            </a:avLst>
          </a:prstGeom>
          <a:solidFill>
            <a:srgbClr val="72AAE3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cxnSp>
        <p:nvCxnSpPr>
          <p:cNvPr id="1592" name="Google Shape;1592;p66"/>
          <p:cNvCxnSpPr>
            <a:cxnSpLocks/>
          </p:cNvCxnSpPr>
          <p:nvPr/>
        </p:nvCxnSpPr>
        <p:spPr>
          <a:xfrm flipH="1">
            <a:off x="5373089" y="90152"/>
            <a:ext cx="1723170" cy="6706710"/>
          </a:xfrm>
          <a:prstGeom prst="straightConnector1">
            <a:avLst/>
          </a:prstGeom>
          <a:noFill/>
          <a:ln w="12700" cap="flat" cmpd="sng">
            <a:solidFill>
              <a:srgbClr val="4998DB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5ED3E54-D254-51C1-3414-692B6569B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09" y="959926"/>
            <a:ext cx="7772400" cy="5181600"/>
          </a:xfrm>
          <a:prstGeom prst="rect">
            <a:avLst/>
          </a:prstGeom>
        </p:spPr>
      </p:pic>
      <p:sp>
        <p:nvSpPr>
          <p:cNvPr id="1590" name="Google Shape;1590;p66"/>
          <p:cNvSpPr/>
          <p:nvPr/>
        </p:nvSpPr>
        <p:spPr>
          <a:xfrm>
            <a:off x="5604388" y="0"/>
            <a:ext cx="6587612" cy="6857999"/>
          </a:xfrm>
          <a:custGeom>
            <a:avLst/>
            <a:gdLst/>
            <a:ahLst/>
            <a:cxnLst/>
            <a:rect l="l" t="t" r="r" b="b"/>
            <a:pathLst>
              <a:path w="6587612" h="6857999" extrusionOk="0">
                <a:moveTo>
                  <a:pt x="1714499" y="0"/>
                </a:moveTo>
                <a:lnTo>
                  <a:pt x="6587612" y="0"/>
                </a:lnTo>
                <a:lnTo>
                  <a:pt x="6587612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005BA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1593" name="Google Shape;1593;p66"/>
          <p:cNvSpPr txBox="1"/>
          <p:nvPr/>
        </p:nvSpPr>
        <p:spPr>
          <a:xfrm>
            <a:off x="6782862" y="2628795"/>
            <a:ext cx="5171829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Montserrat"/>
              <a:buNone/>
            </a:pPr>
            <a:r>
              <a:rPr lang="en-US" sz="3300" b="1" i="0" u="none" strike="noStrike" cap="none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TRÂN TRỌNG CẢM ƠN!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45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"/>
          <p:cNvSpPr/>
          <p:nvPr/>
        </p:nvSpPr>
        <p:spPr>
          <a:xfrm>
            <a:off x="185351" y="3594391"/>
            <a:ext cx="11737360" cy="2053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2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50"/>
              <a:buFont typeface="Calibri"/>
              <a:buNone/>
              <a:tabLst/>
              <a:defRPr/>
            </a:pPr>
            <a:r>
              <a:rPr kumimoji="0" lang="en-US" sz="67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GI</a:t>
            </a:r>
            <a:r>
              <a:rPr lang="en-US" sz="6750" b="1" kern="120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ỚI THIỆU CHUNG</a:t>
            </a:r>
            <a:endParaRPr kumimoji="0" sz="67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grpSp>
        <p:nvGrpSpPr>
          <p:cNvPr id="141" name="Google Shape;141;p3"/>
          <p:cNvGrpSpPr/>
          <p:nvPr/>
        </p:nvGrpSpPr>
        <p:grpSpPr>
          <a:xfrm>
            <a:off x="4738940" y="999737"/>
            <a:ext cx="2392674" cy="2263872"/>
            <a:chOff x="4477683" y="962879"/>
            <a:chExt cx="2392674" cy="2263872"/>
          </a:xfrm>
        </p:grpSpPr>
        <p:pic>
          <p:nvPicPr>
            <p:cNvPr id="142" name="Google Shape;142;p3" descr="preencoded.png"/>
            <p:cNvPicPr preferRelativeResize="0"/>
            <p:nvPr/>
          </p:nvPicPr>
          <p:blipFill rotWithShape="1">
            <a:blip r:embed="rId3">
              <a:alphaModFix/>
            </a:blip>
            <a:srcRect l="42177" r="42177" b="44762"/>
            <a:stretch/>
          </p:blipFill>
          <p:spPr>
            <a:xfrm>
              <a:off x="4477683" y="962879"/>
              <a:ext cx="2392674" cy="22638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Google Shape;143;p3"/>
            <p:cNvSpPr/>
            <p:nvPr/>
          </p:nvSpPr>
          <p:spPr>
            <a:xfrm>
              <a:off x="4819135" y="1248032"/>
              <a:ext cx="1659801" cy="15809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21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100"/>
                <a:buFont typeface="Calibri"/>
                <a:buNone/>
                <a:tabLst/>
                <a:defRPr/>
              </a:pPr>
              <a:r>
                <a:rPr kumimoji="0" lang="en-US" sz="1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1</a:t>
              </a:r>
              <a:endParaRPr kumimoji="0" sz="111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5C99"/>
        </a:soli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7"/>
          <p:cNvSpPr txBox="1">
            <a:spLocks noGrp="1"/>
          </p:cNvSpPr>
          <p:nvPr>
            <p:ph type="title"/>
          </p:nvPr>
        </p:nvSpPr>
        <p:spPr>
          <a:xfrm>
            <a:off x="914400" y="365125"/>
            <a:ext cx="10439400" cy="478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pc="-100"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quản lý điều hành (IOC) của Bộ Nông nghiệp và Môi tr</a:t>
            </a:r>
            <a:r>
              <a:rPr lang="vi-VN" spc="-1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pc="-100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endParaRPr spc="-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0AE1EC90-F48A-0E1B-24B1-6B9D65C8E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629" y="1674008"/>
            <a:ext cx="5281158" cy="39671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B2AD2B-1D69-2F20-8234-2873DFE33F73}"/>
              </a:ext>
            </a:extLst>
          </p:cNvPr>
          <p:cNvSpPr/>
          <p:nvPr/>
        </p:nvSpPr>
        <p:spPr>
          <a:xfrm>
            <a:off x="684212" y="1038982"/>
            <a:ext cx="1082357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ts val="1800"/>
            </a:pP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Yêu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cầu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cấp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bách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cho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công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tác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chỉ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đạo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,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điều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hành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trong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kỷ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nguyên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số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4C5A13-772B-1D74-988B-E67AB7B582E5}"/>
              </a:ext>
            </a:extLst>
          </p:cNvPr>
          <p:cNvSpPr/>
          <p:nvPr/>
        </p:nvSpPr>
        <p:spPr>
          <a:xfrm>
            <a:off x="684213" y="1695244"/>
            <a:ext cx="4715102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ts val="1800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-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Bối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cảnh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cuộc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cách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mạng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công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nghiệp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4.0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mục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tiêu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chuyển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đổi số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quốc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gia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đòi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hỏi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sự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thay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đổi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căn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bản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trong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ph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ư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ơng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thức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quản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lý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.</a:t>
            </a:r>
          </a:p>
          <a:p>
            <a:pPr marL="0" lvl="1" algn="just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ts val="1800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-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Hệ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thống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IOC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câu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trả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lời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cho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nhu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cầu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một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cái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nhìn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toàn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diện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dựa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trên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dữ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liệu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số đ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ư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ợc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kết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nối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chia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sẻ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theo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thời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gian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thực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.</a:t>
            </a:r>
          </a:p>
          <a:p>
            <a:pPr marL="0" lvl="1" algn="just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ts val="1800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-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Mục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tiêu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hỗ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trợ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lãnh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đạo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ra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quyết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định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sáng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suốt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kịp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thời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quản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lý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hiệu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quả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vấn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đề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phức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tạp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, bao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gồm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cả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huống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khẩn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cấp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2CAE8F-38C2-D5BF-2306-7E84DE7680F4}"/>
              </a:ext>
            </a:extLst>
          </p:cNvPr>
          <p:cNvSpPr/>
          <p:nvPr/>
        </p:nvSpPr>
        <p:spPr>
          <a:xfrm>
            <a:off x="684212" y="5760437"/>
            <a:ext cx="10823575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8" algn="just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ts val="1800"/>
            </a:pP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Dự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án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đ</a:t>
            </a:r>
            <a:r>
              <a:rPr lang="vi-VN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ư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ợc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phê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duyệt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tại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quyết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định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số 2685/QĐ-BTNMT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ngày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18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tháng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9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năm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2023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của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Bộ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tr</a:t>
            </a:r>
            <a:r>
              <a:rPr lang="vi-VN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ư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ởng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Bộ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Tài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nguyên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và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Môi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tr</a:t>
            </a:r>
            <a:r>
              <a:rPr lang="vi-VN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ư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ờng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về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việc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phê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duyệt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dự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án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“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Xây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dựng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hệ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thống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quản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lý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điều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hành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thông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minh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tại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Bộ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Tài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nguyên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và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Môi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tr</a:t>
            </a:r>
            <a:r>
              <a:rPr lang="vi-VN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ư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ờng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”.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5C99"/>
        </a:solidFill>
        <a:effectLst/>
      </p:bgPr>
    </p:bg>
    <p:spTree>
      <p:nvGrpSpPr>
        <p:cNvPr id="1" name="Shape 372">
          <a:extLst>
            <a:ext uri="{FF2B5EF4-FFF2-40B4-BE49-F238E27FC236}">
              <a16:creationId xmlns:a16="http://schemas.microsoft.com/office/drawing/2014/main" id="{63E29C03-70A8-121E-D496-6C8D1FDE2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7">
            <a:extLst>
              <a:ext uri="{FF2B5EF4-FFF2-40B4-BE49-F238E27FC236}">
                <a16:creationId xmlns:a16="http://schemas.microsoft.com/office/drawing/2014/main" id="{143C8509-EEC9-33EE-917D-D61C5F79BB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365125"/>
            <a:ext cx="10439400" cy="478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GIỚI THIỆU CHUNG –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tiêu</a:t>
            </a:r>
            <a:endParaRPr spc="-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C2E502-75DD-0849-1FD4-DDAF86E4E62B}"/>
              </a:ext>
            </a:extLst>
          </p:cNvPr>
          <p:cNvSpPr/>
          <p:nvPr/>
        </p:nvSpPr>
        <p:spPr>
          <a:xfrm>
            <a:off x="684212" y="994741"/>
            <a:ext cx="10823575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ts val="1800"/>
            </a:pP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Mục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tiêu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chung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Đẩy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nhanh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phát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triển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Chính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phủ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điện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thực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hiện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mục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tiêu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chuyển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đổi số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quốc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gia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nâng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cao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hiệu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quả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ứng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dụng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CNTT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chỉ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điều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hành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Bộ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A0A4BD-AD69-4738-1113-61175A2E5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12" y="2302925"/>
            <a:ext cx="10877550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94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5C99"/>
        </a:solidFill>
        <a:effectLst/>
      </p:bgPr>
    </p:bg>
    <p:spTree>
      <p:nvGrpSpPr>
        <p:cNvPr id="1" name="Shape 372">
          <a:extLst>
            <a:ext uri="{FF2B5EF4-FFF2-40B4-BE49-F238E27FC236}">
              <a16:creationId xmlns:a16="http://schemas.microsoft.com/office/drawing/2014/main" id="{318FA248-FAB0-76EC-C24D-64B79FAFB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7">
            <a:extLst>
              <a:ext uri="{FF2B5EF4-FFF2-40B4-BE49-F238E27FC236}">
                <a16:creationId xmlns:a16="http://schemas.microsoft.com/office/drawing/2014/main" id="{6C34D061-42B7-2AE7-33AA-BB78068063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365125"/>
            <a:ext cx="10439400" cy="478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GIỚI THIỆU CHUNG –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spc="-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C1C7F6-C923-D311-752F-3B718CBF472C}"/>
              </a:ext>
            </a:extLst>
          </p:cNvPr>
          <p:cNvSpPr/>
          <p:nvPr/>
        </p:nvSpPr>
        <p:spPr>
          <a:xfrm>
            <a:off x="684212" y="1157214"/>
            <a:ext cx="108235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ts val="1800"/>
            </a:pP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Hệ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thống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IOC đ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ư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ợc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thiết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kế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để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tổng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tất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cả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nguồn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thông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tin,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dữ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liệu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Bộ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cung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cấp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một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cái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nhìn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tổng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thể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theo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thời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gian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thực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để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hỗ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trợ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giám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sát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điều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hành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ra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quyết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định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18C2D5-2B5D-16BB-77F7-333592050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836" y="2060012"/>
            <a:ext cx="10220325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33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5C99"/>
        </a:solidFill>
        <a:effectLst/>
      </p:bgPr>
    </p:bg>
    <p:spTree>
      <p:nvGrpSpPr>
        <p:cNvPr id="1" name="Shape 372">
          <a:extLst>
            <a:ext uri="{FF2B5EF4-FFF2-40B4-BE49-F238E27FC236}">
              <a16:creationId xmlns:a16="http://schemas.microsoft.com/office/drawing/2014/main" id="{7E0543D9-B8EE-2EB9-0A78-2BC080FDB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7">
            <a:extLst>
              <a:ext uri="{FF2B5EF4-FFF2-40B4-BE49-F238E27FC236}">
                <a16:creationId xmlns:a16="http://schemas.microsoft.com/office/drawing/2014/main" id="{BEB103F6-DE44-0B0D-592F-E27DDEF066E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365125"/>
            <a:ext cx="10439400" cy="478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GIỚI THIỆU CHUNG – Các t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spc="-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C13E46-5E56-E2C8-D46B-BF3A31631321}"/>
              </a:ext>
            </a:extLst>
          </p:cNvPr>
          <p:cNvSpPr/>
          <p:nvPr/>
        </p:nvSpPr>
        <p:spPr>
          <a:xfrm>
            <a:off x="684212" y="981862"/>
            <a:ext cx="1082357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ts val="1800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Bốn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phần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cốt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lõi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Hệ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thống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IOC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123198-E6C2-FD68-5AAD-657EA470B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49" y="1578973"/>
            <a:ext cx="11239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54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5C99"/>
        </a:solidFill>
        <a:effectLst/>
      </p:bgPr>
    </p:bg>
    <p:spTree>
      <p:nvGrpSpPr>
        <p:cNvPr id="1" name="Shape 372">
          <a:extLst>
            <a:ext uri="{FF2B5EF4-FFF2-40B4-BE49-F238E27FC236}">
              <a16:creationId xmlns:a16="http://schemas.microsoft.com/office/drawing/2014/main" id="{BBF0FE31-D3CE-63CE-D0EC-C79B7E5F2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7">
            <a:extLst>
              <a:ext uri="{FF2B5EF4-FFF2-40B4-BE49-F238E27FC236}">
                <a16:creationId xmlns:a16="http://schemas.microsoft.com/office/drawing/2014/main" id="{DD2B317F-4E64-3A4C-9DA4-0711E0A4B5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365125"/>
            <a:ext cx="10439400" cy="478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GIỚI THIỆU CHUNG –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endParaRPr spc="-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FFA0F7-1B56-21CE-0CEE-747E506E07E7}"/>
              </a:ext>
            </a:extLst>
          </p:cNvPr>
          <p:cNvSpPr/>
          <p:nvPr/>
        </p:nvSpPr>
        <p:spPr>
          <a:xfrm>
            <a:off x="684212" y="1282076"/>
            <a:ext cx="4105503" cy="4007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ts val="1800"/>
            </a:pPr>
            <a:r>
              <a:rPr lang="vi-VN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Kiến trúc hệ thống gồm các tầng sau:</a:t>
            </a:r>
          </a:p>
          <a:p>
            <a:pPr marL="0" lvl="1" algn="just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ts val="1800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-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Tầng người sử dụng và kênh giao tiếp</a:t>
            </a:r>
          </a:p>
          <a:p>
            <a:pPr marL="0" lvl="1" algn="just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ts val="1800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-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Tầng nghiệp vụ</a:t>
            </a:r>
          </a:p>
          <a:p>
            <a:pPr marL="0" lvl="1" algn="just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ts val="1800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-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Tầng ứng dụng và dịch vụ</a:t>
            </a:r>
          </a:p>
          <a:p>
            <a:pPr marL="0" lvl="1" algn="just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ts val="1800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-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Tầng dữ liệu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lvl="1" algn="just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ts val="1800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tầng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kỹ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thuật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lvl="1" algn="just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ts val="1800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Hành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lang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pháp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lý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F173A8-68EC-D5B3-A20A-BC119940B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362" y="1282076"/>
            <a:ext cx="6903471" cy="524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82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5C99"/>
        </a:solidFill>
        <a:effectLst/>
      </p:bgPr>
    </p:bg>
    <p:spTree>
      <p:nvGrpSpPr>
        <p:cNvPr id="1" name="Shape 372">
          <a:extLst>
            <a:ext uri="{FF2B5EF4-FFF2-40B4-BE49-F238E27FC236}">
              <a16:creationId xmlns:a16="http://schemas.microsoft.com/office/drawing/2014/main" id="{AE8F7B31-FA8F-0C28-E867-1EBE6A349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7">
            <a:extLst>
              <a:ext uri="{FF2B5EF4-FFF2-40B4-BE49-F238E27FC236}">
                <a16:creationId xmlns:a16="http://schemas.microsoft.com/office/drawing/2014/main" id="{7B30BE24-5D76-E5B0-1742-C42AB609E3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365125"/>
            <a:ext cx="10439400" cy="478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GIỚI THIỆU CHUNG –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spc="-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6D44BC-FAD3-4C60-E311-C0C3680C3816}"/>
              </a:ext>
            </a:extLst>
          </p:cNvPr>
          <p:cNvSpPr/>
          <p:nvPr/>
        </p:nvSpPr>
        <p:spPr>
          <a:xfrm>
            <a:off x="476250" y="1402563"/>
            <a:ext cx="112395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ts val="1800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Dữ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liệu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nguồn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 đ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ư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kết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nối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xử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lý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 qua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quy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trình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chặt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chẽ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đảm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bảo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thông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 tin “</a:t>
            </a:r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Đúng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 - </a:t>
            </a:r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Đủ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 - </a:t>
            </a:r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Sạch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 - </a:t>
            </a:r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Sống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”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sẵn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sàng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phân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tích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tổng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Montserrat"/>
              </a:rPr>
              <a:t>hợp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Montserra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3F7AB7-644D-3F17-EF6D-64CEF67CD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4" y="2564746"/>
            <a:ext cx="1118235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136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4815</TotalTime>
  <Words>1611</Words>
  <Application>Microsoft Office PowerPoint</Application>
  <PresentationFormat>Widescreen</PresentationFormat>
  <Paragraphs>153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Quattrocento Sans</vt:lpstr>
      <vt:lpstr>Arial</vt:lpstr>
      <vt:lpstr>Calibri</vt:lpstr>
      <vt:lpstr>Times New Roman</vt:lpstr>
      <vt:lpstr>Calibri Light</vt:lpstr>
      <vt:lpstr>Play</vt:lpstr>
      <vt:lpstr>Montserrat</vt:lpstr>
      <vt:lpstr>Office Theme</vt:lpstr>
      <vt:lpstr>1_Office Theme</vt:lpstr>
      <vt:lpstr>Custom Design</vt:lpstr>
      <vt:lpstr>12_Office Theme</vt:lpstr>
      <vt:lpstr>PowerPoint Presentation</vt:lpstr>
      <vt:lpstr>PowerPoint Presentation</vt:lpstr>
      <vt:lpstr>PowerPoint Presentation</vt:lpstr>
      <vt:lpstr>Hệ thống quản lý điều hành (IOC) của Bộ Nông nghiệp và Môi trường</vt:lpstr>
      <vt:lpstr>1. GIỚI THIỆU CHUNG – Mục tiêu</vt:lpstr>
      <vt:lpstr>1. GIỚI THIỆU CHUNG – Mô hình tổng thể</vt:lpstr>
      <vt:lpstr>1. GIỚI THIỆU CHUNG – Các thành phần chính</vt:lpstr>
      <vt:lpstr>1. GIỚI THIỆU CHUNG – Kiến trúc hệ thống</vt:lpstr>
      <vt:lpstr>1. GIỚI THIỆU CHUNG – Quy trình thu thập dữ liệu</vt:lpstr>
      <vt:lpstr>PowerPoint Presentation</vt:lpstr>
      <vt:lpstr>2. CÁC PHẦN MỀM CHÍNH</vt:lpstr>
      <vt:lpstr>2. CÁC PHẦN MỀM CHÍNH</vt:lpstr>
      <vt:lpstr>2. CÁC PHẦN MỀM CHÍNH</vt:lpstr>
      <vt:lpstr>2. CÁC PHẦN MỀM CHÍNH</vt:lpstr>
      <vt:lpstr>2. CÁC PHẦN MỀM CHÍNH</vt:lpstr>
      <vt:lpstr>2. CÁC PHẦN MỀM CHÍNH</vt:lpstr>
      <vt:lpstr>2. CÁC PHẦN MỀM CHÍNH</vt:lpstr>
      <vt:lpstr>2. CÁC PHẦN MỀM CHÍNH</vt:lpstr>
      <vt:lpstr>2. CÁC PHẦN MỀM CHÍNH</vt:lpstr>
      <vt:lpstr>2. CÁC PHẦN MỀM CHÍNH</vt:lpstr>
      <vt:lpstr>2. CÁC PHẦN MỀM CHÍNH</vt:lpstr>
      <vt:lpstr>PowerPoint Presentation</vt:lpstr>
      <vt:lpstr>3. TRÁCH NHIỆM CÁC ĐƠN VỊ</vt:lpstr>
      <vt:lpstr>3. TRÁCH NHIỆM CÁC ĐƠN VỊ</vt:lpstr>
      <vt:lpstr>PowerPoint Presentation</vt:lpstr>
      <vt:lpstr>4. KIẾN NGHỊ</vt:lpstr>
      <vt:lpstr>4. KẾT LUẬN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Hieu Nguyen Viet</dc:creator>
  <cp:lastModifiedBy>Ngọc Tân Nhâm</cp:lastModifiedBy>
  <cp:revision>87</cp:revision>
  <dcterms:created xsi:type="dcterms:W3CDTF">2025-05-12T11:51:25Z</dcterms:created>
  <dcterms:modified xsi:type="dcterms:W3CDTF">2025-12-19T01:34:24Z</dcterms:modified>
</cp:coreProperties>
</file>