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985" r:id="rId2"/>
    <p:sldId id="258" r:id="rId3"/>
    <p:sldId id="958" r:id="rId4"/>
    <p:sldId id="997" r:id="rId5"/>
    <p:sldId id="998" r:id="rId6"/>
    <p:sldId id="979" r:id="rId7"/>
    <p:sldId id="1002" r:id="rId8"/>
    <p:sldId id="1003" r:id="rId9"/>
    <p:sldId id="1004" r:id="rId10"/>
    <p:sldId id="1005" r:id="rId11"/>
    <p:sldId id="1006" r:id="rId12"/>
    <p:sldId id="1007" r:id="rId13"/>
    <p:sldId id="275" r:id="rId1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CCFFCC"/>
    <a:srgbClr val="C55A11"/>
    <a:srgbClr val="F4B183"/>
    <a:srgbClr val="FFC000"/>
    <a:srgbClr val="66CCFF"/>
    <a:srgbClr val="FFFF66"/>
    <a:srgbClr val="70AD47"/>
    <a:srgbClr val="C0C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86215" autoAdjust="0"/>
  </p:normalViewPr>
  <p:slideViewPr>
    <p:cSldViewPr snapToGrid="0" showGuides="1">
      <p:cViewPr varScale="1">
        <p:scale>
          <a:sx n="65" d="100"/>
          <a:sy n="65" d="100"/>
        </p:scale>
        <p:origin x="1020" y="72"/>
      </p:cViewPr>
      <p:guideLst>
        <p:guide orient="horz" pos="2160"/>
        <p:guide pos="3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0CAD0E-50DA-4DA9-A64E-5439535F71A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2A5F6B3-F9A0-40C2-BE3B-FD993EDF7DBA}">
      <dgm:prSet phldrT="[Text]" custT="1"/>
      <dgm:spPr/>
      <dgm:t>
        <a:bodyPr/>
        <a:lstStyle/>
        <a:p>
          <a:pPr algn="just"/>
          <a:r>
            <a:rPr lang="en-US" sz="2200" b="1" dirty="0" err="1">
              <a:solidFill>
                <a:srgbClr val="FFC000"/>
              </a:solidFill>
              <a:latin typeface="Arial (Body)"/>
            </a:rPr>
            <a:t>Nghị</a:t>
          </a:r>
          <a:r>
            <a:rPr lang="en-US" sz="2200" b="1" dirty="0">
              <a:solidFill>
                <a:srgbClr val="FFC000"/>
              </a:solidFill>
              <a:latin typeface="Arial (Body)"/>
            </a:rPr>
            <a:t> </a:t>
          </a:r>
          <a:r>
            <a:rPr lang="en-US" sz="2200" b="1" dirty="0" err="1">
              <a:solidFill>
                <a:srgbClr val="FFC000"/>
              </a:solidFill>
              <a:latin typeface="Arial (Body)"/>
            </a:rPr>
            <a:t>quyết</a:t>
          </a:r>
          <a:r>
            <a:rPr lang="en-US" sz="2200" b="1" dirty="0">
              <a:solidFill>
                <a:srgbClr val="FFC000"/>
              </a:solidFill>
              <a:latin typeface="Arial (Body)"/>
            </a:rPr>
            <a:t>: 57-NQ/TW, 71/NQ-CP, 214/NQ-CP</a:t>
          </a:r>
        </a:p>
        <a:p>
          <a:pPr algn="just"/>
          <a:r>
            <a:rPr lang="en-US" sz="1800" b="1" i="1" dirty="0" err="1">
              <a:solidFill>
                <a:schemeClr val="bg1"/>
              </a:solidFill>
              <a:latin typeface="Arial (Body)"/>
            </a:rPr>
            <a:t>Về</a:t>
          </a:r>
          <a:r>
            <a:rPr lang="en-US" sz="1800" b="1" i="1" dirty="0">
              <a:solidFill>
                <a:schemeClr val="bg1"/>
              </a:solidFill>
              <a:latin typeface="Arial (Body)"/>
            </a:rPr>
            <a:t> </a:t>
          </a:r>
          <a:r>
            <a:rPr lang="en-US" sz="1800" b="1" i="1" dirty="0" err="1">
              <a:solidFill>
                <a:schemeClr val="bg1"/>
              </a:solidFill>
              <a:latin typeface="Arial (Body)"/>
            </a:rPr>
            <a:t>đột</a:t>
          </a:r>
          <a:r>
            <a:rPr lang="en-US" sz="1800" b="1" i="1" dirty="0">
              <a:solidFill>
                <a:schemeClr val="bg1"/>
              </a:solidFill>
              <a:latin typeface="Arial (Body)"/>
            </a:rPr>
            <a:t> </a:t>
          </a:r>
          <a:r>
            <a:rPr lang="en-US" sz="1800" b="1" i="1" dirty="0" err="1">
              <a:solidFill>
                <a:schemeClr val="bg1"/>
              </a:solidFill>
              <a:latin typeface="Arial (Body)"/>
            </a:rPr>
            <a:t>phá</a:t>
          </a:r>
          <a:r>
            <a:rPr lang="en-US" sz="1800" b="1" i="1" dirty="0">
              <a:solidFill>
                <a:schemeClr val="bg1"/>
              </a:solidFill>
              <a:latin typeface="Arial (Body)"/>
            </a:rPr>
            <a:t> </a:t>
          </a:r>
          <a:r>
            <a:rPr lang="en-US" sz="1800" b="1" i="1" dirty="0" err="1">
              <a:solidFill>
                <a:schemeClr val="bg1"/>
              </a:solidFill>
              <a:latin typeface="Arial (Body)"/>
            </a:rPr>
            <a:t>phát</a:t>
          </a:r>
          <a:r>
            <a:rPr lang="en-US" sz="1800" b="1" i="1" dirty="0">
              <a:solidFill>
                <a:schemeClr val="bg1"/>
              </a:solidFill>
              <a:latin typeface="Arial (Body)"/>
            </a:rPr>
            <a:t> </a:t>
          </a:r>
          <a:r>
            <a:rPr lang="en-US" sz="1800" b="1" i="1" dirty="0" err="1">
              <a:solidFill>
                <a:schemeClr val="bg1"/>
              </a:solidFill>
              <a:latin typeface="Arial (Body)"/>
            </a:rPr>
            <a:t>triển</a:t>
          </a:r>
          <a:r>
            <a:rPr lang="en-US" sz="1800" b="1" i="1" dirty="0">
              <a:solidFill>
                <a:schemeClr val="bg1"/>
              </a:solidFill>
              <a:latin typeface="Arial (Body)"/>
            </a:rPr>
            <a:t> khoa </a:t>
          </a:r>
          <a:r>
            <a:rPr lang="en-US" sz="1800" b="1" i="1" dirty="0" err="1">
              <a:solidFill>
                <a:schemeClr val="bg1"/>
              </a:solidFill>
              <a:latin typeface="Arial (Body)"/>
            </a:rPr>
            <a:t>học</a:t>
          </a:r>
          <a:r>
            <a:rPr lang="en-US" sz="1800" b="1" i="1" dirty="0">
              <a:solidFill>
                <a:schemeClr val="bg1"/>
              </a:solidFill>
              <a:latin typeface="Arial (Body)"/>
            </a:rPr>
            <a:t>, công nghệ, </a:t>
          </a:r>
          <a:r>
            <a:rPr lang="en-US" sz="1800" b="1" i="1" dirty="0" err="1">
              <a:solidFill>
                <a:schemeClr val="bg1"/>
              </a:solidFill>
              <a:latin typeface="Arial (Body)"/>
            </a:rPr>
            <a:t>đổi</a:t>
          </a:r>
          <a:r>
            <a:rPr lang="en-US" sz="1800" b="1" i="1" dirty="0">
              <a:solidFill>
                <a:schemeClr val="bg1"/>
              </a:solidFill>
              <a:latin typeface="Arial (Body)"/>
            </a:rPr>
            <a:t> </a:t>
          </a:r>
          <a:r>
            <a:rPr lang="en-US" sz="1800" b="1" i="1" dirty="0" err="1">
              <a:solidFill>
                <a:schemeClr val="bg1"/>
              </a:solidFill>
              <a:latin typeface="Arial (Body)"/>
            </a:rPr>
            <a:t>mới</a:t>
          </a:r>
          <a:r>
            <a:rPr lang="en-US" sz="1800" b="1" i="1" dirty="0">
              <a:solidFill>
                <a:schemeClr val="bg1"/>
              </a:solidFill>
              <a:latin typeface="Arial (Body)"/>
            </a:rPr>
            <a:t> </a:t>
          </a:r>
          <a:r>
            <a:rPr lang="en-US" sz="1800" b="1" i="1" dirty="0" err="1">
              <a:solidFill>
                <a:schemeClr val="bg1"/>
              </a:solidFill>
              <a:latin typeface="Arial (Body)"/>
            </a:rPr>
            <a:t>sáng</a:t>
          </a:r>
          <a:r>
            <a:rPr lang="en-US" sz="1800" b="1" i="1" dirty="0">
              <a:solidFill>
                <a:schemeClr val="bg1"/>
              </a:solidFill>
              <a:latin typeface="Arial (Body)"/>
            </a:rPr>
            <a:t> </a:t>
          </a:r>
          <a:r>
            <a:rPr lang="en-US" sz="1800" b="1" i="1" dirty="0" err="1">
              <a:solidFill>
                <a:schemeClr val="bg1"/>
              </a:solidFill>
              <a:latin typeface="Arial (Body)"/>
            </a:rPr>
            <a:t>tạo</a:t>
          </a:r>
          <a:r>
            <a:rPr lang="en-US" sz="1800" b="1" i="1" dirty="0">
              <a:solidFill>
                <a:schemeClr val="bg1"/>
              </a:solidFill>
              <a:latin typeface="Arial (Body)"/>
            </a:rPr>
            <a:t> và </a:t>
          </a:r>
          <a:r>
            <a:rPr lang="en-US" sz="1800" b="1" i="1" dirty="0" err="1">
              <a:solidFill>
                <a:schemeClr val="bg1"/>
              </a:solidFill>
              <a:latin typeface="Arial (Body)"/>
            </a:rPr>
            <a:t>chuyển</a:t>
          </a:r>
          <a:r>
            <a:rPr lang="en-US" sz="1800" b="1" i="1" dirty="0">
              <a:solidFill>
                <a:schemeClr val="bg1"/>
              </a:solidFill>
              <a:latin typeface="Arial (Body)"/>
            </a:rPr>
            <a:t> </a:t>
          </a:r>
          <a:r>
            <a:rPr lang="en-US" sz="1800" b="1" i="1" dirty="0" err="1">
              <a:solidFill>
                <a:schemeClr val="bg1"/>
              </a:solidFill>
              <a:latin typeface="Arial (Body)"/>
            </a:rPr>
            <a:t>đổi</a:t>
          </a:r>
          <a:r>
            <a:rPr lang="en-US" sz="1800" b="1" i="1" dirty="0">
              <a:solidFill>
                <a:schemeClr val="bg1"/>
              </a:solidFill>
              <a:latin typeface="Arial (Body)"/>
            </a:rPr>
            <a:t> số </a:t>
          </a:r>
          <a:r>
            <a:rPr lang="en-US" sz="1800" b="1" i="1" dirty="0" err="1">
              <a:solidFill>
                <a:schemeClr val="bg1"/>
              </a:solidFill>
              <a:latin typeface="Arial (Body)"/>
            </a:rPr>
            <a:t>quốc</a:t>
          </a:r>
          <a:r>
            <a:rPr lang="en-US" sz="1800" b="1" i="1" dirty="0">
              <a:solidFill>
                <a:schemeClr val="bg1"/>
              </a:solidFill>
              <a:latin typeface="Arial (Body)"/>
            </a:rPr>
            <a:t> </a:t>
          </a:r>
          <a:r>
            <a:rPr lang="en-US" sz="1800" b="1" i="1" dirty="0" err="1">
              <a:solidFill>
                <a:schemeClr val="bg1"/>
              </a:solidFill>
              <a:latin typeface="Arial (Body)"/>
            </a:rPr>
            <a:t>gia</a:t>
          </a:r>
          <a:endParaRPr lang="en-US" sz="1800" i="1" dirty="0">
            <a:solidFill>
              <a:schemeClr val="bg1"/>
            </a:solidFill>
            <a:latin typeface="Arial (Body)"/>
          </a:endParaRPr>
        </a:p>
      </dgm:t>
    </dgm:pt>
    <dgm:pt modelId="{F83F76C9-CFA9-4F8A-8047-ACB9C5E3D51D}" type="parTrans" cxnId="{8D65A89F-160F-4414-8E74-995132062CF0}">
      <dgm:prSet/>
      <dgm:spPr/>
      <dgm:t>
        <a:bodyPr/>
        <a:lstStyle/>
        <a:p>
          <a:pPr algn="just"/>
          <a:endParaRPr lang="en-US" sz="2500">
            <a:latin typeface="Arial (Body)"/>
          </a:endParaRPr>
        </a:p>
      </dgm:t>
    </dgm:pt>
    <dgm:pt modelId="{783A7E75-9A76-478E-B1A5-E39E8586C138}" type="sibTrans" cxnId="{8D65A89F-160F-4414-8E74-995132062CF0}">
      <dgm:prSet/>
      <dgm:spPr/>
      <dgm:t>
        <a:bodyPr/>
        <a:lstStyle/>
        <a:p>
          <a:pPr algn="just"/>
          <a:endParaRPr lang="en-US" sz="2500">
            <a:latin typeface="Arial (Body)"/>
          </a:endParaRPr>
        </a:p>
      </dgm:t>
    </dgm:pt>
    <dgm:pt modelId="{6DBBD6D9-CA95-4781-835C-2DF3C1D7EEF0}">
      <dgm:prSet phldrT="[Text]" custT="1"/>
      <dgm:spPr/>
      <dgm:t>
        <a:bodyPr/>
        <a:lstStyle/>
        <a:p>
          <a:pPr algn="just"/>
          <a:r>
            <a:rPr lang="en-US" sz="2200" b="1" dirty="0" err="1">
              <a:solidFill>
                <a:srgbClr val="FFC000"/>
              </a:solidFill>
              <a:latin typeface="Arial (Body)"/>
            </a:rPr>
            <a:t>Chiến</a:t>
          </a:r>
          <a:r>
            <a:rPr lang="en-US" sz="2200" b="1" dirty="0">
              <a:solidFill>
                <a:srgbClr val="FFC000"/>
              </a:solidFill>
              <a:latin typeface="Arial (Body)"/>
            </a:rPr>
            <a:t> </a:t>
          </a:r>
          <a:r>
            <a:rPr lang="en-US" sz="2200" b="1" dirty="0" err="1">
              <a:solidFill>
                <a:srgbClr val="FFC000"/>
              </a:solidFill>
              <a:latin typeface="Arial (Body)"/>
            </a:rPr>
            <a:t>lược</a:t>
          </a:r>
          <a:r>
            <a:rPr lang="en-US" sz="2200" b="1" dirty="0">
              <a:solidFill>
                <a:srgbClr val="FFC000"/>
              </a:solidFill>
              <a:latin typeface="Arial (Body)"/>
            </a:rPr>
            <a:t> </a:t>
          </a:r>
          <a:r>
            <a:rPr lang="en-US" sz="2200" b="1" dirty="0" err="1">
              <a:solidFill>
                <a:srgbClr val="FFC000"/>
              </a:solidFill>
              <a:latin typeface="Arial (Body)"/>
            </a:rPr>
            <a:t>phát</a:t>
          </a:r>
          <a:r>
            <a:rPr lang="en-US" sz="2200" b="1" dirty="0">
              <a:solidFill>
                <a:srgbClr val="FFC000"/>
              </a:solidFill>
              <a:latin typeface="Arial (Body)"/>
            </a:rPr>
            <a:t> </a:t>
          </a:r>
          <a:r>
            <a:rPr lang="en-US" sz="2200" b="1" dirty="0" err="1">
              <a:solidFill>
                <a:srgbClr val="FFC000"/>
              </a:solidFill>
              <a:latin typeface="Arial (Body)"/>
            </a:rPr>
            <a:t>triển</a:t>
          </a:r>
          <a:r>
            <a:rPr lang="en-US" sz="2200" b="1" dirty="0">
              <a:solidFill>
                <a:srgbClr val="FFC000"/>
              </a:solidFill>
              <a:latin typeface="Arial (Body)"/>
            </a:rPr>
            <a:t> </a:t>
          </a:r>
          <a:r>
            <a:rPr lang="en-US" sz="2200" b="1" dirty="0" err="1">
              <a:solidFill>
                <a:srgbClr val="FFC000"/>
              </a:solidFill>
              <a:latin typeface="Arial (Body)"/>
            </a:rPr>
            <a:t>ngành</a:t>
          </a:r>
          <a:r>
            <a:rPr lang="en-US" sz="2200" b="1" dirty="0">
              <a:solidFill>
                <a:srgbClr val="FFC000"/>
              </a:solidFill>
              <a:latin typeface="Arial (Body)"/>
            </a:rPr>
            <a:t>, </a:t>
          </a:r>
          <a:r>
            <a:rPr lang="en-US" sz="2200" b="1" dirty="0" err="1">
              <a:solidFill>
                <a:srgbClr val="FFC000"/>
              </a:solidFill>
              <a:latin typeface="Arial (Body)"/>
            </a:rPr>
            <a:t>các</a:t>
          </a:r>
          <a:r>
            <a:rPr lang="en-US" sz="2200" b="1" dirty="0">
              <a:solidFill>
                <a:srgbClr val="FFC000"/>
              </a:solidFill>
              <a:latin typeface="Arial (Body)"/>
            </a:rPr>
            <a:t> </a:t>
          </a:r>
          <a:r>
            <a:rPr lang="en-US" sz="2200" b="1" dirty="0" err="1">
              <a:solidFill>
                <a:srgbClr val="FFC000"/>
              </a:solidFill>
              <a:latin typeface="Arial (Body)"/>
            </a:rPr>
            <a:t>lĩnh</a:t>
          </a:r>
          <a:r>
            <a:rPr lang="en-US" sz="2200" b="1" dirty="0">
              <a:solidFill>
                <a:srgbClr val="FFC000"/>
              </a:solidFill>
              <a:latin typeface="Arial (Body)"/>
            </a:rPr>
            <a:t> </a:t>
          </a:r>
          <a:r>
            <a:rPr lang="en-US" sz="2200" b="1" dirty="0" err="1">
              <a:solidFill>
                <a:srgbClr val="FFC000"/>
              </a:solidFill>
              <a:latin typeface="Arial (Body)"/>
            </a:rPr>
            <a:t>vực</a:t>
          </a:r>
          <a:endParaRPr lang="en-US" sz="2200" b="1" dirty="0">
            <a:solidFill>
              <a:srgbClr val="FFC000"/>
            </a:solidFill>
            <a:latin typeface="Arial (Body)"/>
          </a:endParaRPr>
        </a:p>
        <a:p>
          <a:pPr algn="just"/>
          <a:r>
            <a:rPr lang="en-US" sz="1800" b="1" i="1" dirty="0" err="1">
              <a:solidFill>
                <a:schemeClr val="bg1"/>
              </a:solidFill>
              <a:latin typeface="Arial (Body)"/>
            </a:rPr>
            <a:t>Chiến</a:t>
          </a:r>
          <a:r>
            <a:rPr lang="en-US" sz="1800" b="1" i="1" dirty="0">
              <a:solidFill>
                <a:schemeClr val="bg1"/>
              </a:solidFill>
              <a:latin typeface="Arial (Body)"/>
            </a:rPr>
            <a:t> </a:t>
          </a:r>
          <a:r>
            <a:rPr lang="en-US" sz="1800" b="1" i="1" dirty="0" err="1">
              <a:solidFill>
                <a:schemeClr val="bg1"/>
              </a:solidFill>
              <a:latin typeface="Arial (Body)"/>
            </a:rPr>
            <a:t>lược</a:t>
          </a:r>
          <a:r>
            <a:rPr lang="en-US" sz="1800" b="1" i="1" dirty="0">
              <a:solidFill>
                <a:schemeClr val="bg1"/>
              </a:solidFill>
              <a:latin typeface="Arial (Body)"/>
            </a:rPr>
            <a:t> NN&amp;PTNT </a:t>
          </a:r>
          <a:r>
            <a:rPr lang="en-US" sz="1800" b="1" i="1" dirty="0" err="1">
              <a:solidFill>
                <a:schemeClr val="bg1"/>
              </a:solidFill>
              <a:latin typeface="Arial (Body)"/>
            </a:rPr>
            <a:t>bền</a:t>
          </a:r>
          <a:r>
            <a:rPr lang="en-US" sz="1800" b="1" i="1" dirty="0">
              <a:solidFill>
                <a:schemeClr val="bg1"/>
              </a:solidFill>
              <a:latin typeface="Arial (Body)"/>
            </a:rPr>
            <a:t> </a:t>
          </a:r>
          <a:r>
            <a:rPr lang="en-US" sz="1800" b="1" i="1" dirty="0" err="1">
              <a:solidFill>
                <a:schemeClr val="bg1"/>
              </a:solidFill>
              <a:latin typeface="Arial (Body)"/>
            </a:rPr>
            <a:t>vững</a:t>
          </a:r>
          <a:r>
            <a:rPr lang="en-US" sz="1800" b="1" i="1" dirty="0">
              <a:solidFill>
                <a:schemeClr val="bg1"/>
              </a:solidFill>
              <a:latin typeface="Arial (Body)"/>
            </a:rPr>
            <a:t> (</a:t>
          </a:r>
          <a:r>
            <a:rPr lang="en-US" sz="1800" b="1" i="1" dirty="0" err="1">
              <a:solidFill>
                <a:schemeClr val="bg1"/>
              </a:solidFill>
              <a:latin typeface="Arial (Body)"/>
            </a:rPr>
            <a:t>Quyết</a:t>
          </a:r>
          <a:r>
            <a:rPr lang="en-US" sz="1800" b="1" i="1" dirty="0">
              <a:solidFill>
                <a:schemeClr val="bg1"/>
              </a:solidFill>
              <a:latin typeface="Arial (Body)"/>
            </a:rPr>
            <a:t> </a:t>
          </a:r>
          <a:r>
            <a:rPr lang="en-US" sz="1800" b="1" i="1" dirty="0" err="1">
              <a:solidFill>
                <a:schemeClr val="bg1"/>
              </a:solidFill>
              <a:latin typeface="Arial (Body)"/>
            </a:rPr>
            <a:t>định</a:t>
          </a:r>
          <a:r>
            <a:rPr lang="en-US" sz="1800" b="1" i="1" dirty="0">
              <a:solidFill>
                <a:schemeClr val="bg1"/>
              </a:solidFill>
              <a:latin typeface="Arial (Body)"/>
            </a:rPr>
            <a:t> số 150/QĐ-</a:t>
          </a:r>
          <a:r>
            <a:rPr lang="en-US" sz="1800" b="1" i="1" dirty="0" err="1">
              <a:solidFill>
                <a:schemeClr val="bg1"/>
              </a:solidFill>
              <a:latin typeface="Arial (Body)"/>
            </a:rPr>
            <a:t>TTg</a:t>
          </a:r>
          <a:r>
            <a:rPr lang="en-US" sz="1800" b="1" i="1" dirty="0">
              <a:solidFill>
                <a:schemeClr val="bg1"/>
              </a:solidFill>
              <a:latin typeface="Arial (Body)"/>
            </a:rPr>
            <a:t>)</a:t>
          </a:r>
        </a:p>
        <a:p>
          <a:pPr algn="just"/>
          <a:r>
            <a:rPr lang="en-US" sz="1800" b="1" i="1" dirty="0" err="1">
              <a:solidFill>
                <a:schemeClr val="bg1"/>
              </a:solidFill>
              <a:latin typeface="Arial (Body)"/>
            </a:rPr>
            <a:t>Chiến</a:t>
          </a:r>
          <a:r>
            <a:rPr lang="en-US" sz="1800" b="1" i="1" dirty="0">
              <a:solidFill>
                <a:schemeClr val="bg1"/>
              </a:solidFill>
              <a:latin typeface="Arial (Body)"/>
            </a:rPr>
            <a:t> </a:t>
          </a:r>
          <a:r>
            <a:rPr lang="en-US" sz="1800" b="1" i="1" dirty="0" err="1">
              <a:solidFill>
                <a:schemeClr val="bg1"/>
              </a:solidFill>
              <a:latin typeface="Arial (Body)"/>
            </a:rPr>
            <a:t>lược</a:t>
          </a:r>
          <a:r>
            <a:rPr lang="en-US" sz="1800" b="1" i="1" dirty="0">
              <a:solidFill>
                <a:schemeClr val="bg1"/>
              </a:solidFill>
              <a:latin typeface="Arial (Body)"/>
            </a:rPr>
            <a:t> </a:t>
          </a:r>
          <a:r>
            <a:rPr lang="en-US" sz="1800" b="1" i="1" dirty="0" err="1">
              <a:solidFill>
                <a:schemeClr val="bg1"/>
              </a:solidFill>
              <a:latin typeface="Arial (Body)"/>
            </a:rPr>
            <a:t>phát</a:t>
          </a:r>
          <a:r>
            <a:rPr lang="en-US" sz="1800" b="1" i="1" dirty="0">
              <a:solidFill>
                <a:schemeClr val="bg1"/>
              </a:solidFill>
              <a:latin typeface="Arial (Body)"/>
            </a:rPr>
            <a:t> </a:t>
          </a:r>
          <a:r>
            <a:rPr lang="en-US" sz="1800" b="1" i="1" dirty="0" err="1">
              <a:solidFill>
                <a:schemeClr val="bg1"/>
              </a:solidFill>
              <a:latin typeface="Arial (Body)"/>
            </a:rPr>
            <a:t>triển</a:t>
          </a:r>
          <a:r>
            <a:rPr lang="en-US" sz="1800" b="1" i="1" dirty="0">
              <a:solidFill>
                <a:schemeClr val="bg1"/>
              </a:solidFill>
              <a:latin typeface="Arial (Body)"/>
            </a:rPr>
            <a:t> </a:t>
          </a:r>
          <a:r>
            <a:rPr lang="en-US" sz="1800" b="1" i="1" dirty="0" err="1">
              <a:solidFill>
                <a:schemeClr val="bg1"/>
              </a:solidFill>
              <a:latin typeface="Arial (Body)"/>
            </a:rPr>
            <a:t>các</a:t>
          </a:r>
          <a:r>
            <a:rPr lang="en-US" sz="1800" b="1" i="1" dirty="0">
              <a:solidFill>
                <a:schemeClr val="bg1"/>
              </a:solidFill>
              <a:latin typeface="Arial (Body)"/>
            </a:rPr>
            <a:t> </a:t>
          </a:r>
          <a:r>
            <a:rPr lang="en-US" sz="1800" b="1" i="1" dirty="0" err="1">
              <a:solidFill>
                <a:schemeClr val="bg1"/>
              </a:solidFill>
              <a:latin typeface="Arial (Body)"/>
            </a:rPr>
            <a:t>lĩnh</a:t>
          </a:r>
          <a:r>
            <a:rPr lang="en-US" sz="1800" b="1" i="1" dirty="0">
              <a:solidFill>
                <a:schemeClr val="bg1"/>
              </a:solidFill>
              <a:latin typeface="Arial (Body)"/>
            </a:rPr>
            <a:t> </a:t>
          </a:r>
          <a:r>
            <a:rPr lang="en-US" sz="1800" b="1" i="1" dirty="0" err="1">
              <a:solidFill>
                <a:schemeClr val="bg1"/>
              </a:solidFill>
              <a:latin typeface="Arial (Body)"/>
            </a:rPr>
            <a:t>vực</a:t>
          </a:r>
          <a:r>
            <a:rPr lang="en-US" sz="1800" b="1" i="1" dirty="0">
              <a:solidFill>
                <a:schemeClr val="bg1"/>
              </a:solidFill>
              <a:latin typeface="Arial (Body)"/>
            </a:rPr>
            <a:t> </a:t>
          </a:r>
          <a:r>
            <a:rPr lang="en-US" sz="1800" b="1" i="1" dirty="0" err="1">
              <a:solidFill>
                <a:schemeClr val="bg1"/>
              </a:solidFill>
              <a:latin typeface="Arial (Body)"/>
            </a:rPr>
            <a:t>ngành</a:t>
          </a:r>
          <a:r>
            <a:rPr lang="en-US" sz="1800" b="1" i="1" dirty="0">
              <a:solidFill>
                <a:schemeClr val="bg1"/>
              </a:solidFill>
              <a:latin typeface="Arial (Body)"/>
            </a:rPr>
            <a:t> NN&amp;MT.</a:t>
          </a:r>
          <a:endParaRPr lang="en-US" sz="1800" dirty="0">
            <a:latin typeface="Arial (Body)"/>
          </a:endParaRPr>
        </a:p>
      </dgm:t>
    </dgm:pt>
    <dgm:pt modelId="{2EE3C33C-426F-4328-86EB-0DF0B3DBD4B4}" type="parTrans" cxnId="{54A468D9-F004-474B-BA62-EAB12B259E41}">
      <dgm:prSet/>
      <dgm:spPr/>
      <dgm:t>
        <a:bodyPr/>
        <a:lstStyle/>
        <a:p>
          <a:pPr algn="just"/>
          <a:endParaRPr lang="en-US" sz="2500">
            <a:latin typeface="Arial (Body)"/>
          </a:endParaRPr>
        </a:p>
      </dgm:t>
    </dgm:pt>
    <dgm:pt modelId="{EB90DFDE-D462-42C0-BAFC-B6D46D7B305A}" type="sibTrans" cxnId="{54A468D9-F004-474B-BA62-EAB12B259E41}">
      <dgm:prSet/>
      <dgm:spPr/>
      <dgm:t>
        <a:bodyPr/>
        <a:lstStyle/>
        <a:p>
          <a:pPr algn="just"/>
          <a:endParaRPr lang="en-US" sz="2500">
            <a:latin typeface="Arial (Body)"/>
          </a:endParaRPr>
        </a:p>
      </dgm:t>
    </dgm:pt>
    <dgm:pt modelId="{894E1D3F-6AB1-4FBC-86BF-8CA23DD075FF}">
      <dgm:prSet phldrT="[Text]" custT="1"/>
      <dgm:spPr/>
      <dgm:t>
        <a:bodyPr/>
        <a:lstStyle/>
        <a:p>
          <a:pPr algn="just"/>
          <a:r>
            <a:rPr lang="en-US" sz="2200" b="1" dirty="0" err="1">
              <a:solidFill>
                <a:srgbClr val="FFC000"/>
              </a:solidFill>
              <a:latin typeface="Arial (Body)"/>
            </a:rPr>
            <a:t>Các</a:t>
          </a:r>
          <a:r>
            <a:rPr lang="en-US" sz="2200" b="1" dirty="0">
              <a:solidFill>
                <a:srgbClr val="FFC000"/>
              </a:solidFill>
              <a:latin typeface="Arial (Body)"/>
            </a:rPr>
            <a:t> </a:t>
          </a:r>
          <a:r>
            <a:rPr lang="en-US" sz="2200" b="1" dirty="0" err="1">
              <a:solidFill>
                <a:srgbClr val="FFC000"/>
              </a:solidFill>
              <a:latin typeface="Arial (Body)"/>
            </a:rPr>
            <a:t>Chiến</a:t>
          </a:r>
          <a:r>
            <a:rPr lang="en-US" sz="2200" b="1" dirty="0">
              <a:solidFill>
                <a:srgbClr val="FFC000"/>
              </a:solidFill>
              <a:latin typeface="Arial (Body)"/>
            </a:rPr>
            <a:t> </a:t>
          </a:r>
          <a:r>
            <a:rPr lang="en-US" sz="2200" b="1" dirty="0" err="1">
              <a:solidFill>
                <a:srgbClr val="FFC000"/>
              </a:solidFill>
              <a:latin typeface="Arial (Body)"/>
            </a:rPr>
            <a:t>lược</a:t>
          </a:r>
          <a:r>
            <a:rPr lang="en-US" sz="2200" b="1" dirty="0">
              <a:solidFill>
                <a:srgbClr val="FFC000"/>
              </a:solidFill>
              <a:latin typeface="Arial (Body)"/>
            </a:rPr>
            <a:t> </a:t>
          </a:r>
          <a:r>
            <a:rPr lang="en-US" sz="2200" b="1" dirty="0" err="1">
              <a:solidFill>
                <a:srgbClr val="FFC000"/>
              </a:solidFill>
              <a:latin typeface="Arial (Body)"/>
            </a:rPr>
            <a:t>quốc</a:t>
          </a:r>
          <a:r>
            <a:rPr lang="en-US" sz="2200" b="1" dirty="0">
              <a:solidFill>
                <a:srgbClr val="FFC000"/>
              </a:solidFill>
              <a:latin typeface="Arial (Body)"/>
            </a:rPr>
            <a:t> </a:t>
          </a:r>
          <a:r>
            <a:rPr lang="en-US" sz="2200" b="1" dirty="0" err="1">
              <a:solidFill>
                <a:srgbClr val="FFC000"/>
              </a:solidFill>
              <a:latin typeface="Arial (Body)"/>
            </a:rPr>
            <a:t>gia</a:t>
          </a:r>
          <a:r>
            <a:rPr lang="en-US" sz="2200" b="1" dirty="0">
              <a:solidFill>
                <a:srgbClr val="FFC000"/>
              </a:solidFill>
              <a:latin typeface="Arial (Body)"/>
            </a:rPr>
            <a:t> </a:t>
          </a:r>
          <a:r>
            <a:rPr lang="en-US" sz="2200" b="1" dirty="0" err="1">
              <a:solidFill>
                <a:srgbClr val="FFC000"/>
              </a:solidFill>
              <a:latin typeface="Arial (Body)"/>
            </a:rPr>
            <a:t>về</a:t>
          </a:r>
          <a:r>
            <a:rPr lang="en-US" sz="2200" b="1" dirty="0">
              <a:solidFill>
                <a:srgbClr val="FFC000"/>
              </a:solidFill>
              <a:latin typeface="Arial (Body)"/>
            </a:rPr>
            <a:t> CNTT, CPS, CĐS</a:t>
          </a:r>
        </a:p>
        <a:p>
          <a:pPr algn="just"/>
          <a:r>
            <a:rPr lang="en-US" sz="1800" b="1" i="1" dirty="0" err="1">
              <a:solidFill>
                <a:schemeClr val="bg1"/>
              </a:solidFill>
              <a:latin typeface="Arial (Body)"/>
            </a:rPr>
            <a:t>Chiến</a:t>
          </a:r>
          <a:r>
            <a:rPr lang="en-US" sz="1800" b="1" i="1" dirty="0">
              <a:solidFill>
                <a:schemeClr val="bg1"/>
              </a:solidFill>
              <a:latin typeface="Arial (Body)"/>
            </a:rPr>
            <a:t> </a:t>
          </a:r>
          <a:r>
            <a:rPr lang="en-US" sz="1800" b="1" i="1" dirty="0" err="1">
              <a:solidFill>
                <a:schemeClr val="bg1"/>
              </a:solidFill>
              <a:latin typeface="Arial (Body)"/>
            </a:rPr>
            <a:t>lược</a:t>
          </a:r>
          <a:r>
            <a:rPr lang="en-US" sz="1800" b="1" i="1" dirty="0">
              <a:solidFill>
                <a:schemeClr val="bg1"/>
              </a:solidFill>
              <a:latin typeface="Arial (Body)"/>
            </a:rPr>
            <a:t>: CMCN 4.0; </a:t>
          </a:r>
          <a:r>
            <a:rPr lang="en-US" sz="1800" b="1" i="1" dirty="0" err="1">
              <a:solidFill>
                <a:schemeClr val="bg1"/>
              </a:solidFill>
              <a:latin typeface="Arial (Body)"/>
            </a:rPr>
            <a:t>Chính</a:t>
          </a:r>
          <a:r>
            <a:rPr lang="en-US" sz="1800" b="1" i="1" dirty="0">
              <a:solidFill>
                <a:schemeClr val="bg1"/>
              </a:solidFill>
              <a:latin typeface="Arial (Body)"/>
            </a:rPr>
            <a:t> </a:t>
          </a:r>
          <a:r>
            <a:rPr lang="en-US" sz="1800" b="1" i="1" dirty="0" err="1">
              <a:solidFill>
                <a:schemeClr val="bg1"/>
              </a:solidFill>
              <a:latin typeface="Arial (Body)"/>
            </a:rPr>
            <a:t>phủ</a:t>
          </a:r>
          <a:r>
            <a:rPr lang="en-US" sz="1800" b="1" i="1" dirty="0">
              <a:solidFill>
                <a:schemeClr val="bg1"/>
              </a:solidFill>
              <a:latin typeface="Arial (Body)"/>
            </a:rPr>
            <a:t> số; AI, Hạ tầng số; Dữ liệu; Blockchain; </a:t>
          </a:r>
          <a:r>
            <a:rPr lang="en-US" sz="1800" b="1" i="1" dirty="0" err="1">
              <a:solidFill>
                <a:schemeClr val="bg1"/>
              </a:solidFill>
              <a:latin typeface="Arial (Body)"/>
            </a:rPr>
            <a:t>Kinh</a:t>
          </a:r>
          <a:r>
            <a:rPr lang="en-US" sz="1800" b="1" i="1" dirty="0">
              <a:solidFill>
                <a:schemeClr val="bg1"/>
              </a:solidFill>
              <a:latin typeface="Arial (Body)"/>
            </a:rPr>
            <a:t> </a:t>
          </a:r>
          <a:r>
            <a:rPr lang="en-US" sz="1800" b="1" i="1" dirty="0" err="1">
              <a:solidFill>
                <a:schemeClr val="bg1"/>
              </a:solidFill>
              <a:latin typeface="Arial (Body)"/>
            </a:rPr>
            <a:t>tế</a:t>
          </a:r>
          <a:r>
            <a:rPr lang="en-US" sz="1800" b="1" i="1" dirty="0">
              <a:solidFill>
                <a:schemeClr val="bg1"/>
              </a:solidFill>
              <a:latin typeface="Arial (Body)"/>
            </a:rPr>
            <a:t> số, </a:t>
          </a:r>
          <a:r>
            <a:rPr lang="en-US" sz="1800" b="1" i="1" dirty="0" err="1">
              <a:solidFill>
                <a:schemeClr val="bg1"/>
              </a:solidFill>
              <a:latin typeface="Arial (Body)"/>
            </a:rPr>
            <a:t>Xã</a:t>
          </a:r>
          <a:r>
            <a:rPr lang="en-US" sz="1800" b="1" i="1" dirty="0">
              <a:solidFill>
                <a:schemeClr val="bg1"/>
              </a:solidFill>
              <a:latin typeface="Arial (Body)"/>
            </a:rPr>
            <a:t> </a:t>
          </a:r>
          <a:r>
            <a:rPr lang="en-US" sz="1800" b="1" i="1" dirty="0" err="1">
              <a:solidFill>
                <a:schemeClr val="bg1"/>
              </a:solidFill>
              <a:latin typeface="Arial (Body)"/>
            </a:rPr>
            <a:t>hội</a:t>
          </a:r>
          <a:r>
            <a:rPr lang="en-US" sz="1800" b="1" i="1" dirty="0">
              <a:solidFill>
                <a:schemeClr val="bg1"/>
              </a:solidFill>
              <a:latin typeface="Arial (Body)"/>
            </a:rPr>
            <a:t> </a:t>
          </a:r>
          <a:r>
            <a:rPr lang="en-US" sz="1800" b="1" i="1">
              <a:solidFill>
                <a:schemeClr val="bg1"/>
              </a:solidFill>
              <a:latin typeface="Arial (Body)"/>
            </a:rPr>
            <a:t>số; An </a:t>
          </a:r>
          <a:r>
            <a:rPr lang="en-US" sz="1800" b="1" i="1" dirty="0">
              <a:solidFill>
                <a:schemeClr val="bg1"/>
              </a:solidFill>
              <a:latin typeface="Arial (Body)"/>
            </a:rPr>
            <a:t>toàn thông tin; …</a:t>
          </a:r>
          <a:endParaRPr lang="en-US" sz="1800" dirty="0">
            <a:latin typeface="Arial (Body)"/>
          </a:endParaRPr>
        </a:p>
      </dgm:t>
    </dgm:pt>
    <dgm:pt modelId="{2AD89C01-F444-4E11-A9CA-73928CD3EF7D}" type="parTrans" cxnId="{324D6B40-368D-4F1C-B71D-ED42A7F1B61C}">
      <dgm:prSet/>
      <dgm:spPr/>
      <dgm:t>
        <a:bodyPr/>
        <a:lstStyle/>
        <a:p>
          <a:pPr algn="just"/>
          <a:endParaRPr lang="en-US" sz="2500">
            <a:latin typeface="Arial (Body)"/>
          </a:endParaRPr>
        </a:p>
      </dgm:t>
    </dgm:pt>
    <dgm:pt modelId="{2B34D162-D5F0-4538-A83E-61CE256C9FEE}" type="sibTrans" cxnId="{324D6B40-368D-4F1C-B71D-ED42A7F1B61C}">
      <dgm:prSet/>
      <dgm:spPr/>
      <dgm:t>
        <a:bodyPr/>
        <a:lstStyle/>
        <a:p>
          <a:pPr algn="just"/>
          <a:endParaRPr lang="en-US" sz="2500">
            <a:latin typeface="Arial (Body)"/>
          </a:endParaRPr>
        </a:p>
      </dgm:t>
    </dgm:pt>
    <dgm:pt modelId="{FD7EF5D3-39D2-499F-9DB5-7BF8C60D1D14}">
      <dgm:prSet phldrT="[Text]" custT="1"/>
      <dgm:spPr/>
      <dgm:t>
        <a:bodyPr/>
        <a:lstStyle/>
        <a:p>
          <a:pPr algn="just"/>
          <a:r>
            <a:rPr lang="en-US" sz="2200" b="1" dirty="0" err="1">
              <a:solidFill>
                <a:srgbClr val="FFC000"/>
              </a:solidFill>
              <a:latin typeface="Arial (Body)"/>
            </a:rPr>
            <a:t>Các</a:t>
          </a:r>
          <a:r>
            <a:rPr lang="en-US" sz="2200" b="1" dirty="0">
              <a:solidFill>
                <a:srgbClr val="FFC000"/>
              </a:solidFill>
              <a:latin typeface="Arial (Body)"/>
            </a:rPr>
            <a:t> </a:t>
          </a:r>
          <a:r>
            <a:rPr lang="en-US" sz="2200" b="1" dirty="0" err="1">
              <a:solidFill>
                <a:srgbClr val="FFC000"/>
              </a:solidFill>
              <a:latin typeface="Arial (Body)"/>
            </a:rPr>
            <a:t>Luật</a:t>
          </a:r>
          <a:r>
            <a:rPr lang="en-US" sz="2200" b="1" dirty="0">
              <a:solidFill>
                <a:srgbClr val="FFC000"/>
              </a:solidFill>
              <a:latin typeface="Arial (Body)"/>
            </a:rPr>
            <a:t>, </a:t>
          </a:r>
          <a:r>
            <a:rPr lang="en-US" sz="2200" b="1" dirty="0" err="1">
              <a:solidFill>
                <a:srgbClr val="FFC000"/>
              </a:solidFill>
              <a:latin typeface="Arial (Body)"/>
            </a:rPr>
            <a:t>Nghị</a:t>
          </a:r>
          <a:r>
            <a:rPr lang="en-US" sz="2200" b="1" dirty="0">
              <a:solidFill>
                <a:srgbClr val="FFC000"/>
              </a:solidFill>
              <a:latin typeface="Arial (Body)"/>
            </a:rPr>
            <a:t> </a:t>
          </a:r>
          <a:r>
            <a:rPr lang="en-US" sz="2200" b="1" dirty="0" err="1">
              <a:solidFill>
                <a:srgbClr val="FFC000"/>
              </a:solidFill>
              <a:latin typeface="Arial (Body)"/>
            </a:rPr>
            <a:t>định</a:t>
          </a:r>
          <a:r>
            <a:rPr lang="en-US" sz="2200" b="1" dirty="0">
              <a:solidFill>
                <a:srgbClr val="FFC000"/>
              </a:solidFill>
              <a:latin typeface="Arial (Body)"/>
            </a:rPr>
            <a:t> </a:t>
          </a:r>
          <a:r>
            <a:rPr lang="en-US" sz="2200" b="1" dirty="0" err="1">
              <a:solidFill>
                <a:srgbClr val="FFC000"/>
              </a:solidFill>
              <a:latin typeface="Arial (Body)"/>
            </a:rPr>
            <a:t>về</a:t>
          </a:r>
          <a:r>
            <a:rPr lang="en-US" sz="2200" b="1" dirty="0">
              <a:solidFill>
                <a:srgbClr val="FFC000"/>
              </a:solidFill>
              <a:latin typeface="Arial (Body)"/>
            </a:rPr>
            <a:t> CNTT, CĐS</a:t>
          </a:r>
        </a:p>
        <a:p>
          <a:pPr algn="just"/>
          <a:r>
            <a:rPr lang="en-US" sz="1800" b="1" i="1" dirty="0" err="1">
              <a:solidFill>
                <a:schemeClr val="bg1"/>
              </a:solidFill>
              <a:latin typeface="Arial (Body)"/>
            </a:rPr>
            <a:t>Luật</a:t>
          </a:r>
          <a:r>
            <a:rPr lang="en-US" sz="1800" b="1" i="1" dirty="0">
              <a:solidFill>
                <a:schemeClr val="bg1"/>
              </a:solidFill>
              <a:latin typeface="Arial (Body)"/>
            </a:rPr>
            <a:t>: </a:t>
          </a:r>
          <a:r>
            <a:rPr lang="en-US" sz="1800" b="1" i="1" dirty="0" err="1">
              <a:solidFill>
                <a:schemeClr val="bg1"/>
              </a:solidFill>
              <a:latin typeface="Arial (Body)"/>
            </a:rPr>
            <a:t>Chuyển</a:t>
          </a:r>
          <a:r>
            <a:rPr lang="en-US" sz="1800" b="1" i="1" dirty="0">
              <a:solidFill>
                <a:schemeClr val="bg1"/>
              </a:solidFill>
              <a:latin typeface="Arial (Body)"/>
            </a:rPr>
            <a:t> </a:t>
          </a:r>
          <a:r>
            <a:rPr lang="en-US" sz="1800" b="1" i="1" dirty="0" err="1">
              <a:solidFill>
                <a:schemeClr val="bg1"/>
              </a:solidFill>
              <a:latin typeface="Arial (Body)"/>
            </a:rPr>
            <a:t>đổi</a:t>
          </a:r>
          <a:r>
            <a:rPr lang="en-US" sz="1800" b="1" i="1" dirty="0">
              <a:solidFill>
                <a:schemeClr val="bg1"/>
              </a:solidFill>
              <a:latin typeface="Arial (Body)"/>
            </a:rPr>
            <a:t> số; Dữ liệu; Công </a:t>
          </a:r>
          <a:r>
            <a:rPr lang="en-US" sz="1800" b="1" i="1" dirty="0" err="1">
              <a:solidFill>
                <a:schemeClr val="bg1"/>
              </a:solidFill>
              <a:latin typeface="Arial (Body)"/>
            </a:rPr>
            <a:t>nghiệp</a:t>
          </a:r>
          <a:r>
            <a:rPr lang="en-US" sz="1800" b="1" i="1" dirty="0">
              <a:solidFill>
                <a:schemeClr val="bg1"/>
              </a:solidFill>
              <a:latin typeface="Arial (Body)"/>
            </a:rPr>
            <a:t> CNS; ATTT; ANM; …</a:t>
          </a:r>
          <a:endParaRPr lang="en-US" sz="1800" dirty="0">
            <a:latin typeface="Arial (Body)"/>
          </a:endParaRPr>
        </a:p>
      </dgm:t>
    </dgm:pt>
    <dgm:pt modelId="{59CD1904-40D1-4435-A442-9B72D45B4682}" type="parTrans" cxnId="{E3E6C2E1-6312-4449-B61D-4D19C4885A99}">
      <dgm:prSet/>
      <dgm:spPr/>
      <dgm:t>
        <a:bodyPr/>
        <a:lstStyle/>
        <a:p>
          <a:pPr algn="just"/>
          <a:endParaRPr lang="en-US" sz="2500">
            <a:latin typeface="Arial (Body)"/>
          </a:endParaRPr>
        </a:p>
      </dgm:t>
    </dgm:pt>
    <dgm:pt modelId="{28B18270-3320-4BA8-ABF6-2725035FC827}" type="sibTrans" cxnId="{E3E6C2E1-6312-4449-B61D-4D19C4885A99}">
      <dgm:prSet/>
      <dgm:spPr/>
      <dgm:t>
        <a:bodyPr/>
        <a:lstStyle/>
        <a:p>
          <a:pPr algn="just"/>
          <a:endParaRPr lang="en-US" sz="2500">
            <a:latin typeface="Arial (Body)"/>
          </a:endParaRPr>
        </a:p>
      </dgm:t>
    </dgm:pt>
    <dgm:pt modelId="{422B213B-3F3E-450B-B56E-748F974666E1}" type="pres">
      <dgm:prSet presAssocID="{990CAD0E-50DA-4DA9-A64E-5439535F71A7}" presName="Name0" presStyleCnt="0">
        <dgm:presLayoutVars>
          <dgm:chMax val="7"/>
          <dgm:chPref val="7"/>
          <dgm:dir/>
        </dgm:presLayoutVars>
      </dgm:prSet>
      <dgm:spPr/>
    </dgm:pt>
    <dgm:pt modelId="{D78E684B-7ED4-4105-B311-BC962604F21E}" type="pres">
      <dgm:prSet presAssocID="{990CAD0E-50DA-4DA9-A64E-5439535F71A7}" presName="Name1" presStyleCnt="0"/>
      <dgm:spPr/>
    </dgm:pt>
    <dgm:pt modelId="{81A021EF-8FCB-4BBC-8E71-7E9BB1CC5D79}" type="pres">
      <dgm:prSet presAssocID="{990CAD0E-50DA-4DA9-A64E-5439535F71A7}" presName="cycle" presStyleCnt="0"/>
      <dgm:spPr/>
    </dgm:pt>
    <dgm:pt modelId="{08B09CDE-6131-4375-A134-47D4AB34C792}" type="pres">
      <dgm:prSet presAssocID="{990CAD0E-50DA-4DA9-A64E-5439535F71A7}" presName="srcNode" presStyleLbl="node1" presStyleIdx="0" presStyleCnt="4"/>
      <dgm:spPr/>
    </dgm:pt>
    <dgm:pt modelId="{29F17E03-A2A6-41DB-9190-B83DB489EF0B}" type="pres">
      <dgm:prSet presAssocID="{990CAD0E-50DA-4DA9-A64E-5439535F71A7}" presName="conn" presStyleLbl="parChTrans1D2" presStyleIdx="0" presStyleCnt="1"/>
      <dgm:spPr/>
    </dgm:pt>
    <dgm:pt modelId="{6BB7F523-492A-424A-8D78-4FE1E7BDCB3C}" type="pres">
      <dgm:prSet presAssocID="{990CAD0E-50DA-4DA9-A64E-5439535F71A7}" presName="extraNode" presStyleLbl="node1" presStyleIdx="0" presStyleCnt="4"/>
      <dgm:spPr/>
    </dgm:pt>
    <dgm:pt modelId="{099602E7-B59F-4FB6-A612-010EF288EABB}" type="pres">
      <dgm:prSet presAssocID="{990CAD0E-50DA-4DA9-A64E-5439535F71A7}" presName="dstNode" presStyleLbl="node1" presStyleIdx="0" presStyleCnt="4"/>
      <dgm:spPr/>
    </dgm:pt>
    <dgm:pt modelId="{9DD4EE4A-77AB-4A24-9DEA-C5B9352359C7}" type="pres">
      <dgm:prSet presAssocID="{C2A5F6B3-F9A0-40C2-BE3B-FD993EDF7DBA}" presName="text_1" presStyleLbl="node1" presStyleIdx="0" presStyleCnt="4" custScaleY="124767">
        <dgm:presLayoutVars>
          <dgm:bulletEnabled val="1"/>
        </dgm:presLayoutVars>
      </dgm:prSet>
      <dgm:spPr/>
    </dgm:pt>
    <dgm:pt modelId="{D3F18DAA-82A6-4A37-BE34-43228CFC27CF}" type="pres">
      <dgm:prSet presAssocID="{C2A5F6B3-F9A0-40C2-BE3B-FD993EDF7DBA}" presName="accent_1" presStyleCnt="0"/>
      <dgm:spPr/>
    </dgm:pt>
    <dgm:pt modelId="{73C1FCF4-4943-432B-95BE-9F573986B4CF}" type="pres">
      <dgm:prSet presAssocID="{C2A5F6B3-F9A0-40C2-BE3B-FD993EDF7DBA}" presName="accentRepeatNode" presStyleLbl="solidFgAcc1" presStyleIdx="0" presStyleCnt="4"/>
      <dgm:spPr/>
    </dgm:pt>
    <dgm:pt modelId="{CA702C7E-1271-4149-8CC5-7BCEF3026EEB}" type="pres">
      <dgm:prSet presAssocID="{6DBBD6D9-CA95-4781-835C-2DF3C1D7EEF0}" presName="text_2" presStyleLbl="node1" presStyleIdx="1" presStyleCnt="4" custScaleY="127740">
        <dgm:presLayoutVars>
          <dgm:bulletEnabled val="1"/>
        </dgm:presLayoutVars>
      </dgm:prSet>
      <dgm:spPr/>
    </dgm:pt>
    <dgm:pt modelId="{101F2D31-672B-4409-85B9-105651F34604}" type="pres">
      <dgm:prSet presAssocID="{6DBBD6D9-CA95-4781-835C-2DF3C1D7EEF0}" presName="accent_2" presStyleCnt="0"/>
      <dgm:spPr/>
    </dgm:pt>
    <dgm:pt modelId="{9F265E12-844A-484E-803B-0B055035B460}" type="pres">
      <dgm:prSet presAssocID="{6DBBD6D9-CA95-4781-835C-2DF3C1D7EEF0}" presName="accentRepeatNode" presStyleLbl="solidFgAcc1" presStyleIdx="1" presStyleCnt="4"/>
      <dgm:spPr/>
    </dgm:pt>
    <dgm:pt modelId="{CA220906-E75B-487A-9404-4AF066E24BC5}" type="pres">
      <dgm:prSet presAssocID="{894E1D3F-6AB1-4FBC-86BF-8CA23DD075FF}" presName="text_3" presStyleLbl="node1" presStyleIdx="2" presStyleCnt="4" custScaleY="125896">
        <dgm:presLayoutVars>
          <dgm:bulletEnabled val="1"/>
        </dgm:presLayoutVars>
      </dgm:prSet>
      <dgm:spPr/>
    </dgm:pt>
    <dgm:pt modelId="{7B17993C-65DF-4E2E-BF75-51B5862E8A77}" type="pres">
      <dgm:prSet presAssocID="{894E1D3F-6AB1-4FBC-86BF-8CA23DD075FF}" presName="accent_3" presStyleCnt="0"/>
      <dgm:spPr/>
    </dgm:pt>
    <dgm:pt modelId="{4F9E6502-EAE8-45AD-9864-6EFE742CF505}" type="pres">
      <dgm:prSet presAssocID="{894E1D3F-6AB1-4FBC-86BF-8CA23DD075FF}" presName="accentRepeatNode" presStyleLbl="solidFgAcc1" presStyleIdx="2" presStyleCnt="4"/>
      <dgm:spPr/>
    </dgm:pt>
    <dgm:pt modelId="{7C6D35C8-039F-4F66-AE12-FE05CB9E38E2}" type="pres">
      <dgm:prSet presAssocID="{FD7EF5D3-39D2-499F-9DB5-7BF8C60D1D14}" presName="text_4" presStyleLbl="node1" presStyleIdx="3" presStyleCnt="4" custScaleY="128871">
        <dgm:presLayoutVars>
          <dgm:bulletEnabled val="1"/>
        </dgm:presLayoutVars>
      </dgm:prSet>
      <dgm:spPr/>
    </dgm:pt>
    <dgm:pt modelId="{5063AB20-87D9-4A61-A75C-313E4F44BD97}" type="pres">
      <dgm:prSet presAssocID="{FD7EF5D3-39D2-499F-9DB5-7BF8C60D1D14}" presName="accent_4" presStyleCnt="0"/>
      <dgm:spPr/>
    </dgm:pt>
    <dgm:pt modelId="{8F10B9A7-A399-41D4-B97B-06F832C35110}" type="pres">
      <dgm:prSet presAssocID="{FD7EF5D3-39D2-499F-9DB5-7BF8C60D1D14}" presName="accentRepeatNode" presStyleLbl="solidFgAcc1" presStyleIdx="3" presStyleCnt="4"/>
      <dgm:spPr/>
    </dgm:pt>
  </dgm:ptLst>
  <dgm:cxnLst>
    <dgm:cxn modelId="{E9837F16-03A3-429E-BC15-796633197100}" type="presOf" srcId="{990CAD0E-50DA-4DA9-A64E-5439535F71A7}" destId="{422B213B-3F3E-450B-B56E-748F974666E1}" srcOrd="0" destOrd="0" presId="urn:microsoft.com/office/officeart/2008/layout/VerticalCurvedList"/>
    <dgm:cxn modelId="{E6A8D532-8920-495E-AC9E-77AB5B6490A8}" type="presOf" srcId="{C2A5F6B3-F9A0-40C2-BE3B-FD993EDF7DBA}" destId="{9DD4EE4A-77AB-4A24-9DEA-C5B9352359C7}" srcOrd="0" destOrd="0" presId="urn:microsoft.com/office/officeart/2008/layout/VerticalCurvedList"/>
    <dgm:cxn modelId="{42249E39-6EF2-4A47-8AC4-414F571987D6}" type="presOf" srcId="{FD7EF5D3-39D2-499F-9DB5-7BF8C60D1D14}" destId="{7C6D35C8-039F-4F66-AE12-FE05CB9E38E2}" srcOrd="0" destOrd="0" presId="urn:microsoft.com/office/officeart/2008/layout/VerticalCurvedList"/>
    <dgm:cxn modelId="{324D6B40-368D-4F1C-B71D-ED42A7F1B61C}" srcId="{990CAD0E-50DA-4DA9-A64E-5439535F71A7}" destId="{894E1D3F-6AB1-4FBC-86BF-8CA23DD075FF}" srcOrd="2" destOrd="0" parTransId="{2AD89C01-F444-4E11-A9CA-73928CD3EF7D}" sibTransId="{2B34D162-D5F0-4538-A83E-61CE256C9FEE}"/>
    <dgm:cxn modelId="{D2DB3953-EE9A-4AB4-BB62-78D622DFCB72}" type="presOf" srcId="{6DBBD6D9-CA95-4781-835C-2DF3C1D7EEF0}" destId="{CA702C7E-1271-4149-8CC5-7BCEF3026EEB}" srcOrd="0" destOrd="0" presId="urn:microsoft.com/office/officeart/2008/layout/VerticalCurvedList"/>
    <dgm:cxn modelId="{8D65A89F-160F-4414-8E74-995132062CF0}" srcId="{990CAD0E-50DA-4DA9-A64E-5439535F71A7}" destId="{C2A5F6B3-F9A0-40C2-BE3B-FD993EDF7DBA}" srcOrd="0" destOrd="0" parTransId="{F83F76C9-CFA9-4F8A-8047-ACB9C5E3D51D}" sibTransId="{783A7E75-9A76-478E-B1A5-E39E8586C138}"/>
    <dgm:cxn modelId="{065506D8-FA0F-4800-8460-7F72156A665D}" type="presOf" srcId="{894E1D3F-6AB1-4FBC-86BF-8CA23DD075FF}" destId="{CA220906-E75B-487A-9404-4AF066E24BC5}" srcOrd="0" destOrd="0" presId="urn:microsoft.com/office/officeart/2008/layout/VerticalCurvedList"/>
    <dgm:cxn modelId="{54A468D9-F004-474B-BA62-EAB12B259E41}" srcId="{990CAD0E-50DA-4DA9-A64E-5439535F71A7}" destId="{6DBBD6D9-CA95-4781-835C-2DF3C1D7EEF0}" srcOrd="1" destOrd="0" parTransId="{2EE3C33C-426F-4328-86EB-0DF0B3DBD4B4}" sibTransId="{EB90DFDE-D462-42C0-BAFC-B6D46D7B305A}"/>
    <dgm:cxn modelId="{E3E6C2E1-6312-4449-B61D-4D19C4885A99}" srcId="{990CAD0E-50DA-4DA9-A64E-5439535F71A7}" destId="{FD7EF5D3-39D2-499F-9DB5-7BF8C60D1D14}" srcOrd="3" destOrd="0" parTransId="{59CD1904-40D1-4435-A442-9B72D45B4682}" sibTransId="{28B18270-3320-4BA8-ABF6-2725035FC827}"/>
    <dgm:cxn modelId="{58295FF4-8D41-43C2-8D84-1514E24C4D5C}" type="presOf" srcId="{783A7E75-9A76-478E-B1A5-E39E8586C138}" destId="{29F17E03-A2A6-41DB-9190-B83DB489EF0B}" srcOrd="0" destOrd="0" presId="urn:microsoft.com/office/officeart/2008/layout/VerticalCurvedList"/>
    <dgm:cxn modelId="{B5B9E9EF-662A-4C31-AF86-E1B708319764}" type="presParOf" srcId="{422B213B-3F3E-450B-B56E-748F974666E1}" destId="{D78E684B-7ED4-4105-B311-BC962604F21E}" srcOrd="0" destOrd="0" presId="urn:microsoft.com/office/officeart/2008/layout/VerticalCurvedList"/>
    <dgm:cxn modelId="{83D5641D-2430-4C7D-A273-F547F28F3F9D}" type="presParOf" srcId="{D78E684B-7ED4-4105-B311-BC962604F21E}" destId="{81A021EF-8FCB-4BBC-8E71-7E9BB1CC5D79}" srcOrd="0" destOrd="0" presId="urn:microsoft.com/office/officeart/2008/layout/VerticalCurvedList"/>
    <dgm:cxn modelId="{656E989D-9185-489E-A63B-C9B2594819C8}" type="presParOf" srcId="{81A021EF-8FCB-4BBC-8E71-7E9BB1CC5D79}" destId="{08B09CDE-6131-4375-A134-47D4AB34C792}" srcOrd="0" destOrd="0" presId="urn:microsoft.com/office/officeart/2008/layout/VerticalCurvedList"/>
    <dgm:cxn modelId="{BBBB723A-9753-4A87-9FF1-2C82D56F63DD}" type="presParOf" srcId="{81A021EF-8FCB-4BBC-8E71-7E9BB1CC5D79}" destId="{29F17E03-A2A6-41DB-9190-B83DB489EF0B}" srcOrd="1" destOrd="0" presId="urn:microsoft.com/office/officeart/2008/layout/VerticalCurvedList"/>
    <dgm:cxn modelId="{B55DAE88-2A6C-4498-83FC-5B7FEDBB3B87}" type="presParOf" srcId="{81A021EF-8FCB-4BBC-8E71-7E9BB1CC5D79}" destId="{6BB7F523-492A-424A-8D78-4FE1E7BDCB3C}" srcOrd="2" destOrd="0" presId="urn:microsoft.com/office/officeart/2008/layout/VerticalCurvedList"/>
    <dgm:cxn modelId="{513B4EAF-8968-4C0B-8DA0-E0790CAAE1B3}" type="presParOf" srcId="{81A021EF-8FCB-4BBC-8E71-7E9BB1CC5D79}" destId="{099602E7-B59F-4FB6-A612-010EF288EABB}" srcOrd="3" destOrd="0" presId="urn:microsoft.com/office/officeart/2008/layout/VerticalCurvedList"/>
    <dgm:cxn modelId="{D0F433A0-0FF3-4300-B467-4C6B24EF4648}" type="presParOf" srcId="{D78E684B-7ED4-4105-B311-BC962604F21E}" destId="{9DD4EE4A-77AB-4A24-9DEA-C5B9352359C7}" srcOrd="1" destOrd="0" presId="urn:microsoft.com/office/officeart/2008/layout/VerticalCurvedList"/>
    <dgm:cxn modelId="{589EAE5E-E2A0-407C-803C-129B85C1391F}" type="presParOf" srcId="{D78E684B-7ED4-4105-B311-BC962604F21E}" destId="{D3F18DAA-82A6-4A37-BE34-43228CFC27CF}" srcOrd="2" destOrd="0" presId="urn:microsoft.com/office/officeart/2008/layout/VerticalCurvedList"/>
    <dgm:cxn modelId="{ACFA9CAB-48B0-427A-ACE1-9886D63643A7}" type="presParOf" srcId="{D3F18DAA-82A6-4A37-BE34-43228CFC27CF}" destId="{73C1FCF4-4943-432B-95BE-9F573986B4CF}" srcOrd="0" destOrd="0" presId="urn:microsoft.com/office/officeart/2008/layout/VerticalCurvedList"/>
    <dgm:cxn modelId="{7AB9A26D-6CEA-4928-8156-723A55B8B9B3}" type="presParOf" srcId="{D78E684B-7ED4-4105-B311-BC962604F21E}" destId="{CA702C7E-1271-4149-8CC5-7BCEF3026EEB}" srcOrd="3" destOrd="0" presId="urn:microsoft.com/office/officeart/2008/layout/VerticalCurvedList"/>
    <dgm:cxn modelId="{0FEA0721-6384-4255-8063-F3F90D822812}" type="presParOf" srcId="{D78E684B-7ED4-4105-B311-BC962604F21E}" destId="{101F2D31-672B-4409-85B9-105651F34604}" srcOrd="4" destOrd="0" presId="urn:microsoft.com/office/officeart/2008/layout/VerticalCurvedList"/>
    <dgm:cxn modelId="{78E90F81-0A96-4451-B887-C31031B7C274}" type="presParOf" srcId="{101F2D31-672B-4409-85B9-105651F34604}" destId="{9F265E12-844A-484E-803B-0B055035B460}" srcOrd="0" destOrd="0" presId="urn:microsoft.com/office/officeart/2008/layout/VerticalCurvedList"/>
    <dgm:cxn modelId="{C609BEED-67A5-49B2-AF5F-0FF2BAC858F5}" type="presParOf" srcId="{D78E684B-7ED4-4105-B311-BC962604F21E}" destId="{CA220906-E75B-487A-9404-4AF066E24BC5}" srcOrd="5" destOrd="0" presId="urn:microsoft.com/office/officeart/2008/layout/VerticalCurvedList"/>
    <dgm:cxn modelId="{57F35B0D-EE3D-4D1B-BDD2-5EF7E8922983}" type="presParOf" srcId="{D78E684B-7ED4-4105-B311-BC962604F21E}" destId="{7B17993C-65DF-4E2E-BF75-51B5862E8A77}" srcOrd="6" destOrd="0" presId="urn:microsoft.com/office/officeart/2008/layout/VerticalCurvedList"/>
    <dgm:cxn modelId="{391FC57F-8AD0-43F1-A271-BA4A197208BC}" type="presParOf" srcId="{7B17993C-65DF-4E2E-BF75-51B5862E8A77}" destId="{4F9E6502-EAE8-45AD-9864-6EFE742CF505}" srcOrd="0" destOrd="0" presId="urn:microsoft.com/office/officeart/2008/layout/VerticalCurvedList"/>
    <dgm:cxn modelId="{489B6E22-5FC4-4E69-B8E8-57B57991681F}" type="presParOf" srcId="{D78E684B-7ED4-4105-B311-BC962604F21E}" destId="{7C6D35C8-039F-4F66-AE12-FE05CB9E38E2}" srcOrd="7" destOrd="0" presId="urn:microsoft.com/office/officeart/2008/layout/VerticalCurvedList"/>
    <dgm:cxn modelId="{46C356E4-C75B-4272-8154-17E3BB882494}" type="presParOf" srcId="{D78E684B-7ED4-4105-B311-BC962604F21E}" destId="{5063AB20-87D9-4A61-A75C-313E4F44BD97}" srcOrd="8" destOrd="0" presId="urn:microsoft.com/office/officeart/2008/layout/VerticalCurvedList"/>
    <dgm:cxn modelId="{D8863068-6BF4-473C-8722-A8504503B6DB}" type="presParOf" srcId="{5063AB20-87D9-4A61-A75C-313E4F44BD97}" destId="{8F10B9A7-A399-41D4-B97B-06F832C3511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C3BAB2-838F-431B-8448-19F77EBEE854}" type="doc">
      <dgm:prSet loTypeId="urn:microsoft.com/office/officeart/2005/8/layout/hProcess9" loCatId="process" qsTypeId="urn:microsoft.com/office/officeart/2005/8/quickstyle/simple1" qsCatId="simple" csTypeId="urn:microsoft.com/office/officeart/2005/8/colors/accent1_2" csCatId="accent1" phldr="1"/>
      <dgm:spPr/>
    </dgm:pt>
    <dgm:pt modelId="{9F24654B-86BC-4D75-B66F-6945463DBA1D}">
      <dgm:prSet phldrT="[Text]" custT="1"/>
      <dgm:spPr/>
      <dgm:t>
        <a:bodyPr anchor="t"/>
        <a:lstStyle/>
        <a:p>
          <a:pPr algn="ctr"/>
          <a:r>
            <a:rPr lang="en-US" sz="2000" b="1" dirty="0">
              <a:solidFill>
                <a:schemeClr val="accent2"/>
              </a:solidFill>
              <a:latin typeface="Arial (Body)"/>
              <a:cs typeface="Arial" panose="020B0604020202020204" pitchFamily="34" charset="0"/>
            </a:rPr>
            <a:t>1.</a:t>
          </a:r>
          <a:r>
            <a:rPr lang="en-US" sz="2000" dirty="0">
              <a:solidFill>
                <a:schemeClr val="accent2"/>
              </a:solidFill>
              <a:latin typeface="Arial (Body)"/>
              <a:cs typeface="Arial" panose="020B0604020202020204" pitchFamily="34" charset="0"/>
            </a:rPr>
            <a:t> </a:t>
          </a:r>
          <a:r>
            <a:rPr lang="en-US" sz="1600" dirty="0">
              <a:solidFill>
                <a:schemeClr val="accent2"/>
              </a:solidFill>
              <a:latin typeface="Arial (Body)"/>
              <a:cs typeface="Arial" panose="020B0604020202020204" pitchFamily="34" charset="0"/>
            </a:rPr>
            <a:t>             </a:t>
          </a:r>
          <a:r>
            <a:rPr lang="vi-VN" sz="1600" dirty="0">
              <a:latin typeface="Arial (Body)"/>
            </a:rPr>
            <a:t>Nâng cao nhận thức, đổi mới tư duy, quyết liệt lãnh đạo, chỉ đạo về </a:t>
          </a:r>
          <a:r>
            <a:rPr lang="en-US" sz="1600" dirty="0">
              <a:latin typeface="Arial (Body)"/>
            </a:rPr>
            <a:t>CĐS</a:t>
          </a:r>
        </a:p>
      </dgm:t>
    </dgm:pt>
    <dgm:pt modelId="{17BEC37A-2E07-41E9-8EA8-28CE6069BC28}" type="parTrans" cxnId="{D70F83A8-72F8-4D15-89EF-22E0F687E851}">
      <dgm:prSet/>
      <dgm:spPr/>
      <dgm:t>
        <a:bodyPr/>
        <a:lstStyle/>
        <a:p>
          <a:endParaRPr lang="en-US"/>
        </a:p>
      </dgm:t>
    </dgm:pt>
    <dgm:pt modelId="{680969CC-F0DC-4237-9239-5106691C9452}" type="sibTrans" cxnId="{D70F83A8-72F8-4D15-89EF-22E0F687E851}">
      <dgm:prSet/>
      <dgm:spPr/>
      <dgm:t>
        <a:bodyPr/>
        <a:lstStyle/>
        <a:p>
          <a:endParaRPr lang="en-US"/>
        </a:p>
      </dgm:t>
    </dgm:pt>
    <dgm:pt modelId="{A9979F78-79DB-416F-BE9C-4F6A9AB78DB2}">
      <dgm:prSet phldrT="[Text]" custT="1"/>
      <dgm:spPr/>
      <dgm:t>
        <a:bodyPr anchor="t"/>
        <a:lstStyle/>
        <a:p>
          <a:pPr algn="ctr"/>
          <a:r>
            <a:rPr lang="en-US" sz="2000" b="1" dirty="0">
              <a:solidFill>
                <a:schemeClr val="accent2"/>
              </a:solidFill>
              <a:latin typeface="Arial (Body)"/>
              <a:cs typeface="Arial" panose="020B0604020202020204" pitchFamily="34" charset="0"/>
            </a:rPr>
            <a:t>2.</a:t>
          </a:r>
          <a:r>
            <a:rPr lang="en-US" sz="2000" dirty="0">
              <a:latin typeface="Arial (Body)"/>
              <a:cs typeface="Arial" panose="020B0604020202020204" pitchFamily="34" charset="0"/>
            </a:rPr>
            <a:t>    </a:t>
          </a:r>
          <a:r>
            <a:rPr lang="en-US" sz="1600" dirty="0">
              <a:latin typeface="Arial (Body)"/>
              <a:cs typeface="Arial" panose="020B0604020202020204" pitchFamily="34" charset="0"/>
            </a:rPr>
            <a:t>          </a:t>
          </a:r>
          <a:r>
            <a:rPr lang="en-US" sz="1600" dirty="0" err="1">
              <a:latin typeface="Arial (Body)"/>
            </a:rPr>
            <a:t>Hoàn</a:t>
          </a:r>
          <a:r>
            <a:rPr lang="en-US" sz="1600" dirty="0">
              <a:latin typeface="Arial (Body)"/>
            </a:rPr>
            <a:t> </a:t>
          </a:r>
          <a:r>
            <a:rPr lang="en-US" sz="1600" dirty="0" err="1">
              <a:latin typeface="Arial (Body)"/>
            </a:rPr>
            <a:t>thiện</a:t>
          </a:r>
          <a:r>
            <a:rPr lang="en-US" sz="1600" dirty="0">
              <a:latin typeface="Arial (Body)"/>
            </a:rPr>
            <a:t> </a:t>
          </a:r>
          <a:r>
            <a:rPr lang="en-US" sz="1600" dirty="0" err="1">
              <a:latin typeface="Arial (Body)"/>
            </a:rPr>
            <a:t>quy</a:t>
          </a:r>
          <a:r>
            <a:rPr lang="en-US" sz="1600" dirty="0">
              <a:latin typeface="Arial (Body)"/>
            </a:rPr>
            <a:t> </a:t>
          </a:r>
          <a:r>
            <a:rPr lang="en-US" sz="1600" dirty="0" err="1">
              <a:latin typeface="Arial (Body)"/>
            </a:rPr>
            <a:t>định</a:t>
          </a:r>
          <a:r>
            <a:rPr lang="en-US" sz="1600" dirty="0">
              <a:latin typeface="Arial (Body)"/>
            </a:rPr>
            <a:t> </a:t>
          </a:r>
          <a:r>
            <a:rPr lang="en-US" sz="1600" dirty="0" err="1">
              <a:latin typeface="Arial (Body)"/>
            </a:rPr>
            <a:t>pháp</a:t>
          </a:r>
          <a:r>
            <a:rPr lang="en-US" sz="1600" dirty="0">
              <a:latin typeface="Arial (Body)"/>
            </a:rPr>
            <a:t> </a:t>
          </a:r>
          <a:r>
            <a:rPr lang="en-US" sz="1600" dirty="0" err="1">
              <a:latin typeface="Arial (Body)"/>
            </a:rPr>
            <a:t>luật</a:t>
          </a:r>
          <a:r>
            <a:rPr lang="en-US" sz="1600" dirty="0">
              <a:latin typeface="Arial (Body)"/>
            </a:rPr>
            <a:t>, QĐKT; </a:t>
          </a:r>
          <a:r>
            <a:rPr lang="en-US" sz="1600" dirty="0" err="1">
              <a:latin typeface="Arial (Body)"/>
            </a:rPr>
            <a:t>xoá</a:t>
          </a:r>
          <a:r>
            <a:rPr lang="en-US" sz="1600" dirty="0">
              <a:latin typeface="Arial (Body)"/>
            </a:rPr>
            <a:t> </a:t>
          </a:r>
          <a:r>
            <a:rPr lang="en-US" sz="1600" dirty="0" err="1">
              <a:latin typeface="Arial (Body)"/>
            </a:rPr>
            <a:t>bỏ</a:t>
          </a:r>
          <a:r>
            <a:rPr lang="en-US" sz="1600" dirty="0">
              <a:latin typeface="Arial (Body)"/>
            </a:rPr>
            <a:t> </a:t>
          </a:r>
          <a:r>
            <a:rPr lang="en-US" sz="1600" dirty="0" err="1">
              <a:latin typeface="Arial (Body)"/>
            </a:rPr>
            <a:t>mọi</a:t>
          </a:r>
          <a:r>
            <a:rPr lang="en-US" sz="1600" dirty="0">
              <a:latin typeface="Arial (Body)"/>
            </a:rPr>
            <a:t> quan </a:t>
          </a:r>
          <a:r>
            <a:rPr lang="en-US" sz="1600" dirty="0" err="1">
              <a:latin typeface="Arial (Body)"/>
            </a:rPr>
            <a:t>niệm</a:t>
          </a:r>
          <a:r>
            <a:rPr lang="en-US" sz="1600" dirty="0">
              <a:latin typeface="Arial (Body)"/>
            </a:rPr>
            <a:t>, </a:t>
          </a:r>
          <a:r>
            <a:rPr lang="en-US" sz="1600" dirty="0" err="1">
              <a:latin typeface="Arial (Body)"/>
            </a:rPr>
            <a:t>rào</a:t>
          </a:r>
          <a:r>
            <a:rPr lang="en-US" sz="1600" dirty="0">
              <a:latin typeface="Arial (Body)"/>
            </a:rPr>
            <a:t> </a:t>
          </a:r>
          <a:r>
            <a:rPr lang="en-US" sz="1600" dirty="0" err="1">
              <a:latin typeface="Arial (Body)"/>
            </a:rPr>
            <a:t>cản</a:t>
          </a:r>
          <a:r>
            <a:rPr lang="en-US" sz="1600" dirty="0">
              <a:latin typeface="Arial (Body)"/>
            </a:rPr>
            <a:t> CĐS.</a:t>
          </a:r>
          <a:endParaRPr lang="en-US" sz="1600" dirty="0">
            <a:latin typeface="Arial (Body)"/>
            <a:cs typeface="Arial" panose="020B0604020202020204" pitchFamily="34" charset="0"/>
          </a:endParaRPr>
        </a:p>
      </dgm:t>
    </dgm:pt>
    <dgm:pt modelId="{4C50B692-9172-4F47-AC5D-026700121826}" type="parTrans" cxnId="{7AD118CF-9F20-4B2B-8E86-4DC70224CC7C}">
      <dgm:prSet/>
      <dgm:spPr/>
      <dgm:t>
        <a:bodyPr/>
        <a:lstStyle/>
        <a:p>
          <a:endParaRPr lang="en-US"/>
        </a:p>
      </dgm:t>
    </dgm:pt>
    <dgm:pt modelId="{5566DFFF-EF03-4D14-8C43-8C37446691D7}" type="sibTrans" cxnId="{7AD118CF-9F20-4B2B-8E86-4DC70224CC7C}">
      <dgm:prSet/>
      <dgm:spPr/>
      <dgm:t>
        <a:bodyPr/>
        <a:lstStyle/>
        <a:p>
          <a:endParaRPr lang="en-US"/>
        </a:p>
      </dgm:t>
    </dgm:pt>
    <dgm:pt modelId="{3FD1CC02-415D-4D80-AAE8-EF97D97AAE3D}">
      <dgm:prSet phldrT="[Text]" custT="1"/>
      <dgm:spPr/>
      <dgm:t>
        <a:bodyPr anchor="t"/>
        <a:lstStyle/>
        <a:p>
          <a:pPr algn="ctr"/>
          <a:r>
            <a:rPr lang="en-US" sz="2000" b="1" dirty="0">
              <a:solidFill>
                <a:schemeClr val="accent2"/>
              </a:solidFill>
              <a:latin typeface="Arial (Body)"/>
              <a:cs typeface="Arial" panose="020B0604020202020204" pitchFamily="34" charset="0"/>
            </a:rPr>
            <a:t>4.</a:t>
          </a:r>
          <a:r>
            <a:rPr lang="en-US" sz="2000" dirty="0">
              <a:latin typeface="Arial (Body)"/>
              <a:cs typeface="Arial" panose="020B0604020202020204" pitchFamily="34" charset="0"/>
            </a:rPr>
            <a:t> </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Xây</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dựng</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phát</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triển</a:t>
          </a:r>
          <a:r>
            <a:rPr lang="en-US" sz="1600" dirty="0">
              <a:latin typeface="Arial (Body)"/>
              <a:cs typeface="Arial" panose="020B0604020202020204" pitchFamily="34" charset="0"/>
            </a:rPr>
            <a:t> và </a:t>
          </a:r>
          <a:r>
            <a:rPr lang="en-US" sz="1600" dirty="0" err="1">
              <a:latin typeface="Arial (Body)"/>
              <a:cs typeface="Arial" panose="020B0604020202020204" pitchFamily="34" charset="0"/>
            </a:rPr>
            <a:t>quản</a:t>
          </a:r>
          <a:r>
            <a:rPr lang="en-US" sz="1600" dirty="0">
              <a:latin typeface="Arial (Body)"/>
              <a:cs typeface="Arial" panose="020B0604020202020204" pitchFamily="34" charset="0"/>
            </a:rPr>
            <a:t> lý </a:t>
          </a:r>
          <a:r>
            <a:rPr lang="en-US" sz="1600" dirty="0" err="1">
              <a:latin typeface="Arial (Body)"/>
              <a:cs typeface="Arial" panose="020B0604020202020204" pitchFamily="34" charset="0"/>
            </a:rPr>
            <a:t>dữ</a:t>
          </a:r>
          <a:r>
            <a:rPr lang="en-US" sz="1600" dirty="0">
              <a:latin typeface="Arial (Body)"/>
              <a:cs typeface="Arial" panose="020B0604020202020204" pitchFamily="34" charset="0"/>
            </a:rPr>
            <a:t> liệu.</a:t>
          </a:r>
        </a:p>
      </dgm:t>
    </dgm:pt>
    <dgm:pt modelId="{5D8894B5-0620-4A31-9208-00B699C8B861}" type="parTrans" cxnId="{9070743F-EA46-4616-A103-BB88A4845079}">
      <dgm:prSet/>
      <dgm:spPr/>
      <dgm:t>
        <a:bodyPr/>
        <a:lstStyle/>
        <a:p>
          <a:endParaRPr lang="en-US"/>
        </a:p>
      </dgm:t>
    </dgm:pt>
    <dgm:pt modelId="{9AAF1E16-01C1-424B-8F5E-4126A2A32E37}" type="sibTrans" cxnId="{9070743F-EA46-4616-A103-BB88A4845079}">
      <dgm:prSet/>
      <dgm:spPr/>
      <dgm:t>
        <a:bodyPr/>
        <a:lstStyle/>
        <a:p>
          <a:endParaRPr lang="en-US"/>
        </a:p>
      </dgm:t>
    </dgm:pt>
    <dgm:pt modelId="{4750DA7F-5B5C-4831-8CB9-699FE2CF7E9C}">
      <dgm:prSet phldrT="[Text]" custT="1"/>
      <dgm:spPr/>
      <dgm:t>
        <a:bodyPr anchor="t"/>
        <a:lstStyle/>
        <a:p>
          <a:pPr algn="ctr"/>
          <a:r>
            <a:rPr lang="en-US" sz="2000" b="1" dirty="0">
              <a:solidFill>
                <a:schemeClr val="accent2"/>
              </a:solidFill>
              <a:latin typeface="Arial (Body)"/>
              <a:cs typeface="Arial" panose="020B0604020202020204" pitchFamily="34" charset="0"/>
            </a:rPr>
            <a:t>5.</a:t>
          </a:r>
          <a:r>
            <a:rPr lang="en-US" sz="2800" dirty="0">
              <a:latin typeface="Arial (Body)"/>
              <a:cs typeface="Arial" panose="020B0604020202020204" pitchFamily="34" charset="0"/>
            </a:rPr>
            <a:t> </a:t>
          </a:r>
          <a:r>
            <a:rPr lang="en-US" sz="1600" dirty="0">
              <a:latin typeface="Arial (Body)"/>
              <a:cs typeface="Arial" panose="020B0604020202020204" pitchFamily="34" charset="0"/>
            </a:rPr>
            <a:t>              </a:t>
          </a:r>
          <a:r>
            <a:rPr lang="en-US" sz="1600" dirty="0" err="1">
              <a:latin typeface="Arial (Body)"/>
            </a:rPr>
            <a:t>Hoàn</a:t>
          </a:r>
          <a:r>
            <a:rPr lang="en-US" sz="1600" dirty="0">
              <a:latin typeface="Arial (Body)"/>
            </a:rPr>
            <a:t> </a:t>
          </a:r>
          <a:r>
            <a:rPr lang="en-US" sz="1600" dirty="0" err="1">
              <a:latin typeface="Arial (Body)"/>
            </a:rPr>
            <a:t>thiện</a:t>
          </a:r>
          <a:r>
            <a:rPr lang="en-US" sz="1600" dirty="0">
              <a:latin typeface="Arial (Body)"/>
            </a:rPr>
            <a:t> hạ tầng số</a:t>
          </a:r>
          <a:r>
            <a:rPr lang="en-US" sz="1600" dirty="0">
              <a:latin typeface="Arial (Body)"/>
              <a:cs typeface="Arial" panose="020B0604020202020204" pitchFamily="34" charset="0"/>
            </a:rPr>
            <a:t>.</a:t>
          </a:r>
        </a:p>
      </dgm:t>
    </dgm:pt>
    <dgm:pt modelId="{4A6DF667-5880-4B6E-90E5-D70605739B55}" type="parTrans" cxnId="{327DE32D-206E-4158-91AD-29C72416C1E5}">
      <dgm:prSet/>
      <dgm:spPr/>
      <dgm:t>
        <a:bodyPr/>
        <a:lstStyle/>
        <a:p>
          <a:endParaRPr lang="en-US"/>
        </a:p>
      </dgm:t>
    </dgm:pt>
    <dgm:pt modelId="{C8A34B4F-EEE4-4BB9-9304-B52D3D8C6B6C}" type="sibTrans" cxnId="{327DE32D-206E-4158-91AD-29C72416C1E5}">
      <dgm:prSet/>
      <dgm:spPr/>
      <dgm:t>
        <a:bodyPr/>
        <a:lstStyle/>
        <a:p>
          <a:endParaRPr lang="en-US"/>
        </a:p>
      </dgm:t>
    </dgm:pt>
    <dgm:pt modelId="{2AECA648-FD28-4D4A-A99C-F645D785CFD0}">
      <dgm:prSet phldrT="[Text]" custT="1"/>
      <dgm:spPr/>
      <dgm:t>
        <a:bodyPr anchor="t"/>
        <a:lstStyle/>
        <a:p>
          <a:pPr algn="ctr"/>
          <a:r>
            <a:rPr lang="en-US" sz="2000" b="1" dirty="0">
              <a:solidFill>
                <a:schemeClr val="accent2"/>
              </a:solidFill>
              <a:latin typeface="Arial (Body)"/>
              <a:cs typeface="Arial" panose="020B0604020202020204" pitchFamily="34" charset="0"/>
            </a:rPr>
            <a:t>3.</a:t>
          </a:r>
          <a:r>
            <a:rPr lang="en-US" sz="2000" dirty="0">
              <a:latin typeface="Arial (Body)"/>
              <a:cs typeface="Arial" panose="020B0604020202020204" pitchFamily="34" charset="0"/>
            </a:rPr>
            <a:t>  </a:t>
          </a:r>
          <a:r>
            <a:rPr lang="en-US" sz="1600" dirty="0">
              <a:latin typeface="Arial (Body)"/>
              <a:cs typeface="Arial" panose="020B0604020202020204" pitchFamily="34" charset="0"/>
            </a:rPr>
            <a:t>        </a:t>
          </a:r>
          <a:r>
            <a:rPr lang="en-US" sz="1600" dirty="0" err="1">
              <a:latin typeface="Arial (Body)"/>
            </a:rPr>
            <a:t>Hoàn</a:t>
          </a:r>
          <a:r>
            <a:rPr lang="en-US" sz="1600" dirty="0">
              <a:latin typeface="Arial (Body)"/>
            </a:rPr>
            <a:t> </a:t>
          </a:r>
          <a:r>
            <a:rPr lang="en-US" sz="1600" dirty="0" err="1">
              <a:latin typeface="Arial (Body)"/>
            </a:rPr>
            <a:t>thiện</a:t>
          </a:r>
          <a:r>
            <a:rPr lang="en-US" sz="1600" dirty="0">
              <a:latin typeface="Arial (Body)"/>
            </a:rPr>
            <a:t> </a:t>
          </a:r>
          <a:r>
            <a:rPr lang="en-US" sz="1600" dirty="0" err="1">
              <a:latin typeface="Arial (Body)"/>
            </a:rPr>
            <a:t>Chính</a:t>
          </a:r>
          <a:r>
            <a:rPr lang="en-US" sz="1600" dirty="0">
              <a:latin typeface="Arial (Body)"/>
            </a:rPr>
            <a:t> </a:t>
          </a:r>
          <a:r>
            <a:rPr lang="en-US" sz="1600" dirty="0" err="1">
              <a:latin typeface="Arial (Body)"/>
            </a:rPr>
            <a:t>phủ</a:t>
          </a:r>
          <a:r>
            <a:rPr lang="en-US" sz="1600" dirty="0">
              <a:latin typeface="Arial (Body)"/>
            </a:rPr>
            <a:t> số, </a:t>
          </a:r>
          <a:r>
            <a:rPr lang="en-US" sz="1600" dirty="0" err="1">
              <a:latin typeface="Arial (Body)"/>
            </a:rPr>
            <a:t>Chính</a:t>
          </a:r>
          <a:r>
            <a:rPr lang="en-US" sz="1600" dirty="0">
              <a:latin typeface="Arial (Body)"/>
            </a:rPr>
            <a:t> </a:t>
          </a:r>
          <a:r>
            <a:rPr lang="en-US" sz="1600" dirty="0" err="1">
              <a:latin typeface="Arial (Body)"/>
            </a:rPr>
            <a:t>quyền</a:t>
          </a:r>
          <a:r>
            <a:rPr lang="en-US" sz="1600" dirty="0">
              <a:latin typeface="Arial (Body)"/>
            </a:rPr>
            <a:t> số.</a:t>
          </a:r>
          <a:endParaRPr lang="en-US" sz="1600" dirty="0">
            <a:latin typeface="Arial (Body)"/>
            <a:cs typeface="Arial" panose="020B0604020202020204" pitchFamily="34" charset="0"/>
          </a:endParaRPr>
        </a:p>
      </dgm:t>
    </dgm:pt>
    <dgm:pt modelId="{25BFE5C9-7868-4FFF-A168-DDC66C107B86}" type="parTrans" cxnId="{436822E7-48FA-4C16-9430-4B7644D4C82F}">
      <dgm:prSet/>
      <dgm:spPr/>
      <dgm:t>
        <a:bodyPr/>
        <a:lstStyle/>
        <a:p>
          <a:endParaRPr lang="en-US"/>
        </a:p>
      </dgm:t>
    </dgm:pt>
    <dgm:pt modelId="{978A388A-C5C5-439C-A13C-BD953BD4D881}" type="sibTrans" cxnId="{436822E7-48FA-4C16-9430-4B7644D4C82F}">
      <dgm:prSet/>
      <dgm:spPr/>
      <dgm:t>
        <a:bodyPr/>
        <a:lstStyle/>
        <a:p>
          <a:endParaRPr lang="en-US"/>
        </a:p>
      </dgm:t>
    </dgm:pt>
    <dgm:pt modelId="{0180570B-2914-4622-AC4A-059E89E7B543}">
      <dgm:prSet phldrT="[Text]" custT="1"/>
      <dgm:spPr/>
      <dgm:t>
        <a:bodyPr anchor="t"/>
        <a:lstStyle/>
        <a:p>
          <a:pPr algn="ctr"/>
          <a:r>
            <a:rPr lang="en-US" sz="2000" b="1" dirty="0">
              <a:solidFill>
                <a:schemeClr val="accent2"/>
              </a:solidFill>
              <a:latin typeface="Arial (Body)"/>
              <a:cs typeface="Arial" panose="020B0604020202020204" pitchFamily="34" charset="0"/>
            </a:rPr>
            <a:t>6.</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Phát</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triển</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nền</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tảng</a:t>
          </a:r>
          <a:r>
            <a:rPr lang="en-US" sz="1600" dirty="0">
              <a:latin typeface="Arial (Body)"/>
              <a:cs typeface="Arial" panose="020B0604020202020204" pitchFamily="34" charset="0"/>
            </a:rPr>
            <a:t> số và </a:t>
          </a:r>
          <a:r>
            <a:rPr lang="en-US" sz="1600" dirty="0" err="1">
              <a:latin typeface="Arial (Body)"/>
              <a:cs typeface="Arial" panose="020B0604020202020204" pitchFamily="34" charset="0"/>
            </a:rPr>
            <a:t>ứng</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dụng</a:t>
          </a:r>
          <a:r>
            <a:rPr lang="en-US" sz="1600" dirty="0">
              <a:latin typeface="Arial (Body)"/>
              <a:cs typeface="Arial" panose="020B0604020202020204" pitchFamily="34" charset="0"/>
            </a:rPr>
            <a:t> số </a:t>
          </a:r>
          <a:r>
            <a:rPr lang="en-US" sz="1600" dirty="0" err="1">
              <a:latin typeface="Arial (Body)"/>
              <a:cs typeface="Arial" panose="020B0604020202020204" pitchFamily="34" charset="0"/>
            </a:rPr>
            <a:t>dùng</a:t>
          </a:r>
          <a:r>
            <a:rPr lang="en-US" sz="1600" dirty="0">
              <a:latin typeface="Arial (Body)"/>
              <a:cs typeface="Arial" panose="020B0604020202020204" pitchFamily="34" charset="0"/>
            </a:rPr>
            <a:t> chung.</a:t>
          </a:r>
        </a:p>
      </dgm:t>
    </dgm:pt>
    <dgm:pt modelId="{F1109638-3B0D-4742-B03F-A46C148B452F}" type="parTrans" cxnId="{59A47ECD-F842-46C0-B75E-4E0D537879C8}">
      <dgm:prSet/>
      <dgm:spPr/>
      <dgm:t>
        <a:bodyPr/>
        <a:lstStyle/>
        <a:p>
          <a:endParaRPr lang="en-US"/>
        </a:p>
      </dgm:t>
    </dgm:pt>
    <dgm:pt modelId="{898CE552-5C4F-40FC-B562-C899E1A58EFE}" type="sibTrans" cxnId="{59A47ECD-F842-46C0-B75E-4E0D537879C8}">
      <dgm:prSet/>
      <dgm:spPr/>
      <dgm:t>
        <a:bodyPr/>
        <a:lstStyle/>
        <a:p>
          <a:endParaRPr lang="en-US"/>
        </a:p>
      </dgm:t>
    </dgm:pt>
    <dgm:pt modelId="{698F8804-9B6B-4CD1-BE0F-F4CABC8BE980}">
      <dgm:prSet phldrT="[Text]" custT="1"/>
      <dgm:spPr/>
      <dgm:t>
        <a:bodyPr anchor="t"/>
        <a:lstStyle/>
        <a:p>
          <a:pPr algn="ctr"/>
          <a:r>
            <a:rPr lang="en-US" sz="2000" b="1" dirty="0">
              <a:solidFill>
                <a:schemeClr val="accent2"/>
              </a:solidFill>
              <a:latin typeface="Arial (Body)"/>
              <a:cs typeface="Arial" panose="020B0604020202020204" pitchFamily="34" charset="0"/>
            </a:rPr>
            <a:t>7.</a:t>
          </a:r>
          <a:endParaRPr lang="en-US" sz="2000" dirty="0">
            <a:latin typeface="Arial (Body)"/>
            <a:cs typeface="Arial" panose="020B0604020202020204" pitchFamily="34" charset="0"/>
          </a:endParaRPr>
        </a:p>
        <a:p>
          <a:pPr algn="ctr"/>
          <a:r>
            <a:rPr lang="en-US" sz="1600" dirty="0">
              <a:latin typeface="Arial (Body)"/>
              <a:cs typeface="Arial" panose="020B0604020202020204" pitchFamily="34" charset="0"/>
            </a:rPr>
            <a:t>An toàn thông tin và </a:t>
          </a:r>
          <a:r>
            <a:rPr lang="en-US" sz="1600" dirty="0" err="1">
              <a:latin typeface="Arial (Body)"/>
              <a:cs typeface="Arial" panose="020B0604020202020204" pitchFamily="34" charset="0"/>
            </a:rPr>
            <a:t>bảo</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vệ</a:t>
          </a:r>
          <a:r>
            <a:rPr lang="en-US" sz="1600" dirty="0">
              <a:latin typeface="Arial (Body)"/>
              <a:cs typeface="Arial" panose="020B0604020202020204" pitchFamily="34" charset="0"/>
            </a:rPr>
            <a:t> an </a:t>
          </a:r>
          <a:r>
            <a:rPr lang="en-US" sz="1600" dirty="0" err="1">
              <a:latin typeface="Arial (Body)"/>
              <a:cs typeface="Arial" panose="020B0604020202020204" pitchFamily="34" charset="0"/>
            </a:rPr>
            <a:t>ninh</a:t>
          </a:r>
          <a:r>
            <a:rPr lang="en-US" sz="1600" dirty="0">
              <a:latin typeface="Arial (Body)"/>
              <a:cs typeface="Arial" panose="020B0604020202020204" pitchFamily="34" charset="0"/>
            </a:rPr>
            <a:t> mạng</a:t>
          </a:r>
        </a:p>
      </dgm:t>
    </dgm:pt>
    <dgm:pt modelId="{015197BD-3BD9-4BA3-80CA-62ED1D8E0840}" type="parTrans" cxnId="{79262CCE-BB6E-41BA-B85D-D0BB7B3C927E}">
      <dgm:prSet/>
      <dgm:spPr/>
      <dgm:t>
        <a:bodyPr/>
        <a:lstStyle/>
        <a:p>
          <a:endParaRPr lang="en-US"/>
        </a:p>
      </dgm:t>
    </dgm:pt>
    <dgm:pt modelId="{64973F33-1232-479B-A2AD-01B9551854E0}" type="sibTrans" cxnId="{79262CCE-BB6E-41BA-B85D-D0BB7B3C927E}">
      <dgm:prSet/>
      <dgm:spPr/>
      <dgm:t>
        <a:bodyPr/>
        <a:lstStyle/>
        <a:p>
          <a:endParaRPr lang="en-US"/>
        </a:p>
      </dgm:t>
    </dgm:pt>
    <dgm:pt modelId="{1B777E1E-8C40-4E8D-8D3A-A4C48F3D520D}">
      <dgm:prSet phldrT="[Text]" custT="1"/>
      <dgm:spPr/>
      <dgm:t>
        <a:bodyPr anchor="t"/>
        <a:lstStyle/>
        <a:p>
          <a:pPr algn="ctr"/>
          <a:r>
            <a:rPr lang="en-US" sz="2000" b="1" dirty="0">
              <a:solidFill>
                <a:schemeClr val="accent2"/>
              </a:solidFill>
              <a:latin typeface="Arial (Body)"/>
              <a:cs typeface="Arial" panose="020B0604020202020204" pitchFamily="34" charset="0"/>
            </a:rPr>
            <a:t>8.</a:t>
          </a:r>
          <a:endParaRPr lang="en-US" sz="2000" dirty="0">
            <a:latin typeface="Arial (Body)"/>
            <a:cs typeface="Arial" panose="020B0604020202020204" pitchFamily="34" charset="0"/>
          </a:endParaRPr>
        </a:p>
        <a:p>
          <a:pPr algn="ctr"/>
          <a:r>
            <a:rPr lang="vi-VN" sz="1600" dirty="0">
              <a:latin typeface="Arial (Body)"/>
              <a:cs typeface="Arial" panose="020B0604020202020204" pitchFamily="34" charset="0"/>
            </a:rPr>
            <a:t>Đào tạo, phát triển nhân lực chất lượng cao, tuyên truyền về </a:t>
          </a:r>
          <a:r>
            <a:rPr lang="en-US" sz="1600" dirty="0">
              <a:latin typeface="Arial (Body)"/>
              <a:cs typeface="Arial" panose="020B0604020202020204" pitchFamily="34" charset="0"/>
            </a:rPr>
            <a:t>CĐS.</a:t>
          </a:r>
        </a:p>
      </dgm:t>
    </dgm:pt>
    <dgm:pt modelId="{2CD9EDD7-4D03-45D5-8077-E3B988AFAE9C}" type="parTrans" cxnId="{07C63092-0B41-4A39-A979-4121A660BD76}">
      <dgm:prSet/>
      <dgm:spPr/>
      <dgm:t>
        <a:bodyPr/>
        <a:lstStyle/>
        <a:p>
          <a:endParaRPr lang="en-US"/>
        </a:p>
      </dgm:t>
    </dgm:pt>
    <dgm:pt modelId="{28BA17A2-E3EC-48D7-87C6-AEAD8D7FFD80}" type="sibTrans" cxnId="{07C63092-0B41-4A39-A979-4121A660BD76}">
      <dgm:prSet/>
      <dgm:spPr/>
      <dgm:t>
        <a:bodyPr/>
        <a:lstStyle/>
        <a:p>
          <a:endParaRPr lang="en-US"/>
        </a:p>
      </dgm:t>
    </dgm:pt>
    <dgm:pt modelId="{912E0D27-977E-4860-9384-FA4CDC3CDD1D}">
      <dgm:prSet phldrT="[Text]" custT="1"/>
      <dgm:spPr/>
      <dgm:t>
        <a:bodyPr anchor="t"/>
        <a:lstStyle/>
        <a:p>
          <a:pPr algn="ctr"/>
          <a:r>
            <a:rPr lang="en-US" sz="2000" b="1" dirty="0">
              <a:solidFill>
                <a:schemeClr val="accent2"/>
              </a:solidFill>
              <a:latin typeface="Arial (Body)"/>
              <a:cs typeface="Arial" panose="020B0604020202020204" pitchFamily="34" charset="0"/>
            </a:rPr>
            <a:t>9.</a:t>
          </a:r>
          <a:endParaRPr lang="en-US" sz="2000" dirty="0">
            <a:latin typeface="Arial (Body)"/>
            <a:cs typeface="Arial" panose="020B0604020202020204" pitchFamily="34" charset="0"/>
          </a:endParaRPr>
        </a:p>
        <a:p>
          <a:pPr algn="ctr"/>
          <a:r>
            <a:rPr lang="en-US" sz="1600" dirty="0" err="1">
              <a:latin typeface="Arial (Body)"/>
              <a:cs typeface="Arial" panose="020B0604020202020204" pitchFamily="34" charset="0"/>
            </a:rPr>
            <a:t>Hợp</a:t>
          </a:r>
          <a:r>
            <a:rPr lang="en-US" sz="1600" dirty="0">
              <a:latin typeface="Arial (Body)"/>
              <a:cs typeface="Arial" panose="020B0604020202020204" pitchFamily="34" charset="0"/>
            </a:rPr>
            <a:t> tác </a:t>
          </a:r>
          <a:r>
            <a:rPr lang="en-US" sz="1600" dirty="0" err="1">
              <a:latin typeface="Arial (Body)"/>
              <a:cs typeface="Arial" panose="020B0604020202020204" pitchFamily="34" charset="0"/>
            </a:rPr>
            <a:t>quốc</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tế</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chuyển</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giao</a:t>
          </a:r>
          <a:r>
            <a:rPr lang="en-US" sz="1600" dirty="0">
              <a:latin typeface="Arial (Body)"/>
              <a:cs typeface="Arial" panose="020B0604020202020204" pitchFamily="34" charset="0"/>
            </a:rPr>
            <a:t> công nghệ </a:t>
          </a:r>
          <a:r>
            <a:rPr lang="en-US" sz="1600" dirty="0" err="1">
              <a:latin typeface="Arial (Body)"/>
              <a:cs typeface="Arial" panose="020B0604020202020204" pitchFamily="34" charset="0"/>
            </a:rPr>
            <a:t>chuyển</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đổi</a:t>
          </a:r>
          <a:r>
            <a:rPr lang="en-US" sz="1600" dirty="0">
              <a:latin typeface="Arial (Body)"/>
              <a:cs typeface="Arial" panose="020B0604020202020204" pitchFamily="34" charset="0"/>
            </a:rPr>
            <a:t> số</a:t>
          </a:r>
        </a:p>
      </dgm:t>
    </dgm:pt>
    <dgm:pt modelId="{EF0EFB89-A5F0-42A1-8C88-611378B82F63}" type="parTrans" cxnId="{9B63643D-EF43-4E48-9517-1AC5B614B75C}">
      <dgm:prSet/>
      <dgm:spPr/>
      <dgm:t>
        <a:bodyPr/>
        <a:lstStyle/>
        <a:p>
          <a:endParaRPr lang="en-US"/>
        </a:p>
      </dgm:t>
    </dgm:pt>
    <dgm:pt modelId="{7FCC7E10-8BB4-45CC-9E65-86B9E2A7EFDE}" type="sibTrans" cxnId="{9B63643D-EF43-4E48-9517-1AC5B614B75C}">
      <dgm:prSet/>
      <dgm:spPr/>
      <dgm:t>
        <a:bodyPr/>
        <a:lstStyle/>
        <a:p>
          <a:endParaRPr lang="en-US"/>
        </a:p>
      </dgm:t>
    </dgm:pt>
    <dgm:pt modelId="{46827184-333F-4248-A552-5400F608F7F3}">
      <dgm:prSet phldrT="[Text]" custT="1"/>
      <dgm:spPr/>
      <dgm:t>
        <a:bodyPr anchor="t"/>
        <a:lstStyle/>
        <a:p>
          <a:pPr algn="ctr"/>
          <a:r>
            <a:rPr lang="en-US" sz="2000" b="1" dirty="0">
              <a:solidFill>
                <a:schemeClr val="accent2"/>
              </a:solidFill>
              <a:latin typeface="Arial (Body)"/>
              <a:cs typeface="Arial" panose="020B0604020202020204" pitchFamily="34" charset="0"/>
            </a:rPr>
            <a:t>10.</a:t>
          </a:r>
          <a:endParaRPr lang="en-US" sz="2000" dirty="0">
            <a:latin typeface="Arial (Body)"/>
            <a:cs typeface="Arial" panose="020B0604020202020204" pitchFamily="34" charset="0"/>
          </a:endParaRPr>
        </a:p>
        <a:p>
          <a:pPr algn="ctr"/>
          <a:r>
            <a:rPr lang="en-US" sz="1600" dirty="0">
              <a:latin typeface="Arial (Body)"/>
              <a:cs typeface="Arial" panose="020B0604020202020204" pitchFamily="34" charset="0"/>
            </a:rPr>
            <a:t>Huy </a:t>
          </a:r>
          <a:r>
            <a:rPr lang="en-US" sz="1600" dirty="0" err="1">
              <a:latin typeface="Arial (Body)"/>
              <a:cs typeface="Arial" panose="020B0604020202020204" pitchFamily="34" charset="0"/>
            </a:rPr>
            <a:t>động</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nguồn</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lực</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chuyển</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đổi</a:t>
          </a:r>
          <a:r>
            <a:rPr lang="en-US" sz="1600" dirty="0">
              <a:latin typeface="Arial (Body)"/>
              <a:cs typeface="Arial" panose="020B0604020202020204" pitchFamily="34" charset="0"/>
            </a:rPr>
            <a:t> số</a:t>
          </a:r>
        </a:p>
      </dgm:t>
    </dgm:pt>
    <dgm:pt modelId="{949317BC-97F6-484F-9559-10CB624098E4}" type="parTrans" cxnId="{E4E3498E-3230-48E9-BDE3-5B1BBA75F0D1}">
      <dgm:prSet/>
      <dgm:spPr/>
      <dgm:t>
        <a:bodyPr/>
        <a:lstStyle/>
        <a:p>
          <a:endParaRPr lang="en-US"/>
        </a:p>
      </dgm:t>
    </dgm:pt>
    <dgm:pt modelId="{08E556E1-F09D-4E55-A76A-777E96B9AACE}" type="sibTrans" cxnId="{E4E3498E-3230-48E9-BDE3-5B1BBA75F0D1}">
      <dgm:prSet/>
      <dgm:spPr/>
      <dgm:t>
        <a:bodyPr/>
        <a:lstStyle/>
        <a:p>
          <a:endParaRPr lang="en-US"/>
        </a:p>
      </dgm:t>
    </dgm:pt>
    <dgm:pt modelId="{9A71B9BC-1F8E-4786-BAD2-0FBE1333E77F}" type="pres">
      <dgm:prSet presAssocID="{50C3BAB2-838F-431B-8448-19F77EBEE854}" presName="CompostProcess" presStyleCnt="0">
        <dgm:presLayoutVars>
          <dgm:dir/>
          <dgm:resizeHandles val="exact"/>
        </dgm:presLayoutVars>
      </dgm:prSet>
      <dgm:spPr/>
    </dgm:pt>
    <dgm:pt modelId="{68E28114-8A26-4A8B-BAF9-A6A15AE9064B}" type="pres">
      <dgm:prSet presAssocID="{50C3BAB2-838F-431B-8448-19F77EBEE854}" presName="arrow" presStyleLbl="bgShp" presStyleIdx="0" presStyleCnt="1"/>
      <dgm:spPr/>
    </dgm:pt>
    <dgm:pt modelId="{880E5E4D-8EE2-4370-A197-1EE1E2CDEAAF}" type="pres">
      <dgm:prSet presAssocID="{50C3BAB2-838F-431B-8448-19F77EBEE854}" presName="linearProcess" presStyleCnt="0"/>
      <dgm:spPr/>
    </dgm:pt>
    <dgm:pt modelId="{F3F30954-679C-4E63-8153-4BB2816D16E6}" type="pres">
      <dgm:prSet presAssocID="{9F24654B-86BC-4D75-B66F-6945463DBA1D}" presName="textNode" presStyleLbl="node1" presStyleIdx="0" presStyleCnt="10" custScaleX="114355">
        <dgm:presLayoutVars>
          <dgm:bulletEnabled val="1"/>
        </dgm:presLayoutVars>
      </dgm:prSet>
      <dgm:spPr/>
    </dgm:pt>
    <dgm:pt modelId="{044EA6EC-B2A1-4A9C-84E6-54DD19A7AC55}" type="pres">
      <dgm:prSet presAssocID="{680969CC-F0DC-4237-9239-5106691C9452}" presName="sibTrans" presStyleCnt="0"/>
      <dgm:spPr/>
    </dgm:pt>
    <dgm:pt modelId="{67193B7B-084B-4C5F-ACC2-BDECC4B6BB33}" type="pres">
      <dgm:prSet presAssocID="{A9979F78-79DB-416F-BE9C-4F6A9AB78DB2}" presName="textNode" presStyleLbl="node1" presStyleIdx="1" presStyleCnt="10" custScaleX="107163">
        <dgm:presLayoutVars>
          <dgm:bulletEnabled val="1"/>
        </dgm:presLayoutVars>
      </dgm:prSet>
      <dgm:spPr/>
    </dgm:pt>
    <dgm:pt modelId="{C5A58FFF-3AC1-4CC0-8CA3-D4BA154C1120}" type="pres">
      <dgm:prSet presAssocID="{5566DFFF-EF03-4D14-8C43-8C37446691D7}" presName="sibTrans" presStyleCnt="0"/>
      <dgm:spPr/>
    </dgm:pt>
    <dgm:pt modelId="{0DB3264E-DED1-40C0-8B4D-919209CDE595}" type="pres">
      <dgm:prSet presAssocID="{2AECA648-FD28-4D4A-A99C-F645D785CFD0}" presName="textNode" presStyleLbl="node1" presStyleIdx="2" presStyleCnt="10">
        <dgm:presLayoutVars>
          <dgm:bulletEnabled val="1"/>
        </dgm:presLayoutVars>
      </dgm:prSet>
      <dgm:spPr/>
    </dgm:pt>
    <dgm:pt modelId="{B7F2B726-5FFF-4A86-BE06-189F281A5830}" type="pres">
      <dgm:prSet presAssocID="{978A388A-C5C5-439C-A13C-BD953BD4D881}" presName="sibTrans" presStyleCnt="0"/>
      <dgm:spPr/>
    </dgm:pt>
    <dgm:pt modelId="{333180B7-3E80-43FC-A795-E17D290A1952}" type="pres">
      <dgm:prSet presAssocID="{3FD1CC02-415D-4D80-AAE8-EF97D97AAE3D}" presName="textNode" presStyleLbl="node1" presStyleIdx="3" presStyleCnt="10">
        <dgm:presLayoutVars>
          <dgm:bulletEnabled val="1"/>
        </dgm:presLayoutVars>
      </dgm:prSet>
      <dgm:spPr/>
    </dgm:pt>
    <dgm:pt modelId="{0FEF0C12-64FE-4154-BB59-29A85B17492B}" type="pres">
      <dgm:prSet presAssocID="{9AAF1E16-01C1-424B-8F5E-4126A2A32E37}" presName="sibTrans" presStyleCnt="0"/>
      <dgm:spPr/>
    </dgm:pt>
    <dgm:pt modelId="{A354F944-9DB0-4E81-A148-F492C6C308A4}" type="pres">
      <dgm:prSet presAssocID="{4750DA7F-5B5C-4831-8CB9-699FE2CF7E9C}" presName="textNode" presStyleLbl="node1" presStyleIdx="4" presStyleCnt="10" custScaleX="84471">
        <dgm:presLayoutVars>
          <dgm:bulletEnabled val="1"/>
        </dgm:presLayoutVars>
      </dgm:prSet>
      <dgm:spPr/>
    </dgm:pt>
    <dgm:pt modelId="{68194CA2-4F7A-485F-9702-B05B9C59B1AA}" type="pres">
      <dgm:prSet presAssocID="{C8A34B4F-EEE4-4BB9-9304-B52D3D8C6B6C}" presName="sibTrans" presStyleCnt="0"/>
      <dgm:spPr/>
    </dgm:pt>
    <dgm:pt modelId="{740555A5-A76D-4C4F-9472-F528B722D7C2}" type="pres">
      <dgm:prSet presAssocID="{0180570B-2914-4622-AC4A-059E89E7B543}" presName="textNode" presStyleLbl="node1" presStyleIdx="5" presStyleCnt="10">
        <dgm:presLayoutVars>
          <dgm:bulletEnabled val="1"/>
        </dgm:presLayoutVars>
      </dgm:prSet>
      <dgm:spPr/>
    </dgm:pt>
    <dgm:pt modelId="{31BE3B28-C55B-49E2-90C9-9965F7220DA9}" type="pres">
      <dgm:prSet presAssocID="{898CE552-5C4F-40FC-B562-C899E1A58EFE}" presName="sibTrans" presStyleCnt="0"/>
      <dgm:spPr/>
    </dgm:pt>
    <dgm:pt modelId="{786F716A-9124-46CC-B76B-CD1DE4E1A5BF}" type="pres">
      <dgm:prSet presAssocID="{698F8804-9B6B-4CD1-BE0F-F4CABC8BE980}" presName="textNode" presStyleLbl="node1" presStyleIdx="6" presStyleCnt="10" custScaleX="77870">
        <dgm:presLayoutVars>
          <dgm:bulletEnabled val="1"/>
        </dgm:presLayoutVars>
      </dgm:prSet>
      <dgm:spPr/>
    </dgm:pt>
    <dgm:pt modelId="{1CFE21A6-272D-4F30-8B0D-4ADB19468468}" type="pres">
      <dgm:prSet presAssocID="{64973F33-1232-479B-A2AD-01B9551854E0}" presName="sibTrans" presStyleCnt="0"/>
      <dgm:spPr/>
    </dgm:pt>
    <dgm:pt modelId="{0E438082-DDBD-4E35-93DC-7802DE259430}" type="pres">
      <dgm:prSet presAssocID="{1B777E1E-8C40-4E8D-8D3A-A4C48F3D520D}" presName="textNode" presStyleLbl="node1" presStyleIdx="7" presStyleCnt="10">
        <dgm:presLayoutVars>
          <dgm:bulletEnabled val="1"/>
        </dgm:presLayoutVars>
      </dgm:prSet>
      <dgm:spPr/>
    </dgm:pt>
    <dgm:pt modelId="{561C7429-1C93-4784-B9B7-F080D7B439D1}" type="pres">
      <dgm:prSet presAssocID="{28BA17A2-E3EC-48D7-87C6-AEAD8D7FFD80}" presName="sibTrans" presStyleCnt="0"/>
      <dgm:spPr/>
    </dgm:pt>
    <dgm:pt modelId="{75C3B7CA-4E10-4F1E-9B3A-48548A863468}" type="pres">
      <dgm:prSet presAssocID="{912E0D27-977E-4860-9384-FA4CDC3CDD1D}" presName="textNode" presStyleLbl="node1" presStyleIdx="8" presStyleCnt="10">
        <dgm:presLayoutVars>
          <dgm:bulletEnabled val="1"/>
        </dgm:presLayoutVars>
      </dgm:prSet>
      <dgm:spPr/>
    </dgm:pt>
    <dgm:pt modelId="{857D6527-964E-453C-B229-0762E5B2B13E}" type="pres">
      <dgm:prSet presAssocID="{7FCC7E10-8BB4-45CC-9E65-86B9E2A7EFDE}" presName="sibTrans" presStyleCnt="0"/>
      <dgm:spPr/>
    </dgm:pt>
    <dgm:pt modelId="{B9611155-ED1F-4917-9836-77253DC2CD20}" type="pres">
      <dgm:prSet presAssocID="{46827184-333F-4248-A552-5400F608F7F3}" presName="textNode" presStyleLbl="node1" presStyleIdx="9" presStyleCnt="10">
        <dgm:presLayoutVars>
          <dgm:bulletEnabled val="1"/>
        </dgm:presLayoutVars>
      </dgm:prSet>
      <dgm:spPr/>
    </dgm:pt>
  </dgm:ptLst>
  <dgm:cxnLst>
    <dgm:cxn modelId="{40E6C405-D536-4E2B-8C51-E5F289036F6B}" type="presOf" srcId="{9F24654B-86BC-4D75-B66F-6945463DBA1D}" destId="{F3F30954-679C-4E63-8153-4BB2816D16E6}" srcOrd="0" destOrd="0" presId="urn:microsoft.com/office/officeart/2005/8/layout/hProcess9"/>
    <dgm:cxn modelId="{CC784320-1984-4048-8B11-39A1E73CC972}" type="presOf" srcId="{2AECA648-FD28-4D4A-A99C-F645D785CFD0}" destId="{0DB3264E-DED1-40C0-8B4D-919209CDE595}" srcOrd="0" destOrd="0" presId="urn:microsoft.com/office/officeart/2005/8/layout/hProcess9"/>
    <dgm:cxn modelId="{B1F2EB22-D652-4DF8-903C-046CA4AFDB25}" type="presOf" srcId="{46827184-333F-4248-A552-5400F608F7F3}" destId="{B9611155-ED1F-4917-9836-77253DC2CD20}" srcOrd="0" destOrd="0" presId="urn:microsoft.com/office/officeart/2005/8/layout/hProcess9"/>
    <dgm:cxn modelId="{327DE32D-206E-4158-91AD-29C72416C1E5}" srcId="{50C3BAB2-838F-431B-8448-19F77EBEE854}" destId="{4750DA7F-5B5C-4831-8CB9-699FE2CF7E9C}" srcOrd="4" destOrd="0" parTransId="{4A6DF667-5880-4B6E-90E5-D70605739B55}" sibTransId="{C8A34B4F-EEE4-4BB9-9304-B52D3D8C6B6C}"/>
    <dgm:cxn modelId="{09AE5E39-40C4-4A61-933B-DDC417864184}" type="presOf" srcId="{50C3BAB2-838F-431B-8448-19F77EBEE854}" destId="{9A71B9BC-1F8E-4786-BAD2-0FBE1333E77F}" srcOrd="0" destOrd="0" presId="urn:microsoft.com/office/officeart/2005/8/layout/hProcess9"/>
    <dgm:cxn modelId="{9B63643D-EF43-4E48-9517-1AC5B614B75C}" srcId="{50C3BAB2-838F-431B-8448-19F77EBEE854}" destId="{912E0D27-977E-4860-9384-FA4CDC3CDD1D}" srcOrd="8" destOrd="0" parTransId="{EF0EFB89-A5F0-42A1-8C88-611378B82F63}" sibTransId="{7FCC7E10-8BB4-45CC-9E65-86B9E2A7EFDE}"/>
    <dgm:cxn modelId="{9070743F-EA46-4616-A103-BB88A4845079}" srcId="{50C3BAB2-838F-431B-8448-19F77EBEE854}" destId="{3FD1CC02-415D-4D80-AAE8-EF97D97AAE3D}" srcOrd="3" destOrd="0" parTransId="{5D8894B5-0620-4A31-9208-00B699C8B861}" sibTransId="{9AAF1E16-01C1-424B-8F5E-4126A2A32E37}"/>
    <dgm:cxn modelId="{C6E00451-F78D-4881-9479-3DE312792107}" type="presOf" srcId="{698F8804-9B6B-4CD1-BE0F-F4CABC8BE980}" destId="{786F716A-9124-46CC-B76B-CD1DE4E1A5BF}" srcOrd="0" destOrd="0" presId="urn:microsoft.com/office/officeart/2005/8/layout/hProcess9"/>
    <dgm:cxn modelId="{8DA8D479-47E0-4B52-B99C-403DA5E21384}" type="presOf" srcId="{1B777E1E-8C40-4E8D-8D3A-A4C48F3D520D}" destId="{0E438082-DDBD-4E35-93DC-7802DE259430}" srcOrd="0" destOrd="0" presId="urn:microsoft.com/office/officeart/2005/8/layout/hProcess9"/>
    <dgm:cxn modelId="{C6B6B08D-15DF-438A-9A17-1AD55FBD9F60}" type="presOf" srcId="{0180570B-2914-4622-AC4A-059E89E7B543}" destId="{740555A5-A76D-4C4F-9472-F528B722D7C2}" srcOrd="0" destOrd="0" presId="urn:microsoft.com/office/officeart/2005/8/layout/hProcess9"/>
    <dgm:cxn modelId="{E4E3498E-3230-48E9-BDE3-5B1BBA75F0D1}" srcId="{50C3BAB2-838F-431B-8448-19F77EBEE854}" destId="{46827184-333F-4248-A552-5400F608F7F3}" srcOrd="9" destOrd="0" parTransId="{949317BC-97F6-484F-9559-10CB624098E4}" sibTransId="{08E556E1-F09D-4E55-A76A-777E96B9AACE}"/>
    <dgm:cxn modelId="{ED45DD90-AF6B-4564-AF74-DBB4D334B9C9}" type="presOf" srcId="{A9979F78-79DB-416F-BE9C-4F6A9AB78DB2}" destId="{67193B7B-084B-4C5F-ACC2-BDECC4B6BB33}" srcOrd="0" destOrd="0" presId="urn:microsoft.com/office/officeart/2005/8/layout/hProcess9"/>
    <dgm:cxn modelId="{07C63092-0B41-4A39-A979-4121A660BD76}" srcId="{50C3BAB2-838F-431B-8448-19F77EBEE854}" destId="{1B777E1E-8C40-4E8D-8D3A-A4C48F3D520D}" srcOrd="7" destOrd="0" parTransId="{2CD9EDD7-4D03-45D5-8077-E3B988AFAE9C}" sibTransId="{28BA17A2-E3EC-48D7-87C6-AEAD8D7FFD80}"/>
    <dgm:cxn modelId="{D70F83A8-72F8-4D15-89EF-22E0F687E851}" srcId="{50C3BAB2-838F-431B-8448-19F77EBEE854}" destId="{9F24654B-86BC-4D75-B66F-6945463DBA1D}" srcOrd="0" destOrd="0" parTransId="{17BEC37A-2E07-41E9-8EA8-28CE6069BC28}" sibTransId="{680969CC-F0DC-4237-9239-5106691C9452}"/>
    <dgm:cxn modelId="{59A47ECD-F842-46C0-B75E-4E0D537879C8}" srcId="{50C3BAB2-838F-431B-8448-19F77EBEE854}" destId="{0180570B-2914-4622-AC4A-059E89E7B543}" srcOrd="5" destOrd="0" parTransId="{F1109638-3B0D-4742-B03F-A46C148B452F}" sibTransId="{898CE552-5C4F-40FC-B562-C899E1A58EFE}"/>
    <dgm:cxn modelId="{79262CCE-BB6E-41BA-B85D-D0BB7B3C927E}" srcId="{50C3BAB2-838F-431B-8448-19F77EBEE854}" destId="{698F8804-9B6B-4CD1-BE0F-F4CABC8BE980}" srcOrd="6" destOrd="0" parTransId="{015197BD-3BD9-4BA3-80CA-62ED1D8E0840}" sibTransId="{64973F33-1232-479B-A2AD-01B9551854E0}"/>
    <dgm:cxn modelId="{7AD118CF-9F20-4B2B-8E86-4DC70224CC7C}" srcId="{50C3BAB2-838F-431B-8448-19F77EBEE854}" destId="{A9979F78-79DB-416F-BE9C-4F6A9AB78DB2}" srcOrd="1" destOrd="0" parTransId="{4C50B692-9172-4F47-AC5D-026700121826}" sibTransId="{5566DFFF-EF03-4D14-8C43-8C37446691D7}"/>
    <dgm:cxn modelId="{6EC7DFD8-7C59-463A-9010-979C0DBC7C9F}" type="presOf" srcId="{912E0D27-977E-4860-9384-FA4CDC3CDD1D}" destId="{75C3B7CA-4E10-4F1E-9B3A-48548A863468}" srcOrd="0" destOrd="0" presId="urn:microsoft.com/office/officeart/2005/8/layout/hProcess9"/>
    <dgm:cxn modelId="{436822E7-48FA-4C16-9430-4B7644D4C82F}" srcId="{50C3BAB2-838F-431B-8448-19F77EBEE854}" destId="{2AECA648-FD28-4D4A-A99C-F645D785CFD0}" srcOrd="2" destOrd="0" parTransId="{25BFE5C9-7868-4FFF-A168-DDC66C107B86}" sibTransId="{978A388A-C5C5-439C-A13C-BD953BD4D881}"/>
    <dgm:cxn modelId="{ACC3A2E9-7056-4413-8FB7-CF84E2FA2C7E}" type="presOf" srcId="{3FD1CC02-415D-4D80-AAE8-EF97D97AAE3D}" destId="{333180B7-3E80-43FC-A795-E17D290A1952}" srcOrd="0" destOrd="0" presId="urn:microsoft.com/office/officeart/2005/8/layout/hProcess9"/>
    <dgm:cxn modelId="{B677C5F8-AA06-48B6-8197-B21145AFD416}" type="presOf" srcId="{4750DA7F-5B5C-4831-8CB9-699FE2CF7E9C}" destId="{A354F944-9DB0-4E81-A148-F492C6C308A4}" srcOrd="0" destOrd="0" presId="urn:microsoft.com/office/officeart/2005/8/layout/hProcess9"/>
    <dgm:cxn modelId="{4CAC151C-FAEF-4B48-A2B7-E8F6F256F8E7}" type="presParOf" srcId="{9A71B9BC-1F8E-4786-BAD2-0FBE1333E77F}" destId="{68E28114-8A26-4A8B-BAF9-A6A15AE9064B}" srcOrd="0" destOrd="0" presId="urn:microsoft.com/office/officeart/2005/8/layout/hProcess9"/>
    <dgm:cxn modelId="{387AE8E9-3051-45F9-8A89-ACC30606DEAE}" type="presParOf" srcId="{9A71B9BC-1F8E-4786-BAD2-0FBE1333E77F}" destId="{880E5E4D-8EE2-4370-A197-1EE1E2CDEAAF}" srcOrd="1" destOrd="0" presId="urn:microsoft.com/office/officeart/2005/8/layout/hProcess9"/>
    <dgm:cxn modelId="{EE6C6089-220D-4371-A2A1-2D65CA24497E}" type="presParOf" srcId="{880E5E4D-8EE2-4370-A197-1EE1E2CDEAAF}" destId="{F3F30954-679C-4E63-8153-4BB2816D16E6}" srcOrd="0" destOrd="0" presId="urn:microsoft.com/office/officeart/2005/8/layout/hProcess9"/>
    <dgm:cxn modelId="{6C25714E-B6D0-48B9-B9B4-4B6C4E87A6CD}" type="presParOf" srcId="{880E5E4D-8EE2-4370-A197-1EE1E2CDEAAF}" destId="{044EA6EC-B2A1-4A9C-84E6-54DD19A7AC55}" srcOrd="1" destOrd="0" presId="urn:microsoft.com/office/officeart/2005/8/layout/hProcess9"/>
    <dgm:cxn modelId="{96C9CE99-3ED0-4806-9642-2A24B7128416}" type="presParOf" srcId="{880E5E4D-8EE2-4370-A197-1EE1E2CDEAAF}" destId="{67193B7B-084B-4C5F-ACC2-BDECC4B6BB33}" srcOrd="2" destOrd="0" presId="urn:microsoft.com/office/officeart/2005/8/layout/hProcess9"/>
    <dgm:cxn modelId="{59BBD1DB-3B3C-47B2-91E1-29FBAAA67C01}" type="presParOf" srcId="{880E5E4D-8EE2-4370-A197-1EE1E2CDEAAF}" destId="{C5A58FFF-3AC1-4CC0-8CA3-D4BA154C1120}" srcOrd="3" destOrd="0" presId="urn:microsoft.com/office/officeart/2005/8/layout/hProcess9"/>
    <dgm:cxn modelId="{D0A8C6B9-4B6E-414D-BD57-6D0551B3C294}" type="presParOf" srcId="{880E5E4D-8EE2-4370-A197-1EE1E2CDEAAF}" destId="{0DB3264E-DED1-40C0-8B4D-919209CDE595}" srcOrd="4" destOrd="0" presId="urn:microsoft.com/office/officeart/2005/8/layout/hProcess9"/>
    <dgm:cxn modelId="{23B3DEF3-E3AD-489C-B9B2-A88D8BC1755A}" type="presParOf" srcId="{880E5E4D-8EE2-4370-A197-1EE1E2CDEAAF}" destId="{B7F2B726-5FFF-4A86-BE06-189F281A5830}" srcOrd="5" destOrd="0" presId="urn:microsoft.com/office/officeart/2005/8/layout/hProcess9"/>
    <dgm:cxn modelId="{3AB8433A-19F3-41D1-8D0B-880AC1DD89C4}" type="presParOf" srcId="{880E5E4D-8EE2-4370-A197-1EE1E2CDEAAF}" destId="{333180B7-3E80-43FC-A795-E17D290A1952}" srcOrd="6" destOrd="0" presId="urn:microsoft.com/office/officeart/2005/8/layout/hProcess9"/>
    <dgm:cxn modelId="{4EA85148-07B4-4263-BA4E-486B49D4147C}" type="presParOf" srcId="{880E5E4D-8EE2-4370-A197-1EE1E2CDEAAF}" destId="{0FEF0C12-64FE-4154-BB59-29A85B17492B}" srcOrd="7" destOrd="0" presId="urn:microsoft.com/office/officeart/2005/8/layout/hProcess9"/>
    <dgm:cxn modelId="{D72E6C9F-EDED-4C6C-B147-F37C09CC3E4D}" type="presParOf" srcId="{880E5E4D-8EE2-4370-A197-1EE1E2CDEAAF}" destId="{A354F944-9DB0-4E81-A148-F492C6C308A4}" srcOrd="8" destOrd="0" presId="urn:microsoft.com/office/officeart/2005/8/layout/hProcess9"/>
    <dgm:cxn modelId="{324C40FD-DF81-41C9-A49E-BBE3BF5F9DAF}" type="presParOf" srcId="{880E5E4D-8EE2-4370-A197-1EE1E2CDEAAF}" destId="{68194CA2-4F7A-485F-9702-B05B9C59B1AA}" srcOrd="9" destOrd="0" presId="urn:microsoft.com/office/officeart/2005/8/layout/hProcess9"/>
    <dgm:cxn modelId="{AD3E7EC6-8B7A-476F-A1AE-7A55CF2848A7}" type="presParOf" srcId="{880E5E4D-8EE2-4370-A197-1EE1E2CDEAAF}" destId="{740555A5-A76D-4C4F-9472-F528B722D7C2}" srcOrd="10" destOrd="0" presId="urn:microsoft.com/office/officeart/2005/8/layout/hProcess9"/>
    <dgm:cxn modelId="{62E9FD27-E2E9-4894-A9F6-613AA4F089BD}" type="presParOf" srcId="{880E5E4D-8EE2-4370-A197-1EE1E2CDEAAF}" destId="{31BE3B28-C55B-49E2-90C9-9965F7220DA9}" srcOrd="11" destOrd="0" presId="urn:microsoft.com/office/officeart/2005/8/layout/hProcess9"/>
    <dgm:cxn modelId="{A70D7E57-8460-4009-A405-36F2FE8A13AF}" type="presParOf" srcId="{880E5E4D-8EE2-4370-A197-1EE1E2CDEAAF}" destId="{786F716A-9124-46CC-B76B-CD1DE4E1A5BF}" srcOrd="12" destOrd="0" presId="urn:microsoft.com/office/officeart/2005/8/layout/hProcess9"/>
    <dgm:cxn modelId="{E9E027E2-9BBF-4DB4-A371-D115760B4DB6}" type="presParOf" srcId="{880E5E4D-8EE2-4370-A197-1EE1E2CDEAAF}" destId="{1CFE21A6-272D-4F30-8B0D-4ADB19468468}" srcOrd="13" destOrd="0" presId="urn:microsoft.com/office/officeart/2005/8/layout/hProcess9"/>
    <dgm:cxn modelId="{B590E17D-EF07-4BD8-9868-E5D34ECA40FD}" type="presParOf" srcId="{880E5E4D-8EE2-4370-A197-1EE1E2CDEAAF}" destId="{0E438082-DDBD-4E35-93DC-7802DE259430}" srcOrd="14" destOrd="0" presId="urn:microsoft.com/office/officeart/2005/8/layout/hProcess9"/>
    <dgm:cxn modelId="{6E447717-ED8C-45C0-838D-EB69A2789B4E}" type="presParOf" srcId="{880E5E4D-8EE2-4370-A197-1EE1E2CDEAAF}" destId="{561C7429-1C93-4784-B9B7-F080D7B439D1}" srcOrd="15" destOrd="0" presId="urn:microsoft.com/office/officeart/2005/8/layout/hProcess9"/>
    <dgm:cxn modelId="{32CDEF27-454A-4813-91FB-30D125692A01}" type="presParOf" srcId="{880E5E4D-8EE2-4370-A197-1EE1E2CDEAAF}" destId="{75C3B7CA-4E10-4F1E-9B3A-48548A863468}" srcOrd="16" destOrd="0" presId="urn:microsoft.com/office/officeart/2005/8/layout/hProcess9"/>
    <dgm:cxn modelId="{47FF2177-C368-413D-8998-C838256AEACB}" type="presParOf" srcId="{880E5E4D-8EE2-4370-A197-1EE1E2CDEAAF}" destId="{857D6527-964E-453C-B229-0762E5B2B13E}" srcOrd="17" destOrd="0" presId="urn:microsoft.com/office/officeart/2005/8/layout/hProcess9"/>
    <dgm:cxn modelId="{81086470-60ED-4AAA-ABDB-1F3364EE4ABA}" type="presParOf" srcId="{880E5E4D-8EE2-4370-A197-1EE1E2CDEAAF}" destId="{B9611155-ED1F-4917-9836-77253DC2CD20}" srcOrd="1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17E03-A2A6-41DB-9190-B83DB489EF0B}">
      <dsp:nvSpPr>
        <dsp:cNvPr id="0" name=""/>
        <dsp:cNvSpPr/>
      </dsp:nvSpPr>
      <dsp:spPr>
        <a:xfrm>
          <a:off x="-6915887" y="-1057345"/>
          <a:ext cx="8230651" cy="8230651"/>
        </a:xfrm>
        <a:prstGeom prst="blockArc">
          <a:avLst>
            <a:gd name="adj1" fmla="val 18900000"/>
            <a:gd name="adj2" fmla="val 2700000"/>
            <a:gd name="adj3" fmla="val 26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D4EE4A-77AB-4A24-9DEA-C5B9352359C7}">
      <dsp:nvSpPr>
        <dsp:cNvPr id="0" name=""/>
        <dsp:cNvSpPr/>
      </dsp:nvSpPr>
      <dsp:spPr>
        <a:xfrm>
          <a:off x="687908" y="353681"/>
          <a:ext cx="7998059" cy="11739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823" tIns="55880" rIns="55880" bIns="55880" numCol="1" spcCol="1270" anchor="ctr" anchorCtr="0">
          <a:noAutofit/>
        </a:bodyPr>
        <a:lstStyle/>
        <a:p>
          <a:pPr marL="0" lvl="0" indent="0" algn="just" defTabSz="977900">
            <a:lnSpc>
              <a:spcPct val="90000"/>
            </a:lnSpc>
            <a:spcBef>
              <a:spcPct val="0"/>
            </a:spcBef>
            <a:spcAft>
              <a:spcPct val="35000"/>
            </a:spcAft>
            <a:buNone/>
          </a:pPr>
          <a:r>
            <a:rPr lang="en-US" sz="2200" b="1" kern="1200" dirty="0" err="1">
              <a:solidFill>
                <a:srgbClr val="FFC000"/>
              </a:solidFill>
              <a:latin typeface="Arial (Body)"/>
            </a:rPr>
            <a:t>Nghị</a:t>
          </a:r>
          <a:r>
            <a:rPr lang="en-US" sz="2200" b="1" kern="1200" dirty="0">
              <a:solidFill>
                <a:srgbClr val="FFC000"/>
              </a:solidFill>
              <a:latin typeface="Arial (Body)"/>
            </a:rPr>
            <a:t> </a:t>
          </a:r>
          <a:r>
            <a:rPr lang="en-US" sz="2200" b="1" kern="1200" dirty="0" err="1">
              <a:solidFill>
                <a:srgbClr val="FFC000"/>
              </a:solidFill>
              <a:latin typeface="Arial (Body)"/>
            </a:rPr>
            <a:t>quyết</a:t>
          </a:r>
          <a:r>
            <a:rPr lang="en-US" sz="2200" b="1" kern="1200" dirty="0">
              <a:solidFill>
                <a:srgbClr val="FFC000"/>
              </a:solidFill>
              <a:latin typeface="Arial (Body)"/>
            </a:rPr>
            <a:t>: 57-NQ/TW, 71/NQ-CP, 214/NQ-CP</a:t>
          </a:r>
        </a:p>
        <a:p>
          <a:pPr marL="0" lvl="0" indent="0" algn="just" defTabSz="977900">
            <a:lnSpc>
              <a:spcPct val="90000"/>
            </a:lnSpc>
            <a:spcBef>
              <a:spcPct val="0"/>
            </a:spcBef>
            <a:spcAft>
              <a:spcPct val="35000"/>
            </a:spcAft>
            <a:buNone/>
          </a:pPr>
          <a:r>
            <a:rPr lang="en-US" sz="1800" b="1" i="1" kern="1200" dirty="0" err="1">
              <a:solidFill>
                <a:schemeClr val="bg1"/>
              </a:solidFill>
              <a:latin typeface="Arial (Body)"/>
            </a:rPr>
            <a:t>Về</a:t>
          </a:r>
          <a:r>
            <a:rPr lang="en-US" sz="1800" b="1" i="1" kern="1200" dirty="0">
              <a:solidFill>
                <a:schemeClr val="bg1"/>
              </a:solidFill>
              <a:latin typeface="Arial (Body)"/>
            </a:rPr>
            <a:t> </a:t>
          </a:r>
          <a:r>
            <a:rPr lang="en-US" sz="1800" b="1" i="1" kern="1200" dirty="0" err="1">
              <a:solidFill>
                <a:schemeClr val="bg1"/>
              </a:solidFill>
              <a:latin typeface="Arial (Body)"/>
            </a:rPr>
            <a:t>đột</a:t>
          </a:r>
          <a:r>
            <a:rPr lang="en-US" sz="1800" b="1" i="1" kern="1200" dirty="0">
              <a:solidFill>
                <a:schemeClr val="bg1"/>
              </a:solidFill>
              <a:latin typeface="Arial (Body)"/>
            </a:rPr>
            <a:t> </a:t>
          </a:r>
          <a:r>
            <a:rPr lang="en-US" sz="1800" b="1" i="1" kern="1200" dirty="0" err="1">
              <a:solidFill>
                <a:schemeClr val="bg1"/>
              </a:solidFill>
              <a:latin typeface="Arial (Body)"/>
            </a:rPr>
            <a:t>phá</a:t>
          </a:r>
          <a:r>
            <a:rPr lang="en-US" sz="1800" b="1" i="1" kern="1200" dirty="0">
              <a:solidFill>
                <a:schemeClr val="bg1"/>
              </a:solidFill>
              <a:latin typeface="Arial (Body)"/>
            </a:rPr>
            <a:t> </a:t>
          </a:r>
          <a:r>
            <a:rPr lang="en-US" sz="1800" b="1" i="1" kern="1200" dirty="0" err="1">
              <a:solidFill>
                <a:schemeClr val="bg1"/>
              </a:solidFill>
              <a:latin typeface="Arial (Body)"/>
            </a:rPr>
            <a:t>phát</a:t>
          </a:r>
          <a:r>
            <a:rPr lang="en-US" sz="1800" b="1" i="1" kern="1200" dirty="0">
              <a:solidFill>
                <a:schemeClr val="bg1"/>
              </a:solidFill>
              <a:latin typeface="Arial (Body)"/>
            </a:rPr>
            <a:t> </a:t>
          </a:r>
          <a:r>
            <a:rPr lang="en-US" sz="1800" b="1" i="1" kern="1200" dirty="0" err="1">
              <a:solidFill>
                <a:schemeClr val="bg1"/>
              </a:solidFill>
              <a:latin typeface="Arial (Body)"/>
            </a:rPr>
            <a:t>triển</a:t>
          </a:r>
          <a:r>
            <a:rPr lang="en-US" sz="1800" b="1" i="1" kern="1200" dirty="0">
              <a:solidFill>
                <a:schemeClr val="bg1"/>
              </a:solidFill>
              <a:latin typeface="Arial (Body)"/>
            </a:rPr>
            <a:t> khoa </a:t>
          </a:r>
          <a:r>
            <a:rPr lang="en-US" sz="1800" b="1" i="1" kern="1200" dirty="0" err="1">
              <a:solidFill>
                <a:schemeClr val="bg1"/>
              </a:solidFill>
              <a:latin typeface="Arial (Body)"/>
            </a:rPr>
            <a:t>học</a:t>
          </a:r>
          <a:r>
            <a:rPr lang="en-US" sz="1800" b="1" i="1" kern="1200" dirty="0">
              <a:solidFill>
                <a:schemeClr val="bg1"/>
              </a:solidFill>
              <a:latin typeface="Arial (Body)"/>
            </a:rPr>
            <a:t>, công nghệ, </a:t>
          </a:r>
          <a:r>
            <a:rPr lang="en-US" sz="1800" b="1" i="1" kern="1200" dirty="0" err="1">
              <a:solidFill>
                <a:schemeClr val="bg1"/>
              </a:solidFill>
              <a:latin typeface="Arial (Body)"/>
            </a:rPr>
            <a:t>đổi</a:t>
          </a:r>
          <a:r>
            <a:rPr lang="en-US" sz="1800" b="1" i="1" kern="1200" dirty="0">
              <a:solidFill>
                <a:schemeClr val="bg1"/>
              </a:solidFill>
              <a:latin typeface="Arial (Body)"/>
            </a:rPr>
            <a:t> </a:t>
          </a:r>
          <a:r>
            <a:rPr lang="en-US" sz="1800" b="1" i="1" kern="1200" dirty="0" err="1">
              <a:solidFill>
                <a:schemeClr val="bg1"/>
              </a:solidFill>
              <a:latin typeface="Arial (Body)"/>
            </a:rPr>
            <a:t>mới</a:t>
          </a:r>
          <a:r>
            <a:rPr lang="en-US" sz="1800" b="1" i="1" kern="1200" dirty="0">
              <a:solidFill>
                <a:schemeClr val="bg1"/>
              </a:solidFill>
              <a:latin typeface="Arial (Body)"/>
            </a:rPr>
            <a:t> </a:t>
          </a:r>
          <a:r>
            <a:rPr lang="en-US" sz="1800" b="1" i="1" kern="1200" dirty="0" err="1">
              <a:solidFill>
                <a:schemeClr val="bg1"/>
              </a:solidFill>
              <a:latin typeface="Arial (Body)"/>
            </a:rPr>
            <a:t>sáng</a:t>
          </a:r>
          <a:r>
            <a:rPr lang="en-US" sz="1800" b="1" i="1" kern="1200" dirty="0">
              <a:solidFill>
                <a:schemeClr val="bg1"/>
              </a:solidFill>
              <a:latin typeface="Arial (Body)"/>
            </a:rPr>
            <a:t> </a:t>
          </a:r>
          <a:r>
            <a:rPr lang="en-US" sz="1800" b="1" i="1" kern="1200" dirty="0" err="1">
              <a:solidFill>
                <a:schemeClr val="bg1"/>
              </a:solidFill>
              <a:latin typeface="Arial (Body)"/>
            </a:rPr>
            <a:t>tạo</a:t>
          </a:r>
          <a:r>
            <a:rPr lang="en-US" sz="1800" b="1" i="1" kern="1200" dirty="0">
              <a:solidFill>
                <a:schemeClr val="bg1"/>
              </a:solidFill>
              <a:latin typeface="Arial (Body)"/>
            </a:rPr>
            <a:t> và </a:t>
          </a:r>
          <a:r>
            <a:rPr lang="en-US" sz="1800" b="1" i="1" kern="1200" dirty="0" err="1">
              <a:solidFill>
                <a:schemeClr val="bg1"/>
              </a:solidFill>
              <a:latin typeface="Arial (Body)"/>
            </a:rPr>
            <a:t>chuyển</a:t>
          </a:r>
          <a:r>
            <a:rPr lang="en-US" sz="1800" b="1" i="1" kern="1200" dirty="0">
              <a:solidFill>
                <a:schemeClr val="bg1"/>
              </a:solidFill>
              <a:latin typeface="Arial (Body)"/>
            </a:rPr>
            <a:t> </a:t>
          </a:r>
          <a:r>
            <a:rPr lang="en-US" sz="1800" b="1" i="1" kern="1200" dirty="0" err="1">
              <a:solidFill>
                <a:schemeClr val="bg1"/>
              </a:solidFill>
              <a:latin typeface="Arial (Body)"/>
            </a:rPr>
            <a:t>đổi</a:t>
          </a:r>
          <a:r>
            <a:rPr lang="en-US" sz="1800" b="1" i="1" kern="1200" dirty="0">
              <a:solidFill>
                <a:schemeClr val="bg1"/>
              </a:solidFill>
              <a:latin typeface="Arial (Body)"/>
            </a:rPr>
            <a:t> số </a:t>
          </a:r>
          <a:r>
            <a:rPr lang="en-US" sz="1800" b="1" i="1" kern="1200" dirty="0" err="1">
              <a:solidFill>
                <a:schemeClr val="bg1"/>
              </a:solidFill>
              <a:latin typeface="Arial (Body)"/>
            </a:rPr>
            <a:t>quốc</a:t>
          </a:r>
          <a:r>
            <a:rPr lang="en-US" sz="1800" b="1" i="1" kern="1200" dirty="0">
              <a:solidFill>
                <a:schemeClr val="bg1"/>
              </a:solidFill>
              <a:latin typeface="Arial (Body)"/>
            </a:rPr>
            <a:t> </a:t>
          </a:r>
          <a:r>
            <a:rPr lang="en-US" sz="1800" b="1" i="1" kern="1200" dirty="0" err="1">
              <a:solidFill>
                <a:schemeClr val="bg1"/>
              </a:solidFill>
              <a:latin typeface="Arial (Body)"/>
            </a:rPr>
            <a:t>gia</a:t>
          </a:r>
          <a:endParaRPr lang="en-US" sz="1800" i="1" kern="1200" dirty="0">
            <a:solidFill>
              <a:schemeClr val="bg1"/>
            </a:solidFill>
            <a:latin typeface="Arial (Body)"/>
          </a:endParaRPr>
        </a:p>
      </dsp:txBody>
      <dsp:txXfrm>
        <a:off x="687908" y="353681"/>
        <a:ext cx="7998059" cy="1173907"/>
      </dsp:txXfrm>
    </dsp:sp>
    <dsp:sp modelId="{73C1FCF4-4943-432B-95BE-9F573986B4CF}">
      <dsp:nvSpPr>
        <dsp:cNvPr id="0" name=""/>
        <dsp:cNvSpPr/>
      </dsp:nvSpPr>
      <dsp:spPr>
        <a:xfrm>
          <a:off x="99859" y="352585"/>
          <a:ext cx="1176099" cy="11760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702C7E-1271-4149-8CC5-7BCEF3026EEB}">
      <dsp:nvSpPr>
        <dsp:cNvPr id="0" name=""/>
        <dsp:cNvSpPr/>
      </dsp:nvSpPr>
      <dsp:spPr>
        <a:xfrm>
          <a:off x="1227336" y="1751258"/>
          <a:ext cx="7458631" cy="12018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823" tIns="55880" rIns="55880" bIns="55880" numCol="1" spcCol="1270" anchor="ctr" anchorCtr="0">
          <a:noAutofit/>
        </a:bodyPr>
        <a:lstStyle/>
        <a:p>
          <a:pPr marL="0" lvl="0" indent="0" algn="just" defTabSz="977900">
            <a:lnSpc>
              <a:spcPct val="90000"/>
            </a:lnSpc>
            <a:spcBef>
              <a:spcPct val="0"/>
            </a:spcBef>
            <a:spcAft>
              <a:spcPct val="35000"/>
            </a:spcAft>
            <a:buNone/>
          </a:pPr>
          <a:r>
            <a:rPr lang="en-US" sz="2200" b="1" kern="1200" dirty="0" err="1">
              <a:solidFill>
                <a:srgbClr val="FFC000"/>
              </a:solidFill>
              <a:latin typeface="Arial (Body)"/>
            </a:rPr>
            <a:t>Chiến</a:t>
          </a:r>
          <a:r>
            <a:rPr lang="en-US" sz="2200" b="1" kern="1200" dirty="0">
              <a:solidFill>
                <a:srgbClr val="FFC000"/>
              </a:solidFill>
              <a:latin typeface="Arial (Body)"/>
            </a:rPr>
            <a:t> </a:t>
          </a:r>
          <a:r>
            <a:rPr lang="en-US" sz="2200" b="1" kern="1200" dirty="0" err="1">
              <a:solidFill>
                <a:srgbClr val="FFC000"/>
              </a:solidFill>
              <a:latin typeface="Arial (Body)"/>
            </a:rPr>
            <a:t>lược</a:t>
          </a:r>
          <a:r>
            <a:rPr lang="en-US" sz="2200" b="1" kern="1200" dirty="0">
              <a:solidFill>
                <a:srgbClr val="FFC000"/>
              </a:solidFill>
              <a:latin typeface="Arial (Body)"/>
            </a:rPr>
            <a:t> </a:t>
          </a:r>
          <a:r>
            <a:rPr lang="en-US" sz="2200" b="1" kern="1200" dirty="0" err="1">
              <a:solidFill>
                <a:srgbClr val="FFC000"/>
              </a:solidFill>
              <a:latin typeface="Arial (Body)"/>
            </a:rPr>
            <a:t>phát</a:t>
          </a:r>
          <a:r>
            <a:rPr lang="en-US" sz="2200" b="1" kern="1200" dirty="0">
              <a:solidFill>
                <a:srgbClr val="FFC000"/>
              </a:solidFill>
              <a:latin typeface="Arial (Body)"/>
            </a:rPr>
            <a:t> </a:t>
          </a:r>
          <a:r>
            <a:rPr lang="en-US" sz="2200" b="1" kern="1200" dirty="0" err="1">
              <a:solidFill>
                <a:srgbClr val="FFC000"/>
              </a:solidFill>
              <a:latin typeface="Arial (Body)"/>
            </a:rPr>
            <a:t>triển</a:t>
          </a:r>
          <a:r>
            <a:rPr lang="en-US" sz="2200" b="1" kern="1200" dirty="0">
              <a:solidFill>
                <a:srgbClr val="FFC000"/>
              </a:solidFill>
              <a:latin typeface="Arial (Body)"/>
            </a:rPr>
            <a:t> </a:t>
          </a:r>
          <a:r>
            <a:rPr lang="en-US" sz="2200" b="1" kern="1200" dirty="0" err="1">
              <a:solidFill>
                <a:srgbClr val="FFC000"/>
              </a:solidFill>
              <a:latin typeface="Arial (Body)"/>
            </a:rPr>
            <a:t>ngành</a:t>
          </a:r>
          <a:r>
            <a:rPr lang="en-US" sz="2200" b="1" kern="1200" dirty="0">
              <a:solidFill>
                <a:srgbClr val="FFC000"/>
              </a:solidFill>
              <a:latin typeface="Arial (Body)"/>
            </a:rPr>
            <a:t>, </a:t>
          </a:r>
          <a:r>
            <a:rPr lang="en-US" sz="2200" b="1" kern="1200" dirty="0" err="1">
              <a:solidFill>
                <a:srgbClr val="FFC000"/>
              </a:solidFill>
              <a:latin typeface="Arial (Body)"/>
            </a:rPr>
            <a:t>các</a:t>
          </a:r>
          <a:r>
            <a:rPr lang="en-US" sz="2200" b="1" kern="1200" dirty="0">
              <a:solidFill>
                <a:srgbClr val="FFC000"/>
              </a:solidFill>
              <a:latin typeface="Arial (Body)"/>
            </a:rPr>
            <a:t> </a:t>
          </a:r>
          <a:r>
            <a:rPr lang="en-US" sz="2200" b="1" kern="1200" dirty="0" err="1">
              <a:solidFill>
                <a:srgbClr val="FFC000"/>
              </a:solidFill>
              <a:latin typeface="Arial (Body)"/>
            </a:rPr>
            <a:t>lĩnh</a:t>
          </a:r>
          <a:r>
            <a:rPr lang="en-US" sz="2200" b="1" kern="1200" dirty="0">
              <a:solidFill>
                <a:srgbClr val="FFC000"/>
              </a:solidFill>
              <a:latin typeface="Arial (Body)"/>
            </a:rPr>
            <a:t> </a:t>
          </a:r>
          <a:r>
            <a:rPr lang="en-US" sz="2200" b="1" kern="1200" dirty="0" err="1">
              <a:solidFill>
                <a:srgbClr val="FFC000"/>
              </a:solidFill>
              <a:latin typeface="Arial (Body)"/>
            </a:rPr>
            <a:t>vực</a:t>
          </a:r>
          <a:endParaRPr lang="en-US" sz="2200" b="1" kern="1200" dirty="0">
            <a:solidFill>
              <a:srgbClr val="FFC000"/>
            </a:solidFill>
            <a:latin typeface="Arial (Body)"/>
          </a:endParaRPr>
        </a:p>
        <a:p>
          <a:pPr marL="0" lvl="0" indent="0" algn="just" defTabSz="977900">
            <a:lnSpc>
              <a:spcPct val="90000"/>
            </a:lnSpc>
            <a:spcBef>
              <a:spcPct val="0"/>
            </a:spcBef>
            <a:spcAft>
              <a:spcPct val="35000"/>
            </a:spcAft>
            <a:buNone/>
          </a:pPr>
          <a:r>
            <a:rPr lang="en-US" sz="1800" b="1" i="1" kern="1200" dirty="0" err="1">
              <a:solidFill>
                <a:schemeClr val="bg1"/>
              </a:solidFill>
              <a:latin typeface="Arial (Body)"/>
            </a:rPr>
            <a:t>Chiến</a:t>
          </a:r>
          <a:r>
            <a:rPr lang="en-US" sz="1800" b="1" i="1" kern="1200" dirty="0">
              <a:solidFill>
                <a:schemeClr val="bg1"/>
              </a:solidFill>
              <a:latin typeface="Arial (Body)"/>
            </a:rPr>
            <a:t> </a:t>
          </a:r>
          <a:r>
            <a:rPr lang="en-US" sz="1800" b="1" i="1" kern="1200" dirty="0" err="1">
              <a:solidFill>
                <a:schemeClr val="bg1"/>
              </a:solidFill>
              <a:latin typeface="Arial (Body)"/>
            </a:rPr>
            <a:t>lược</a:t>
          </a:r>
          <a:r>
            <a:rPr lang="en-US" sz="1800" b="1" i="1" kern="1200" dirty="0">
              <a:solidFill>
                <a:schemeClr val="bg1"/>
              </a:solidFill>
              <a:latin typeface="Arial (Body)"/>
            </a:rPr>
            <a:t> NN&amp;PTNT </a:t>
          </a:r>
          <a:r>
            <a:rPr lang="en-US" sz="1800" b="1" i="1" kern="1200" dirty="0" err="1">
              <a:solidFill>
                <a:schemeClr val="bg1"/>
              </a:solidFill>
              <a:latin typeface="Arial (Body)"/>
            </a:rPr>
            <a:t>bền</a:t>
          </a:r>
          <a:r>
            <a:rPr lang="en-US" sz="1800" b="1" i="1" kern="1200" dirty="0">
              <a:solidFill>
                <a:schemeClr val="bg1"/>
              </a:solidFill>
              <a:latin typeface="Arial (Body)"/>
            </a:rPr>
            <a:t> </a:t>
          </a:r>
          <a:r>
            <a:rPr lang="en-US" sz="1800" b="1" i="1" kern="1200" dirty="0" err="1">
              <a:solidFill>
                <a:schemeClr val="bg1"/>
              </a:solidFill>
              <a:latin typeface="Arial (Body)"/>
            </a:rPr>
            <a:t>vững</a:t>
          </a:r>
          <a:r>
            <a:rPr lang="en-US" sz="1800" b="1" i="1" kern="1200" dirty="0">
              <a:solidFill>
                <a:schemeClr val="bg1"/>
              </a:solidFill>
              <a:latin typeface="Arial (Body)"/>
            </a:rPr>
            <a:t> (</a:t>
          </a:r>
          <a:r>
            <a:rPr lang="en-US" sz="1800" b="1" i="1" kern="1200" dirty="0" err="1">
              <a:solidFill>
                <a:schemeClr val="bg1"/>
              </a:solidFill>
              <a:latin typeface="Arial (Body)"/>
            </a:rPr>
            <a:t>Quyết</a:t>
          </a:r>
          <a:r>
            <a:rPr lang="en-US" sz="1800" b="1" i="1" kern="1200" dirty="0">
              <a:solidFill>
                <a:schemeClr val="bg1"/>
              </a:solidFill>
              <a:latin typeface="Arial (Body)"/>
            </a:rPr>
            <a:t> </a:t>
          </a:r>
          <a:r>
            <a:rPr lang="en-US" sz="1800" b="1" i="1" kern="1200" dirty="0" err="1">
              <a:solidFill>
                <a:schemeClr val="bg1"/>
              </a:solidFill>
              <a:latin typeface="Arial (Body)"/>
            </a:rPr>
            <a:t>định</a:t>
          </a:r>
          <a:r>
            <a:rPr lang="en-US" sz="1800" b="1" i="1" kern="1200" dirty="0">
              <a:solidFill>
                <a:schemeClr val="bg1"/>
              </a:solidFill>
              <a:latin typeface="Arial (Body)"/>
            </a:rPr>
            <a:t> số 150/QĐ-</a:t>
          </a:r>
          <a:r>
            <a:rPr lang="en-US" sz="1800" b="1" i="1" kern="1200" dirty="0" err="1">
              <a:solidFill>
                <a:schemeClr val="bg1"/>
              </a:solidFill>
              <a:latin typeface="Arial (Body)"/>
            </a:rPr>
            <a:t>TTg</a:t>
          </a:r>
          <a:r>
            <a:rPr lang="en-US" sz="1800" b="1" i="1" kern="1200" dirty="0">
              <a:solidFill>
                <a:schemeClr val="bg1"/>
              </a:solidFill>
              <a:latin typeface="Arial (Body)"/>
            </a:rPr>
            <a:t>)</a:t>
          </a:r>
        </a:p>
        <a:p>
          <a:pPr marL="0" lvl="0" indent="0" algn="just" defTabSz="977900">
            <a:lnSpc>
              <a:spcPct val="90000"/>
            </a:lnSpc>
            <a:spcBef>
              <a:spcPct val="0"/>
            </a:spcBef>
            <a:spcAft>
              <a:spcPct val="35000"/>
            </a:spcAft>
            <a:buNone/>
          </a:pPr>
          <a:r>
            <a:rPr lang="en-US" sz="1800" b="1" i="1" kern="1200" dirty="0" err="1">
              <a:solidFill>
                <a:schemeClr val="bg1"/>
              </a:solidFill>
              <a:latin typeface="Arial (Body)"/>
            </a:rPr>
            <a:t>Chiến</a:t>
          </a:r>
          <a:r>
            <a:rPr lang="en-US" sz="1800" b="1" i="1" kern="1200" dirty="0">
              <a:solidFill>
                <a:schemeClr val="bg1"/>
              </a:solidFill>
              <a:latin typeface="Arial (Body)"/>
            </a:rPr>
            <a:t> </a:t>
          </a:r>
          <a:r>
            <a:rPr lang="en-US" sz="1800" b="1" i="1" kern="1200" dirty="0" err="1">
              <a:solidFill>
                <a:schemeClr val="bg1"/>
              </a:solidFill>
              <a:latin typeface="Arial (Body)"/>
            </a:rPr>
            <a:t>lược</a:t>
          </a:r>
          <a:r>
            <a:rPr lang="en-US" sz="1800" b="1" i="1" kern="1200" dirty="0">
              <a:solidFill>
                <a:schemeClr val="bg1"/>
              </a:solidFill>
              <a:latin typeface="Arial (Body)"/>
            </a:rPr>
            <a:t> </a:t>
          </a:r>
          <a:r>
            <a:rPr lang="en-US" sz="1800" b="1" i="1" kern="1200" dirty="0" err="1">
              <a:solidFill>
                <a:schemeClr val="bg1"/>
              </a:solidFill>
              <a:latin typeface="Arial (Body)"/>
            </a:rPr>
            <a:t>phát</a:t>
          </a:r>
          <a:r>
            <a:rPr lang="en-US" sz="1800" b="1" i="1" kern="1200" dirty="0">
              <a:solidFill>
                <a:schemeClr val="bg1"/>
              </a:solidFill>
              <a:latin typeface="Arial (Body)"/>
            </a:rPr>
            <a:t> </a:t>
          </a:r>
          <a:r>
            <a:rPr lang="en-US" sz="1800" b="1" i="1" kern="1200" dirty="0" err="1">
              <a:solidFill>
                <a:schemeClr val="bg1"/>
              </a:solidFill>
              <a:latin typeface="Arial (Body)"/>
            </a:rPr>
            <a:t>triển</a:t>
          </a:r>
          <a:r>
            <a:rPr lang="en-US" sz="1800" b="1" i="1" kern="1200" dirty="0">
              <a:solidFill>
                <a:schemeClr val="bg1"/>
              </a:solidFill>
              <a:latin typeface="Arial (Body)"/>
            </a:rPr>
            <a:t> </a:t>
          </a:r>
          <a:r>
            <a:rPr lang="en-US" sz="1800" b="1" i="1" kern="1200" dirty="0" err="1">
              <a:solidFill>
                <a:schemeClr val="bg1"/>
              </a:solidFill>
              <a:latin typeface="Arial (Body)"/>
            </a:rPr>
            <a:t>các</a:t>
          </a:r>
          <a:r>
            <a:rPr lang="en-US" sz="1800" b="1" i="1" kern="1200" dirty="0">
              <a:solidFill>
                <a:schemeClr val="bg1"/>
              </a:solidFill>
              <a:latin typeface="Arial (Body)"/>
            </a:rPr>
            <a:t> </a:t>
          </a:r>
          <a:r>
            <a:rPr lang="en-US" sz="1800" b="1" i="1" kern="1200" dirty="0" err="1">
              <a:solidFill>
                <a:schemeClr val="bg1"/>
              </a:solidFill>
              <a:latin typeface="Arial (Body)"/>
            </a:rPr>
            <a:t>lĩnh</a:t>
          </a:r>
          <a:r>
            <a:rPr lang="en-US" sz="1800" b="1" i="1" kern="1200" dirty="0">
              <a:solidFill>
                <a:schemeClr val="bg1"/>
              </a:solidFill>
              <a:latin typeface="Arial (Body)"/>
            </a:rPr>
            <a:t> </a:t>
          </a:r>
          <a:r>
            <a:rPr lang="en-US" sz="1800" b="1" i="1" kern="1200" dirty="0" err="1">
              <a:solidFill>
                <a:schemeClr val="bg1"/>
              </a:solidFill>
              <a:latin typeface="Arial (Body)"/>
            </a:rPr>
            <a:t>vực</a:t>
          </a:r>
          <a:r>
            <a:rPr lang="en-US" sz="1800" b="1" i="1" kern="1200" dirty="0">
              <a:solidFill>
                <a:schemeClr val="bg1"/>
              </a:solidFill>
              <a:latin typeface="Arial (Body)"/>
            </a:rPr>
            <a:t> </a:t>
          </a:r>
          <a:r>
            <a:rPr lang="en-US" sz="1800" b="1" i="1" kern="1200" dirty="0" err="1">
              <a:solidFill>
                <a:schemeClr val="bg1"/>
              </a:solidFill>
              <a:latin typeface="Arial (Body)"/>
            </a:rPr>
            <a:t>ngành</a:t>
          </a:r>
          <a:r>
            <a:rPr lang="en-US" sz="1800" b="1" i="1" kern="1200" dirty="0">
              <a:solidFill>
                <a:schemeClr val="bg1"/>
              </a:solidFill>
              <a:latin typeface="Arial (Body)"/>
            </a:rPr>
            <a:t> NN&amp;MT.</a:t>
          </a:r>
          <a:endParaRPr lang="en-US" sz="1800" kern="1200" dirty="0">
            <a:latin typeface="Arial (Body)"/>
          </a:endParaRPr>
        </a:p>
      </dsp:txBody>
      <dsp:txXfrm>
        <a:off x="1227336" y="1751258"/>
        <a:ext cx="7458631" cy="1201879"/>
      </dsp:txXfrm>
    </dsp:sp>
    <dsp:sp modelId="{9F265E12-844A-484E-803B-0B055035B460}">
      <dsp:nvSpPr>
        <dsp:cNvPr id="0" name=""/>
        <dsp:cNvSpPr/>
      </dsp:nvSpPr>
      <dsp:spPr>
        <a:xfrm>
          <a:off x="639286" y="1764148"/>
          <a:ext cx="1176099" cy="11760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220906-E75B-487A-9404-4AF066E24BC5}">
      <dsp:nvSpPr>
        <dsp:cNvPr id="0" name=""/>
        <dsp:cNvSpPr/>
      </dsp:nvSpPr>
      <dsp:spPr>
        <a:xfrm>
          <a:off x="1227336" y="3171497"/>
          <a:ext cx="7458631" cy="11845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823" tIns="55880" rIns="55880" bIns="55880" numCol="1" spcCol="1270" anchor="ctr" anchorCtr="0">
          <a:noAutofit/>
        </a:bodyPr>
        <a:lstStyle/>
        <a:p>
          <a:pPr marL="0" lvl="0" indent="0" algn="just" defTabSz="977900">
            <a:lnSpc>
              <a:spcPct val="90000"/>
            </a:lnSpc>
            <a:spcBef>
              <a:spcPct val="0"/>
            </a:spcBef>
            <a:spcAft>
              <a:spcPct val="35000"/>
            </a:spcAft>
            <a:buNone/>
          </a:pPr>
          <a:r>
            <a:rPr lang="en-US" sz="2200" b="1" kern="1200" dirty="0" err="1">
              <a:solidFill>
                <a:srgbClr val="FFC000"/>
              </a:solidFill>
              <a:latin typeface="Arial (Body)"/>
            </a:rPr>
            <a:t>Các</a:t>
          </a:r>
          <a:r>
            <a:rPr lang="en-US" sz="2200" b="1" kern="1200" dirty="0">
              <a:solidFill>
                <a:srgbClr val="FFC000"/>
              </a:solidFill>
              <a:latin typeface="Arial (Body)"/>
            </a:rPr>
            <a:t> </a:t>
          </a:r>
          <a:r>
            <a:rPr lang="en-US" sz="2200" b="1" kern="1200" dirty="0" err="1">
              <a:solidFill>
                <a:srgbClr val="FFC000"/>
              </a:solidFill>
              <a:latin typeface="Arial (Body)"/>
            </a:rPr>
            <a:t>Chiến</a:t>
          </a:r>
          <a:r>
            <a:rPr lang="en-US" sz="2200" b="1" kern="1200" dirty="0">
              <a:solidFill>
                <a:srgbClr val="FFC000"/>
              </a:solidFill>
              <a:latin typeface="Arial (Body)"/>
            </a:rPr>
            <a:t> </a:t>
          </a:r>
          <a:r>
            <a:rPr lang="en-US" sz="2200" b="1" kern="1200" dirty="0" err="1">
              <a:solidFill>
                <a:srgbClr val="FFC000"/>
              </a:solidFill>
              <a:latin typeface="Arial (Body)"/>
            </a:rPr>
            <a:t>lược</a:t>
          </a:r>
          <a:r>
            <a:rPr lang="en-US" sz="2200" b="1" kern="1200" dirty="0">
              <a:solidFill>
                <a:srgbClr val="FFC000"/>
              </a:solidFill>
              <a:latin typeface="Arial (Body)"/>
            </a:rPr>
            <a:t> </a:t>
          </a:r>
          <a:r>
            <a:rPr lang="en-US" sz="2200" b="1" kern="1200" dirty="0" err="1">
              <a:solidFill>
                <a:srgbClr val="FFC000"/>
              </a:solidFill>
              <a:latin typeface="Arial (Body)"/>
            </a:rPr>
            <a:t>quốc</a:t>
          </a:r>
          <a:r>
            <a:rPr lang="en-US" sz="2200" b="1" kern="1200" dirty="0">
              <a:solidFill>
                <a:srgbClr val="FFC000"/>
              </a:solidFill>
              <a:latin typeface="Arial (Body)"/>
            </a:rPr>
            <a:t> </a:t>
          </a:r>
          <a:r>
            <a:rPr lang="en-US" sz="2200" b="1" kern="1200" dirty="0" err="1">
              <a:solidFill>
                <a:srgbClr val="FFC000"/>
              </a:solidFill>
              <a:latin typeface="Arial (Body)"/>
            </a:rPr>
            <a:t>gia</a:t>
          </a:r>
          <a:r>
            <a:rPr lang="en-US" sz="2200" b="1" kern="1200" dirty="0">
              <a:solidFill>
                <a:srgbClr val="FFC000"/>
              </a:solidFill>
              <a:latin typeface="Arial (Body)"/>
            </a:rPr>
            <a:t> </a:t>
          </a:r>
          <a:r>
            <a:rPr lang="en-US" sz="2200" b="1" kern="1200" dirty="0" err="1">
              <a:solidFill>
                <a:srgbClr val="FFC000"/>
              </a:solidFill>
              <a:latin typeface="Arial (Body)"/>
            </a:rPr>
            <a:t>về</a:t>
          </a:r>
          <a:r>
            <a:rPr lang="en-US" sz="2200" b="1" kern="1200" dirty="0">
              <a:solidFill>
                <a:srgbClr val="FFC000"/>
              </a:solidFill>
              <a:latin typeface="Arial (Body)"/>
            </a:rPr>
            <a:t> CNTT, CPS, CĐS</a:t>
          </a:r>
        </a:p>
        <a:p>
          <a:pPr marL="0" lvl="0" indent="0" algn="just" defTabSz="977900">
            <a:lnSpc>
              <a:spcPct val="90000"/>
            </a:lnSpc>
            <a:spcBef>
              <a:spcPct val="0"/>
            </a:spcBef>
            <a:spcAft>
              <a:spcPct val="35000"/>
            </a:spcAft>
            <a:buNone/>
          </a:pPr>
          <a:r>
            <a:rPr lang="en-US" sz="1800" b="1" i="1" kern="1200" dirty="0" err="1">
              <a:solidFill>
                <a:schemeClr val="bg1"/>
              </a:solidFill>
              <a:latin typeface="Arial (Body)"/>
            </a:rPr>
            <a:t>Chiến</a:t>
          </a:r>
          <a:r>
            <a:rPr lang="en-US" sz="1800" b="1" i="1" kern="1200" dirty="0">
              <a:solidFill>
                <a:schemeClr val="bg1"/>
              </a:solidFill>
              <a:latin typeface="Arial (Body)"/>
            </a:rPr>
            <a:t> </a:t>
          </a:r>
          <a:r>
            <a:rPr lang="en-US" sz="1800" b="1" i="1" kern="1200" dirty="0" err="1">
              <a:solidFill>
                <a:schemeClr val="bg1"/>
              </a:solidFill>
              <a:latin typeface="Arial (Body)"/>
            </a:rPr>
            <a:t>lược</a:t>
          </a:r>
          <a:r>
            <a:rPr lang="en-US" sz="1800" b="1" i="1" kern="1200" dirty="0">
              <a:solidFill>
                <a:schemeClr val="bg1"/>
              </a:solidFill>
              <a:latin typeface="Arial (Body)"/>
            </a:rPr>
            <a:t>: CMCN 4.0; </a:t>
          </a:r>
          <a:r>
            <a:rPr lang="en-US" sz="1800" b="1" i="1" kern="1200" dirty="0" err="1">
              <a:solidFill>
                <a:schemeClr val="bg1"/>
              </a:solidFill>
              <a:latin typeface="Arial (Body)"/>
            </a:rPr>
            <a:t>Chính</a:t>
          </a:r>
          <a:r>
            <a:rPr lang="en-US" sz="1800" b="1" i="1" kern="1200" dirty="0">
              <a:solidFill>
                <a:schemeClr val="bg1"/>
              </a:solidFill>
              <a:latin typeface="Arial (Body)"/>
            </a:rPr>
            <a:t> </a:t>
          </a:r>
          <a:r>
            <a:rPr lang="en-US" sz="1800" b="1" i="1" kern="1200" dirty="0" err="1">
              <a:solidFill>
                <a:schemeClr val="bg1"/>
              </a:solidFill>
              <a:latin typeface="Arial (Body)"/>
            </a:rPr>
            <a:t>phủ</a:t>
          </a:r>
          <a:r>
            <a:rPr lang="en-US" sz="1800" b="1" i="1" kern="1200" dirty="0">
              <a:solidFill>
                <a:schemeClr val="bg1"/>
              </a:solidFill>
              <a:latin typeface="Arial (Body)"/>
            </a:rPr>
            <a:t> số; AI, Hạ tầng số; Dữ liệu; Blockchain; </a:t>
          </a:r>
          <a:r>
            <a:rPr lang="en-US" sz="1800" b="1" i="1" kern="1200" dirty="0" err="1">
              <a:solidFill>
                <a:schemeClr val="bg1"/>
              </a:solidFill>
              <a:latin typeface="Arial (Body)"/>
            </a:rPr>
            <a:t>Kinh</a:t>
          </a:r>
          <a:r>
            <a:rPr lang="en-US" sz="1800" b="1" i="1" kern="1200" dirty="0">
              <a:solidFill>
                <a:schemeClr val="bg1"/>
              </a:solidFill>
              <a:latin typeface="Arial (Body)"/>
            </a:rPr>
            <a:t> </a:t>
          </a:r>
          <a:r>
            <a:rPr lang="en-US" sz="1800" b="1" i="1" kern="1200" dirty="0" err="1">
              <a:solidFill>
                <a:schemeClr val="bg1"/>
              </a:solidFill>
              <a:latin typeface="Arial (Body)"/>
            </a:rPr>
            <a:t>tế</a:t>
          </a:r>
          <a:r>
            <a:rPr lang="en-US" sz="1800" b="1" i="1" kern="1200" dirty="0">
              <a:solidFill>
                <a:schemeClr val="bg1"/>
              </a:solidFill>
              <a:latin typeface="Arial (Body)"/>
            </a:rPr>
            <a:t> số, </a:t>
          </a:r>
          <a:r>
            <a:rPr lang="en-US" sz="1800" b="1" i="1" kern="1200" dirty="0" err="1">
              <a:solidFill>
                <a:schemeClr val="bg1"/>
              </a:solidFill>
              <a:latin typeface="Arial (Body)"/>
            </a:rPr>
            <a:t>Xã</a:t>
          </a:r>
          <a:r>
            <a:rPr lang="en-US" sz="1800" b="1" i="1" kern="1200" dirty="0">
              <a:solidFill>
                <a:schemeClr val="bg1"/>
              </a:solidFill>
              <a:latin typeface="Arial (Body)"/>
            </a:rPr>
            <a:t> </a:t>
          </a:r>
          <a:r>
            <a:rPr lang="en-US" sz="1800" b="1" i="1" kern="1200" dirty="0" err="1">
              <a:solidFill>
                <a:schemeClr val="bg1"/>
              </a:solidFill>
              <a:latin typeface="Arial (Body)"/>
            </a:rPr>
            <a:t>hội</a:t>
          </a:r>
          <a:r>
            <a:rPr lang="en-US" sz="1800" b="1" i="1" kern="1200" dirty="0">
              <a:solidFill>
                <a:schemeClr val="bg1"/>
              </a:solidFill>
              <a:latin typeface="Arial (Body)"/>
            </a:rPr>
            <a:t> </a:t>
          </a:r>
          <a:r>
            <a:rPr lang="en-US" sz="1800" b="1" i="1" kern="1200">
              <a:solidFill>
                <a:schemeClr val="bg1"/>
              </a:solidFill>
              <a:latin typeface="Arial (Body)"/>
            </a:rPr>
            <a:t>số; An </a:t>
          </a:r>
          <a:r>
            <a:rPr lang="en-US" sz="1800" b="1" i="1" kern="1200" dirty="0">
              <a:solidFill>
                <a:schemeClr val="bg1"/>
              </a:solidFill>
              <a:latin typeface="Arial (Body)"/>
            </a:rPr>
            <a:t>toàn thông tin; …</a:t>
          </a:r>
          <a:endParaRPr lang="en-US" sz="1800" kern="1200" dirty="0">
            <a:latin typeface="Arial (Body)"/>
          </a:endParaRPr>
        </a:p>
      </dsp:txBody>
      <dsp:txXfrm>
        <a:off x="1227336" y="3171497"/>
        <a:ext cx="7458631" cy="1184529"/>
      </dsp:txXfrm>
    </dsp:sp>
    <dsp:sp modelId="{4F9E6502-EAE8-45AD-9864-6EFE742CF505}">
      <dsp:nvSpPr>
        <dsp:cNvPr id="0" name=""/>
        <dsp:cNvSpPr/>
      </dsp:nvSpPr>
      <dsp:spPr>
        <a:xfrm>
          <a:off x="639286" y="3175712"/>
          <a:ext cx="1176099" cy="11760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6D35C8-039F-4F66-AE12-FE05CB9E38E2}">
      <dsp:nvSpPr>
        <dsp:cNvPr id="0" name=""/>
        <dsp:cNvSpPr/>
      </dsp:nvSpPr>
      <dsp:spPr>
        <a:xfrm>
          <a:off x="687908" y="4569065"/>
          <a:ext cx="7998059" cy="12125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823" tIns="55880" rIns="55880" bIns="55880" numCol="1" spcCol="1270" anchor="ctr" anchorCtr="0">
          <a:noAutofit/>
        </a:bodyPr>
        <a:lstStyle/>
        <a:p>
          <a:pPr marL="0" lvl="0" indent="0" algn="just" defTabSz="977900">
            <a:lnSpc>
              <a:spcPct val="90000"/>
            </a:lnSpc>
            <a:spcBef>
              <a:spcPct val="0"/>
            </a:spcBef>
            <a:spcAft>
              <a:spcPct val="35000"/>
            </a:spcAft>
            <a:buNone/>
          </a:pPr>
          <a:r>
            <a:rPr lang="en-US" sz="2200" b="1" kern="1200" dirty="0" err="1">
              <a:solidFill>
                <a:srgbClr val="FFC000"/>
              </a:solidFill>
              <a:latin typeface="Arial (Body)"/>
            </a:rPr>
            <a:t>Các</a:t>
          </a:r>
          <a:r>
            <a:rPr lang="en-US" sz="2200" b="1" kern="1200" dirty="0">
              <a:solidFill>
                <a:srgbClr val="FFC000"/>
              </a:solidFill>
              <a:latin typeface="Arial (Body)"/>
            </a:rPr>
            <a:t> </a:t>
          </a:r>
          <a:r>
            <a:rPr lang="en-US" sz="2200" b="1" kern="1200" dirty="0" err="1">
              <a:solidFill>
                <a:srgbClr val="FFC000"/>
              </a:solidFill>
              <a:latin typeface="Arial (Body)"/>
            </a:rPr>
            <a:t>Luật</a:t>
          </a:r>
          <a:r>
            <a:rPr lang="en-US" sz="2200" b="1" kern="1200" dirty="0">
              <a:solidFill>
                <a:srgbClr val="FFC000"/>
              </a:solidFill>
              <a:latin typeface="Arial (Body)"/>
            </a:rPr>
            <a:t>, </a:t>
          </a:r>
          <a:r>
            <a:rPr lang="en-US" sz="2200" b="1" kern="1200" dirty="0" err="1">
              <a:solidFill>
                <a:srgbClr val="FFC000"/>
              </a:solidFill>
              <a:latin typeface="Arial (Body)"/>
            </a:rPr>
            <a:t>Nghị</a:t>
          </a:r>
          <a:r>
            <a:rPr lang="en-US" sz="2200" b="1" kern="1200" dirty="0">
              <a:solidFill>
                <a:srgbClr val="FFC000"/>
              </a:solidFill>
              <a:latin typeface="Arial (Body)"/>
            </a:rPr>
            <a:t> </a:t>
          </a:r>
          <a:r>
            <a:rPr lang="en-US" sz="2200" b="1" kern="1200" dirty="0" err="1">
              <a:solidFill>
                <a:srgbClr val="FFC000"/>
              </a:solidFill>
              <a:latin typeface="Arial (Body)"/>
            </a:rPr>
            <a:t>định</a:t>
          </a:r>
          <a:r>
            <a:rPr lang="en-US" sz="2200" b="1" kern="1200" dirty="0">
              <a:solidFill>
                <a:srgbClr val="FFC000"/>
              </a:solidFill>
              <a:latin typeface="Arial (Body)"/>
            </a:rPr>
            <a:t> </a:t>
          </a:r>
          <a:r>
            <a:rPr lang="en-US" sz="2200" b="1" kern="1200" dirty="0" err="1">
              <a:solidFill>
                <a:srgbClr val="FFC000"/>
              </a:solidFill>
              <a:latin typeface="Arial (Body)"/>
            </a:rPr>
            <a:t>về</a:t>
          </a:r>
          <a:r>
            <a:rPr lang="en-US" sz="2200" b="1" kern="1200" dirty="0">
              <a:solidFill>
                <a:srgbClr val="FFC000"/>
              </a:solidFill>
              <a:latin typeface="Arial (Body)"/>
            </a:rPr>
            <a:t> CNTT, CĐS</a:t>
          </a:r>
        </a:p>
        <a:p>
          <a:pPr marL="0" lvl="0" indent="0" algn="just" defTabSz="977900">
            <a:lnSpc>
              <a:spcPct val="90000"/>
            </a:lnSpc>
            <a:spcBef>
              <a:spcPct val="0"/>
            </a:spcBef>
            <a:spcAft>
              <a:spcPct val="35000"/>
            </a:spcAft>
            <a:buNone/>
          </a:pPr>
          <a:r>
            <a:rPr lang="en-US" sz="1800" b="1" i="1" kern="1200" dirty="0" err="1">
              <a:solidFill>
                <a:schemeClr val="bg1"/>
              </a:solidFill>
              <a:latin typeface="Arial (Body)"/>
            </a:rPr>
            <a:t>Luật</a:t>
          </a:r>
          <a:r>
            <a:rPr lang="en-US" sz="1800" b="1" i="1" kern="1200" dirty="0">
              <a:solidFill>
                <a:schemeClr val="bg1"/>
              </a:solidFill>
              <a:latin typeface="Arial (Body)"/>
            </a:rPr>
            <a:t>: </a:t>
          </a:r>
          <a:r>
            <a:rPr lang="en-US" sz="1800" b="1" i="1" kern="1200" dirty="0" err="1">
              <a:solidFill>
                <a:schemeClr val="bg1"/>
              </a:solidFill>
              <a:latin typeface="Arial (Body)"/>
            </a:rPr>
            <a:t>Chuyển</a:t>
          </a:r>
          <a:r>
            <a:rPr lang="en-US" sz="1800" b="1" i="1" kern="1200" dirty="0">
              <a:solidFill>
                <a:schemeClr val="bg1"/>
              </a:solidFill>
              <a:latin typeface="Arial (Body)"/>
            </a:rPr>
            <a:t> </a:t>
          </a:r>
          <a:r>
            <a:rPr lang="en-US" sz="1800" b="1" i="1" kern="1200" dirty="0" err="1">
              <a:solidFill>
                <a:schemeClr val="bg1"/>
              </a:solidFill>
              <a:latin typeface="Arial (Body)"/>
            </a:rPr>
            <a:t>đổi</a:t>
          </a:r>
          <a:r>
            <a:rPr lang="en-US" sz="1800" b="1" i="1" kern="1200" dirty="0">
              <a:solidFill>
                <a:schemeClr val="bg1"/>
              </a:solidFill>
              <a:latin typeface="Arial (Body)"/>
            </a:rPr>
            <a:t> số; Dữ liệu; Công </a:t>
          </a:r>
          <a:r>
            <a:rPr lang="en-US" sz="1800" b="1" i="1" kern="1200" dirty="0" err="1">
              <a:solidFill>
                <a:schemeClr val="bg1"/>
              </a:solidFill>
              <a:latin typeface="Arial (Body)"/>
            </a:rPr>
            <a:t>nghiệp</a:t>
          </a:r>
          <a:r>
            <a:rPr lang="en-US" sz="1800" b="1" i="1" kern="1200" dirty="0">
              <a:solidFill>
                <a:schemeClr val="bg1"/>
              </a:solidFill>
              <a:latin typeface="Arial (Body)"/>
            </a:rPr>
            <a:t> CNS; ATTT; ANM; …</a:t>
          </a:r>
          <a:endParaRPr lang="en-US" sz="1800" kern="1200" dirty="0">
            <a:latin typeface="Arial (Body)"/>
          </a:endParaRPr>
        </a:p>
      </dsp:txBody>
      <dsp:txXfrm>
        <a:off x="687908" y="4569065"/>
        <a:ext cx="7998059" cy="1212520"/>
      </dsp:txXfrm>
    </dsp:sp>
    <dsp:sp modelId="{8F10B9A7-A399-41D4-B97B-06F832C35110}">
      <dsp:nvSpPr>
        <dsp:cNvPr id="0" name=""/>
        <dsp:cNvSpPr/>
      </dsp:nvSpPr>
      <dsp:spPr>
        <a:xfrm>
          <a:off x="99859" y="4587276"/>
          <a:ext cx="1176099" cy="11760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28114-8A26-4A8B-BAF9-A6A15AE9064B}">
      <dsp:nvSpPr>
        <dsp:cNvPr id="0" name=""/>
        <dsp:cNvSpPr/>
      </dsp:nvSpPr>
      <dsp:spPr>
        <a:xfrm>
          <a:off x="890891" y="0"/>
          <a:ext cx="10096771" cy="793032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30954-679C-4E63-8153-4BB2816D16E6}">
      <dsp:nvSpPr>
        <dsp:cNvPr id="0" name=""/>
        <dsp:cNvSpPr/>
      </dsp:nvSpPr>
      <dsp:spPr>
        <a:xfrm>
          <a:off x="192105" y="2379096"/>
          <a:ext cx="1159258" cy="31721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accent2"/>
              </a:solidFill>
              <a:latin typeface="Arial (Body)"/>
              <a:cs typeface="Arial" panose="020B0604020202020204" pitchFamily="34" charset="0"/>
            </a:rPr>
            <a:t>1.</a:t>
          </a:r>
          <a:r>
            <a:rPr lang="en-US" sz="2000" kern="1200" dirty="0">
              <a:solidFill>
                <a:schemeClr val="accent2"/>
              </a:solidFill>
              <a:latin typeface="Arial (Body)"/>
              <a:cs typeface="Arial" panose="020B0604020202020204" pitchFamily="34" charset="0"/>
            </a:rPr>
            <a:t> </a:t>
          </a:r>
          <a:r>
            <a:rPr lang="en-US" sz="1600" kern="1200" dirty="0">
              <a:solidFill>
                <a:schemeClr val="accent2"/>
              </a:solidFill>
              <a:latin typeface="Arial (Body)"/>
              <a:cs typeface="Arial" panose="020B0604020202020204" pitchFamily="34" charset="0"/>
            </a:rPr>
            <a:t>             </a:t>
          </a:r>
          <a:r>
            <a:rPr lang="vi-VN" sz="1600" kern="1200" dirty="0">
              <a:latin typeface="Arial (Body)"/>
            </a:rPr>
            <a:t>Nâng cao nhận thức, đổi mới tư duy, quyết liệt lãnh đạo, chỉ đạo về </a:t>
          </a:r>
          <a:r>
            <a:rPr lang="en-US" sz="1600" kern="1200" dirty="0">
              <a:latin typeface="Arial (Body)"/>
            </a:rPr>
            <a:t>CĐS</a:t>
          </a:r>
        </a:p>
      </dsp:txBody>
      <dsp:txXfrm>
        <a:off x="248695" y="2435686"/>
        <a:ext cx="1046078" cy="3058949"/>
      </dsp:txXfrm>
    </dsp:sp>
    <dsp:sp modelId="{67193B7B-084B-4C5F-ACC2-BDECC4B6BB33}">
      <dsp:nvSpPr>
        <dsp:cNvPr id="0" name=""/>
        <dsp:cNvSpPr/>
      </dsp:nvSpPr>
      <dsp:spPr>
        <a:xfrm>
          <a:off x="1520320" y="2379096"/>
          <a:ext cx="1086350" cy="31721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accent2"/>
              </a:solidFill>
              <a:latin typeface="Arial (Body)"/>
              <a:cs typeface="Arial" panose="020B0604020202020204" pitchFamily="34" charset="0"/>
            </a:rPr>
            <a:t>2.</a:t>
          </a:r>
          <a:r>
            <a:rPr lang="en-US" sz="2000" kern="1200" dirty="0">
              <a:latin typeface="Arial (Body)"/>
              <a:cs typeface="Arial" panose="020B0604020202020204" pitchFamily="34" charset="0"/>
            </a:rPr>
            <a:t>    </a:t>
          </a:r>
          <a:r>
            <a:rPr lang="en-US" sz="1600" kern="1200" dirty="0">
              <a:latin typeface="Arial (Body)"/>
              <a:cs typeface="Arial" panose="020B0604020202020204" pitchFamily="34" charset="0"/>
            </a:rPr>
            <a:t>          </a:t>
          </a:r>
          <a:r>
            <a:rPr lang="en-US" sz="1600" kern="1200" dirty="0" err="1">
              <a:latin typeface="Arial (Body)"/>
            </a:rPr>
            <a:t>Hoàn</a:t>
          </a:r>
          <a:r>
            <a:rPr lang="en-US" sz="1600" kern="1200" dirty="0">
              <a:latin typeface="Arial (Body)"/>
            </a:rPr>
            <a:t> </a:t>
          </a:r>
          <a:r>
            <a:rPr lang="en-US" sz="1600" kern="1200" dirty="0" err="1">
              <a:latin typeface="Arial (Body)"/>
            </a:rPr>
            <a:t>thiện</a:t>
          </a:r>
          <a:r>
            <a:rPr lang="en-US" sz="1600" kern="1200" dirty="0">
              <a:latin typeface="Arial (Body)"/>
            </a:rPr>
            <a:t> </a:t>
          </a:r>
          <a:r>
            <a:rPr lang="en-US" sz="1600" kern="1200" dirty="0" err="1">
              <a:latin typeface="Arial (Body)"/>
            </a:rPr>
            <a:t>quy</a:t>
          </a:r>
          <a:r>
            <a:rPr lang="en-US" sz="1600" kern="1200" dirty="0">
              <a:latin typeface="Arial (Body)"/>
            </a:rPr>
            <a:t> </a:t>
          </a:r>
          <a:r>
            <a:rPr lang="en-US" sz="1600" kern="1200" dirty="0" err="1">
              <a:latin typeface="Arial (Body)"/>
            </a:rPr>
            <a:t>định</a:t>
          </a:r>
          <a:r>
            <a:rPr lang="en-US" sz="1600" kern="1200" dirty="0">
              <a:latin typeface="Arial (Body)"/>
            </a:rPr>
            <a:t> </a:t>
          </a:r>
          <a:r>
            <a:rPr lang="en-US" sz="1600" kern="1200" dirty="0" err="1">
              <a:latin typeface="Arial (Body)"/>
            </a:rPr>
            <a:t>pháp</a:t>
          </a:r>
          <a:r>
            <a:rPr lang="en-US" sz="1600" kern="1200" dirty="0">
              <a:latin typeface="Arial (Body)"/>
            </a:rPr>
            <a:t> </a:t>
          </a:r>
          <a:r>
            <a:rPr lang="en-US" sz="1600" kern="1200" dirty="0" err="1">
              <a:latin typeface="Arial (Body)"/>
            </a:rPr>
            <a:t>luật</a:t>
          </a:r>
          <a:r>
            <a:rPr lang="en-US" sz="1600" kern="1200" dirty="0">
              <a:latin typeface="Arial (Body)"/>
            </a:rPr>
            <a:t>, QĐKT; </a:t>
          </a:r>
          <a:r>
            <a:rPr lang="en-US" sz="1600" kern="1200" dirty="0" err="1">
              <a:latin typeface="Arial (Body)"/>
            </a:rPr>
            <a:t>xoá</a:t>
          </a:r>
          <a:r>
            <a:rPr lang="en-US" sz="1600" kern="1200" dirty="0">
              <a:latin typeface="Arial (Body)"/>
            </a:rPr>
            <a:t> </a:t>
          </a:r>
          <a:r>
            <a:rPr lang="en-US" sz="1600" kern="1200" dirty="0" err="1">
              <a:latin typeface="Arial (Body)"/>
            </a:rPr>
            <a:t>bỏ</a:t>
          </a:r>
          <a:r>
            <a:rPr lang="en-US" sz="1600" kern="1200" dirty="0">
              <a:latin typeface="Arial (Body)"/>
            </a:rPr>
            <a:t> </a:t>
          </a:r>
          <a:r>
            <a:rPr lang="en-US" sz="1600" kern="1200" dirty="0" err="1">
              <a:latin typeface="Arial (Body)"/>
            </a:rPr>
            <a:t>mọi</a:t>
          </a:r>
          <a:r>
            <a:rPr lang="en-US" sz="1600" kern="1200" dirty="0">
              <a:latin typeface="Arial (Body)"/>
            </a:rPr>
            <a:t> quan </a:t>
          </a:r>
          <a:r>
            <a:rPr lang="en-US" sz="1600" kern="1200" dirty="0" err="1">
              <a:latin typeface="Arial (Body)"/>
            </a:rPr>
            <a:t>niệm</a:t>
          </a:r>
          <a:r>
            <a:rPr lang="en-US" sz="1600" kern="1200" dirty="0">
              <a:latin typeface="Arial (Body)"/>
            </a:rPr>
            <a:t>, </a:t>
          </a:r>
          <a:r>
            <a:rPr lang="en-US" sz="1600" kern="1200" dirty="0" err="1">
              <a:latin typeface="Arial (Body)"/>
            </a:rPr>
            <a:t>rào</a:t>
          </a:r>
          <a:r>
            <a:rPr lang="en-US" sz="1600" kern="1200" dirty="0">
              <a:latin typeface="Arial (Body)"/>
            </a:rPr>
            <a:t> </a:t>
          </a:r>
          <a:r>
            <a:rPr lang="en-US" sz="1600" kern="1200" dirty="0" err="1">
              <a:latin typeface="Arial (Body)"/>
            </a:rPr>
            <a:t>cản</a:t>
          </a:r>
          <a:r>
            <a:rPr lang="en-US" sz="1600" kern="1200" dirty="0">
              <a:latin typeface="Arial (Body)"/>
            </a:rPr>
            <a:t> CĐS.</a:t>
          </a:r>
          <a:endParaRPr lang="en-US" sz="1600" kern="1200" dirty="0">
            <a:latin typeface="Arial (Body)"/>
            <a:cs typeface="Arial" panose="020B0604020202020204" pitchFamily="34" charset="0"/>
          </a:endParaRPr>
        </a:p>
      </dsp:txBody>
      <dsp:txXfrm>
        <a:off x="1573351" y="2432127"/>
        <a:ext cx="980288" cy="3066067"/>
      </dsp:txXfrm>
    </dsp:sp>
    <dsp:sp modelId="{0DB3264E-DED1-40C0-8B4D-919209CDE595}">
      <dsp:nvSpPr>
        <dsp:cNvPr id="0" name=""/>
        <dsp:cNvSpPr/>
      </dsp:nvSpPr>
      <dsp:spPr>
        <a:xfrm>
          <a:off x="2775627" y="2379096"/>
          <a:ext cx="1013736" cy="31721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accent2"/>
              </a:solidFill>
              <a:latin typeface="Arial (Body)"/>
              <a:cs typeface="Arial" panose="020B0604020202020204" pitchFamily="34" charset="0"/>
            </a:rPr>
            <a:t>3.</a:t>
          </a:r>
          <a:r>
            <a:rPr lang="en-US" sz="2000" kern="1200" dirty="0">
              <a:latin typeface="Arial (Body)"/>
              <a:cs typeface="Arial" panose="020B0604020202020204" pitchFamily="34" charset="0"/>
            </a:rPr>
            <a:t>  </a:t>
          </a:r>
          <a:r>
            <a:rPr lang="en-US" sz="1600" kern="1200" dirty="0">
              <a:latin typeface="Arial (Body)"/>
              <a:cs typeface="Arial" panose="020B0604020202020204" pitchFamily="34" charset="0"/>
            </a:rPr>
            <a:t>        </a:t>
          </a:r>
          <a:r>
            <a:rPr lang="en-US" sz="1600" kern="1200" dirty="0" err="1">
              <a:latin typeface="Arial (Body)"/>
            </a:rPr>
            <a:t>Hoàn</a:t>
          </a:r>
          <a:r>
            <a:rPr lang="en-US" sz="1600" kern="1200" dirty="0">
              <a:latin typeface="Arial (Body)"/>
            </a:rPr>
            <a:t> </a:t>
          </a:r>
          <a:r>
            <a:rPr lang="en-US" sz="1600" kern="1200" dirty="0" err="1">
              <a:latin typeface="Arial (Body)"/>
            </a:rPr>
            <a:t>thiện</a:t>
          </a:r>
          <a:r>
            <a:rPr lang="en-US" sz="1600" kern="1200" dirty="0">
              <a:latin typeface="Arial (Body)"/>
            </a:rPr>
            <a:t> </a:t>
          </a:r>
          <a:r>
            <a:rPr lang="en-US" sz="1600" kern="1200" dirty="0" err="1">
              <a:latin typeface="Arial (Body)"/>
            </a:rPr>
            <a:t>Chính</a:t>
          </a:r>
          <a:r>
            <a:rPr lang="en-US" sz="1600" kern="1200" dirty="0">
              <a:latin typeface="Arial (Body)"/>
            </a:rPr>
            <a:t> </a:t>
          </a:r>
          <a:r>
            <a:rPr lang="en-US" sz="1600" kern="1200" dirty="0" err="1">
              <a:latin typeface="Arial (Body)"/>
            </a:rPr>
            <a:t>phủ</a:t>
          </a:r>
          <a:r>
            <a:rPr lang="en-US" sz="1600" kern="1200" dirty="0">
              <a:latin typeface="Arial (Body)"/>
            </a:rPr>
            <a:t> số, </a:t>
          </a:r>
          <a:r>
            <a:rPr lang="en-US" sz="1600" kern="1200" dirty="0" err="1">
              <a:latin typeface="Arial (Body)"/>
            </a:rPr>
            <a:t>Chính</a:t>
          </a:r>
          <a:r>
            <a:rPr lang="en-US" sz="1600" kern="1200" dirty="0">
              <a:latin typeface="Arial (Body)"/>
            </a:rPr>
            <a:t> </a:t>
          </a:r>
          <a:r>
            <a:rPr lang="en-US" sz="1600" kern="1200" dirty="0" err="1">
              <a:latin typeface="Arial (Body)"/>
            </a:rPr>
            <a:t>quyền</a:t>
          </a:r>
          <a:r>
            <a:rPr lang="en-US" sz="1600" kern="1200" dirty="0">
              <a:latin typeface="Arial (Body)"/>
            </a:rPr>
            <a:t> số.</a:t>
          </a:r>
          <a:endParaRPr lang="en-US" sz="1600" kern="1200" dirty="0">
            <a:latin typeface="Arial (Body)"/>
            <a:cs typeface="Arial" panose="020B0604020202020204" pitchFamily="34" charset="0"/>
          </a:endParaRPr>
        </a:p>
      </dsp:txBody>
      <dsp:txXfrm>
        <a:off x="2825114" y="2428583"/>
        <a:ext cx="914762" cy="3073155"/>
      </dsp:txXfrm>
    </dsp:sp>
    <dsp:sp modelId="{333180B7-3E80-43FC-A795-E17D290A1952}">
      <dsp:nvSpPr>
        <dsp:cNvPr id="0" name=""/>
        <dsp:cNvSpPr/>
      </dsp:nvSpPr>
      <dsp:spPr>
        <a:xfrm>
          <a:off x="3958319" y="2379096"/>
          <a:ext cx="1013736" cy="31721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accent2"/>
              </a:solidFill>
              <a:latin typeface="Arial (Body)"/>
              <a:cs typeface="Arial" panose="020B0604020202020204" pitchFamily="34" charset="0"/>
            </a:rPr>
            <a:t>4.</a:t>
          </a:r>
          <a:r>
            <a:rPr lang="en-US" sz="2000" kern="1200" dirty="0">
              <a:latin typeface="Arial (Body)"/>
              <a:cs typeface="Arial" panose="020B0604020202020204" pitchFamily="34" charset="0"/>
            </a:rPr>
            <a:t> </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Xây</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dựng</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phát</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triển</a:t>
          </a:r>
          <a:r>
            <a:rPr lang="en-US" sz="1600" kern="1200" dirty="0">
              <a:latin typeface="Arial (Body)"/>
              <a:cs typeface="Arial" panose="020B0604020202020204" pitchFamily="34" charset="0"/>
            </a:rPr>
            <a:t> và </a:t>
          </a:r>
          <a:r>
            <a:rPr lang="en-US" sz="1600" kern="1200" dirty="0" err="1">
              <a:latin typeface="Arial (Body)"/>
              <a:cs typeface="Arial" panose="020B0604020202020204" pitchFamily="34" charset="0"/>
            </a:rPr>
            <a:t>quản</a:t>
          </a:r>
          <a:r>
            <a:rPr lang="en-US" sz="1600" kern="1200" dirty="0">
              <a:latin typeface="Arial (Body)"/>
              <a:cs typeface="Arial" panose="020B0604020202020204" pitchFamily="34" charset="0"/>
            </a:rPr>
            <a:t> lý </a:t>
          </a:r>
          <a:r>
            <a:rPr lang="en-US" sz="1600" kern="1200" dirty="0" err="1">
              <a:latin typeface="Arial (Body)"/>
              <a:cs typeface="Arial" panose="020B0604020202020204" pitchFamily="34" charset="0"/>
            </a:rPr>
            <a:t>dữ</a:t>
          </a:r>
          <a:r>
            <a:rPr lang="en-US" sz="1600" kern="1200" dirty="0">
              <a:latin typeface="Arial (Body)"/>
              <a:cs typeface="Arial" panose="020B0604020202020204" pitchFamily="34" charset="0"/>
            </a:rPr>
            <a:t> liệu.</a:t>
          </a:r>
        </a:p>
      </dsp:txBody>
      <dsp:txXfrm>
        <a:off x="4007806" y="2428583"/>
        <a:ext cx="914762" cy="3073155"/>
      </dsp:txXfrm>
    </dsp:sp>
    <dsp:sp modelId="{A354F944-9DB0-4E81-A148-F492C6C308A4}">
      <dsp:nvSpPr>
        <dsp:cNvPr id="0" name=""/>
        <dsp:cNvSpPr/>
      </dsp:nvSpPr>
      <dsp:spPr>
        <a:xfrm>
          <a:off x="5141012" y="2379096"/>
          <a:ext cx="856313" cy="31721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accent2"/>
              </a:solidFill>
              <a:latin typeface="Arial (Body)"/>
              <a:cs typeface="Arial" panose="020B0604020202020204" pitchFamily="34" charset="0"/>
            </a:rPr>
            <a:t>5.</a:t>
          </a:r>
          <a:r>
            <a:rPr lang="en-US" sz="2800" kern="1200" dirty="0">
              <a:latin typeface="Arial (Body)"/>
              <a:cs typeface="Arial" panose="020B0604020202020204" pitchFamily="34" charset="0"/>
            </a:rPr>
            <a:t> </a:t>
          </a:r>
          <a:r>
            <a:rPr lang="en-US" sz="1600" kern="1200" dirty="0">
              <a:latin typeface="Arial (Body)"/>
              <a:cs typeface="Arial" panose="020B0604020202020204" pitchFamily="34" charset="0"/>
            </a:rPr>
            <a:t>              </a:t>
          </a:r>
          <a:r>
            <a:rPr lang="en-US" sz="1600" kern="1200" dirty="0" err="1">
              <a:latin typeface="Arial (Body)"/>
            </a:rPr>
            <a:t>Hoàn</a:t>
          </a:r>
          <a:r>
            <a:rPr lang="en-US" sz="1600" kern="1200" dirty="0">
              <a:latin typeface="Arial (Body)"/>
            </a:rPr>
            <a:t> </a:t>
          </a:r>
          <a:r>
            <a:rPr lang="en-US" sz="1600" kern="1200" dirty="0" err="1">
              <a:latin typeface="Arial (Body)"/>
            </a:rPr>
            <a:t>thiện</a:t>
          </a:r>
          <a:r>
            <a:rPr lang="en-US" sz="1600" kern="1200" dirty="0">
              <a:latin typeface="Arial (Body)"/>
            </a:rPr>
            <a:t> hạ tầng số</a:t>
          </a:r>
          <a:r>
            <a:rPr lang="en-US" sz="1600" kern="1200" dirty="0">
              <a:latin typeface="Arial (Body)"/>
              <a:cs typeface="Arial" panose="020B0604020202020204" pitchFamily="34" charset="0"/>
            </a:rPr>
            <a:t>.</a:t>
          </a:r>
        </a:p>
      </dsp:txBody>
      <dsp:txXfrm>
        <a:off x="5182814" y="2420898"/>
        <a:ext cx="772709" cy="3088525"/>
      </dsp:txXfrm>
    </dsp:sp>
    <dsp:sp modelId="{740555A5-A76D-4C4F-9472-F528B722D7C2}">
      <dsp:nvSpPr>
        <dsp:cNvPr id="0" name=""/>
        <dsp:cNvSpPr/>
      </dsp:nvSpPr>
      <dsp:spPr>
        <a:xfrm>
          <a:off x="6166281" y="2379096"/>
          <a:ext cx="1013736" cy="31721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accent2"/>
              </a:solidFill>
              <a:latin typeface="Arial (Body)"/>
              <a:cs typeface="Arial" panose="020B0604020202020204" pitchFamily="34" charset="0"/>
            </a:rPr>
            <a:t>6.</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Phát</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triển</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nền</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tảng</a:t>
          </a:r>
          <a:r>
            <a:rPr lang="en-US" sz="1600" kern="1200" dirty="0">
              <a:latin typeface="Arial (Body)"/>
              <a:cs typeface="Arial" panose="020B0604020202020204" pitchFamily="34" charset="0"/>
            </a:rPr>
            <a:t> số và </a:t>
          </a:r>
          <a:r>
            <a:rPr lang="en-US" sz="1600" kern="1200" dirty="0" err="1">
              <a:latin typeface="Arial (Body)"/>
              <a:cs typeface="Arial" panose="020B0604020202020204" pitchFamily="34" charset="0"/>
            </a:rPr>
            <a:t>ứng</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dụng</a:t>
          </a:r>
          <a:r>
            <a:rPr lang="en-US" sz="1600" kern="1200" dirty="0">
              <a:latin typeface="Arial (Body)"/>
              <a:cs typeface="Arial" panose="020B0604020202020204" pitchFamily="34" charset="0"/>
            </a:rPr>
            <a:t> số </a:t>
          </a:r>
          <a:r>
            <a:rPr lang="en-US" sz="1600" kern="1200" dirty="0" err="1">
              <a:latin typeface="Arial (Body)"/>
              <a:cs typeface="Arial" panose="020B0604020202020204" pitchFamily="34" charset="0"/>
            </a:rPr>
            <a:t>dùng</a:t>
          </a:r>
          <a:r>
            <a:rPr lang="en-US" sz="1600" kern="1200" dirty="0">
              <a:latin typeface="Arial (Body)"/>
              <a:cs typeface="Arial" panose="020B0604020202020204" pitchFamily="34" charset="0"/>
            </a:rPr>
            <a:t> chung.</a:t>
          </a:r>
        </a:p>
      </dsp:txBody>
      <dsp:txXfrm>
        <a:off x="6215768" y="2428583"/>
        <a:ext cx="914762" cy="3073155"/>
      </dsp:txXfrm>
    </dsp:sp>
    <dsp:sp modelId="{786F716A-9124-46CC-B76B-CD1DE4E1A5BF}">
      <dsp:nvSpPr>
        <dsp:cNvPr id="0" name=""/>
        <dsp:cNvSpPr/>
      </dsp:nvSpPr>
      <dsp:spPr>
        <a:xfrm>
          <a:off x="7348974" y="2379096"/>
          <a:ext cx="789396" cy="31721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accent2"/>
              </a:solidFill>
              <a:latin typeface="Arial (Body)"/>
              <a:cs typeface="Arial" panose="020B0604020202020204" pitchFamily="34" charset="0"/>
            </a:rPr>
            <a:t>7.</a:t>
          </a:r>
          <a:endParaRPr lang="en-US" sz="2000" kern="1200" dirty="0">
            <a:latin typeface="Arial (Body)"/>
            <a:cs typeface="Arial" panose="020B0604020202020204" pitchFamily="34" charset="0"/>
          </a:endParaRPr>
        </a:p>
        <a:p>
          <a:pPr marL="0" lvl="0" indent="0" algn="ctr" defTabSz="889000">
            <a:lnSpc>
              <a:spcPct val="90000"/>
            </a:lnSpc>
            <a:spcBef>
              <a:spcPct val="0"/>
            </a:spcBef>
            <a:spcAft>
              <a:spcPct val="35000"/>
            </a:spcAft>
            <a:buNone/>
          </a:pPr>
          <a:r>
            <a:rPr lang="en-US" sz="1600" kern="1200" dirty="0">
              <a:latin typeface="Arial (Body)"/>
              <a:cs typeface="Arial" panose="020B0604020202020204" pitchFamily="34" charset="0"/>
            </a:rPr>
            <a:t>An toàn thông tin và </a:t>
          </a:r>
          <a:r>
            <a:rPr lang="en-US" sz="1600" kern="1200" dirty="0" err="1">
              <a:latin typeface="Arial (Body)"/>
              <a:cs typeface="Arial" panose="020B0604020202020204" pitchFamily="34" charset="0"/>
            </a:rPr>
            <a:t>bảo</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vệ</a:t>
          </a:r>
          <a:r>
            <a:rPr lang="en-US" sz="1600" kern="1200" dirty="0">
              <a:latin typeface="Arial (Body)"/>
              <a:cs typeface="Arial" panose="020B0604020202020204" pitchFamily="34" charset="0"/>
            </a:rPr>
            <a:t> an </a:t>
          </a:r>
          <a:r>
            <a:rPr lang="en-US" sz="1600" kern="1200" dirty="0" err="1">
              <a:latin typeface="Arial (Body)"/>
              <a:cs typeface="Arial" panose="020B0604020202020204" pitchFamily="34" charset="0"/>
            </a:rPr>
            <a:t>ninh</a:t>
          </a:r>
          <a:r>
            <a:rPr lang="en-US" sz="1600" kern="1200" dirty="0">
              <a:latin typeface="Arial (Body)"/>
              <a:cs typeface="Arial" panose="020B0604020202020204" pitchFamily="34" charset="0"/>
            </a:rPr>
            <a:t> mạng</a:t>
          </a:r>
        </a:p>
      </dsp:txBody>
      <dsp:txXfrm>
        <a:off x="7387509" y="2417631"/>
        <a:ext cx="712326" cy="3095059"/>
      </dsp:txXfrm>
    </dsp:sp>
    <dsp:sp modelId="{0E438082-DDBD-4E35-93DC-7802DE259430}">
      <dsp:nvSpPr>
        <dsp:cNvPr id="0" name=""/>
        <dsp:cNvSpPr/>
      </dsp:nvSpPr>
      <dsp:spPr>
        <a:xfrm>
          <a:off x="8307327" y="2379096"/>
          <a:ext cx="1013736" cy="31721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accent2"/>
              </a:solidFill>
              <a:latin typeface="Arial (Body)"/>
              <a:cs typeface="Arial" panose="020B0604020202020204" pitchFamily="34" charset="0"/>
            </a:rPr>
            <a:t>8.</a:t>
          </a:r>
          <a:endParaRPr lang="en-US" sz="2000" kern="1200" dirty="0">
            <a:latin typeface="Arial (Body)"/>
            <a:cs typeface="Arial" panose="020B0604020202020204" pitchFamily="34" charset="0"/>
          </a:endParaRPr>
        </a:p>
        <a:p>
          <a:pPr marL="0" lvl="0" indent="0" algn="ctr" defTabSz="889000">
            <a:lnSpc>
              <a:spcPct val="90000"/>
            </a:lnSpc>
            <a:spcBef>
              <a:spcPct val="0"/>
            </a:spcBef>
            <a:spcAft>
              <a:spcPct val="35000"/>
            </a:spcAft>
            <a:buNone/>
          </a:pPr>
          <a:r>
            <a:rPr lang="vi-VN" sz="1600" kern="1200" dirty="0">
              <a:latin typeface="Arial (Body)"/>
              <a:cs typeface="Arial" panose="020B0604020202020204" pitchFamily="34" charset="0"/>
            </a:rPr>
            <a:t>Đào tạo, phát triển nhân lực chất lượng cao, tuyên truyền về </a:t>
          </a:r>
          <a:r>
            <a:rPr lang="en-US" sz="1600" kern="1200" dirty="0">
              <a:latin typeface="Arial (Body)"/>
              <a:cs typeface="Arial" panose="020B0604020202020204" pitchFamily="34" charset="0"/>
            </a:rPr>
            <a:t>CĐS.</a:t>
          </a:r>
        </a:p>
      </dsp:txBody>
      <dsp:txXfrm>
        <a:off x="8356814" y="2428583"/>
        <a:ext cx="914762" cy="3073155"/>
      </dsp:txXfrm>
    </dsp:sp>
    <dsp:sp modelId="{75C3B7CA-4E10-4F1E-9B3A-48548A863468}">
      <dsp:nvSpPr>
        <dsp:cNvPr id="0" name=""/>
        <dsp:cNvSpPr/>
      </dsp:nvSpPr>
      <dsp:spPr>
        <a:xfrm>
          <a:off x="9490019" y="2379096"/>
          <a:ext cx="1013736" cy="31721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accent2"/>
              </a:solidFill>
              <a:latin typeface="Arial (Body)"/>
              <a:cs typeface="Arial" panose="020B0604020202020204" pitchFamily="34" charset="0"/>
            </a:rPr>
            <a:t>9.</a:t>
          </a:r>
          <a:endParaRPr lang="en-US" sz="2000" kern="1200" dirty="0">
            <a:latin typeface="Arial (Body)"/>
            <a:cs typeface="Arial" panose="020B0604020202020204" pitchFamily="34" charset="0"/>
          </a:endParaRPr>
        </a:p>
        <a:p>
          <a:pPr marL="0" lvl="0" indent="0" algn="ctr" defTabSz="889000">
            <a:lnSpc>
              <a:spcPct val="90000"/>
            </a:lnSpc>
            <a:spcBef>
              <a:spcPct val="0"/>
            </a:spcBef>
            <a:spcAft>
              <a:spcPct val="35000"/>
            </a:spcAft>
            <a:buNone/>
          </a:pPr>
          <a:r>
            <a:rPr lang="en-US" sz="1600" kern="1200" dirty="0" err="1">
              <a:latin typeface="Arial (Body)"/>
              <a:cs typeface="Arial" panose="020B0604020202020204" pitchFamily="34" charset="0"/>
            </a:rPr>
            <a:t>Hợp</a:t>
          </a:r>
          <a:r>
            <a:rPr lang="en-US" sz="1600" kern="1200" dirty="0">
              <a:latin typeface="Arial (Body)"/>
              <a:cs typeface="Arial" panose="020B0604020202020204" pitchFamily="34" charset="0"/>
            </a:rPr>
            <a:t> tác </a:t>
          </a:r>
          <a:r>
            <a:rPr lang="en-US" sz="1600" kern="1200" dirty="0" err="1">
              <a:latin typeface="Arial (Body)"/>
              <a:cs typeface="Arial" panose="020B0604020202020204" pitchFamily="34" charset="0"/>
            </a:rPr>
            <a:t>quốc</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tế</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chuyển</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giao</a:t>
          </a:r>
          <a:r>
            <a:rPr lang="en-US" sz="1600" kern="1200" dirty="0">
              <a:latin typeface="Arial (Body)"/>
              <a:cs typeface="Arial" panose="020B0604020202020204" pitchFamily="34" charset="0"/>
            </a:rPr>
            <a:t> công nghệ </a:t>
          </a:r>
          <a:r>
            <a:rPr lang="en-US" sz="1600" kern="1200" dirty="0" err="1">
              <a:latin typeface="Arial (Body)"/>
              <a:cs typeface="Arial" panose="020B0604020202020204" pitchFamily="34" charset="0"/>
            </a:rPr>
            <a:t>chuyển</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đổi</a:t>
          </a:r>
          <a:r>
            <a:rPr lang="en-US" sz="1600" kern="1200" dirty="0">
              <a:latin typeface="Arial (Body)"/>
              <a:cs typeface="Arial" panose="020B0604020202020204" pitchFamily="34" charset="0"/>
            </a:rPr>
            <a:t> số</a:t>
          </a:r>
        </a:p>
      </dsp:txBody>
      <dsp:txXfrm>
        <a:off x="9539506" y="2428583"/>
        <a:ext cx="914762" cy="3073155"/>
      </dsp:txXfrm>
    </dsp:sp>
    <dsp:sp modelId="{B9611155-ED1F-4917-9836-77253DC2CD20}">
      <dsp:nvSpPr>
        <dsp:cNvPr id="0" name=""/>
        <dsp:cNvSpPr/>
      </dsp:nvSpPr>
      <dsp:spPr>
        <a:xfrm>
          <a:off x="10672712" y="2379096"/>
          <a:ext cx="1013736" cy="31721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accent2"/>
              </a:solidFill>
              <a:latin typeface="Arial (Body)"/>
              <a:cs typeface="Arial" panose="020B0604020202020204" pitchFamily="34" charset="0"/>
            </a:rPr>
            <a:t>10.</a:t>
          </a:r>
          <a:endParaRPr lang="en-US" sz="2000" kern="1200" dirty="0">
            <a:latin typeface="Arial (Body)"/>
            <a:cs typeface="Arial" panose="020B0604020202020204" pitchFamily="34" charset="0"/>
          </a:endParaRPr>
        </a:p>
        <a:p>
          <a:pPr marL="0" lvl="0" indent="0" algn="ctr" defTabSz="889000">
            <a:lnSpc>
              <a:spcPct val="90000"/>
            </a:lnSpc>
            <a:spcBef>
              <a:spcPct val="0"/>
            </a:spcBef>
            <a:spcAft>
              <a:spcPct val="35000"/>
            </a:spcAft>
            <a:buNone/>
          </a:pPr>
          <a:r>
            <a:rPr lang="en-US" sz="1600" kern="1200" dirty="0">
              <a:latin typeface="Arial (Body)"/>
              <a:cs typeface="Arial" panose="020B0604020202020204" pitchFamily="34" charset="0"/>
            </a:rPr>
            <a:t>Huy </a:t>
          </a:r>
          <a:r>
            <a:rPr lang="en-US" sz="1600" kern="1200" dirty="0" err="1">
              <a:latin typeface="Arial (Body)"/>
              <a:cs typeface="Arial" panose="020B0604020202020204" pitchFamily="34" charset="0"/>
            </a:rPr>
            <a:t>động</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nguồn</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lực</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chuyển</a:t>
          </a:r>
          <a:r>
            <a:rPr lang="en-US" sz="1600" kern="1200" dirty="0">
              <a:latin typeface="Arial (Body)"/>
              <a:cs typeface="Arial" panose="020B0604020202020204" pitchFamily="34" charset="0"/>
            </a:rPr>
            <a:t> </a:t>
          </a:r>
          <a:r>
            <a:rPr lang="en-US" sz="1600" kern="1200" dirty="0" err="1">
              <a:latin typeface="Arial (Body)"/>
              <a:cs typeface="Arial" panose="020B0604020202020204" pitchFamily="34" charset="0"/>
            </a:rPr>
            <a:t>đổi</a:t>
          </a:r>
          <a:r>
            <a:rPr lang="en-US" sz="1600" kern="1200" dirty="0">
              <a:latin typeface="Arial (Body)"/>
              <a:cs typeface="Arial" panose="020B0604020202020204" pitchFamily="34" charset="0"/>
            </a:rPr>
            <a:t> số</a:t>
          </a:r>
        </a:p>
      </dsp:txBody>
      <dsp:txXfrm>
        <a:off x="10722199" y="2428583"/>
        <a:ext cx="914762" cy="307315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8AEF4E0-BC6B-472E-9E4F-6F3B80AF0B52}" type="datetimeFigureOut">
              <a:rPr lang="en-US" smtClean="0"/>
              <a:t>12/17/2025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0D8FF63-02DB-4028-972B-E3F33E36B58E}" type="slidenum">
              <a:rPr lang="en-US" smtClean="0"/>
              <a:t>‹#›</a:t>
            </a:fld>
            <a:endParaRPr lang="en-US"/>
          </a:p>
        </p:txBody>
      </p:sp>
    </p:spTree>
    <p:extLst>
      <p:ext uri="{BB962C8B-B14F-4D97-AF65-F5344CB8AC3E}">
        <p14:creationId xmlns:p14="http://schemas.microsoft.com/office/powerpoint/2010/main" val="419108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8FF63-02DB-4028-972B-E3F33E36B58E}" type="slidenum">
              <a:rPr lang="en-US" smtClean="0"/>
              <a:t>1</a:t>
            </a:fld>
            <a:endParaRPr lang="en-US"/>
          </a:p>
        </p:txBody>
      </p:sp>
    </p:spTree>
    <p:extLst>
      <p:ext uri="{BB962C8B-B14F-4D97-AF65-F5344CB8AC3E}">
        <p14:creationId xmlns:p14="http://schemas.microsoft.com/office/powerpoint/2010/main" val="354633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8FF63-02DB-4028-972B-E3F33E36B58E}" type="slidenum">
              <a:rPr lang="en-US" smtClean="0"/>
              <a:t>2</a:t>
            </a:fld>
            <a:endParaRPr lang="en-US"/>
          </a:p>
        </p:txBody>
      </p:sp>
    </p:spTree>
    <p:extLst>
      <p:ext uri="{BB962C8B-B14F-4D97-AF65-F5344CB8AC3E}">
        <p14:creationId xmlns:p14="http://schemas.microsoft.com/office/powerpoint/2010/main" val="178554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8FF63-02DB-4028-972B-E3F33E36B58E}" type="slidenum">
              <a:rPr lang="en-US" smtClean="0"/>
              <a:t>3</a:t>
            </a:fld>
            <a:endParaRPr lang="en-US"/>
          </a:p>
        </p:txBody>
      </p:sp>
    </p:spTree>
    <p:extLst>
      <p:ext uri="{BB962C8B-B14F-4D97-AF65-F5344CB8AC3E}">
        <p14:creationId xmlns:p14="http://schemas.microsoft.com/office/powerpoint/2010/main" val="1948059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CB3B-E1F1-4BA6-ABD7-81863B936F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57AF42-FBC6-4908-87B3-9534B98075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A78DB2-81B9-4B14-A424-37A86873273F}"/>
              </a:ext>
            </a:extLst>
          </p:cNvPr>
          <p:cNvSpPr>
            <a:spLocks noGrp="1"/>
          </p:cNvSpPr>
          <p:nvPr>
            <p:ph type="dt" sz="half" idx="10"/>
          </p:nvPr>
        </p:nvSpPr>
        <p:spPr/>
        <p:txBody>
          <a:bodyPr/>
          <a:lstStyle/>
          <a:p>
            <a:fld id="{D7BB46E4-1790-4C91-9EA5-E5FAAAAC1400}" type="datetime1">
              <a:rPr lang="en-US" smtClean="0"/>
              <a:t>12/17/2025</a:t>
            </a:fld>
            <a:endParaRPr lang="en-US"/>
          </a:p>
        </p:txBody>
      </p:sp>
      <p:sp>
        <p:nvSpPr>
          <p:cNvPr id="5" name="Footer Placeholder 4">
            <a:extLst>
              <a:ext uri="{FF2B5EF4-FFF2-40B4-BE49-F238E27FC236}">
                <a16:creationId xmlns:a16="http://schemas.microsoft.com/office/drawing/2014/main" id="{F686CCBD-EB4D-4834-BC6C-E07E9536F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C5B24-662E-4B4A-A7AB-35BB9961CBBF}"/>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320240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28BE-6392-455C-AA37-B9347E5FE2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E43CA7-1278-4434-97CD-7BFA6BBA97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903A4-E26B-4206-B883-668E9B2CACE1}"/>
              </a:ext>
            </a:extLst>
          </p:cNvPr>
          <p:cNvSpPr>
            <a:spLocks noGrp="1"/>
          </p:cNvSpPr>
          <p:nvPr>
            <p:ph type="dt" sz="half" idx="10"/>
          </p:nvPr>
        </p:nvSpPr>
        <p:spPr/>
        <p:txBody>
          <a:bodyPr/>
          <a:lstStyle/>
          <a:p>
            <a:fld id="{D7015AD5-F2B4-475F-9067-B5C682B66385}" type="datetime1">
              <a:rPr lang="en-US" smtClean="0"/>
              <a:t>12/17/2025</a:t>
            </a:fld>
            <a:endParaRPr lang="en-US"/>
          </a:p>
        </p:txBody>
      </p:sp>
      <p:sp>
        <p:nvSpPr>
          <p:cNvPr id="5" name="Footer Placeholder 4">
            <a:extLst>
              <a:ext uri="{FF2B5EF4-FFF2-40B4-BE49-F238E27FC236}">
                <a16:creationId xmlns:a16="http://schemas.microsoft.com/office/drawing/2014/main" id="{178357A4-BBFC-49D1-BA7E-00E744C72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CA90A-8014-4D1A-AAF1-3DE767D09A92}"/>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225920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57FF27-09DC-42C0-9BA4-D2656AEEE8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639B49-1243-49A0-9CAA-ADC79D0050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788BE-1B27-4ACD-AD34-AD15919F9A9A}"/>
              </a:ext>
            </a:extLst>
          </p:cNvPr>
          <p:cNvSpPr>
            <a:spLocks noGrp="1"/>
          </p:cNvSpPr>
          <p:nvPr>
            <p:ph type="dt" sz="half" idx="10"/>
          </p:nvPr>
        </p:nvSpPr>
        <p:spPr/>
        <p:txBody>
          <a:bodyPr/>
          <a:lstStyle/>
          <a:p>
            <a:fld id="{B55B11D1-FCF9-4B1C-B753-EF1DEE98EA47}" type="datetime1">
              <a:rPr lang="en-US" smtClean="0"/>
              <a:t>12/17/2025</a:t>
            </a:fld>
            <a:endParaRPr lang="en-US"/>
          </a:p>
        </p:txBody>
      </p:sp>
      <p:sp>
        <p:nvSpPr>
          <p:cNvPr id="5" name="Footer Placeholder 4">
            <a:extLst>
              <a:ext uri="{FF2B5EF4-FFF2-40B4-BE49-F238E27FC236}">
                <a16:creationId xmlns:a16="http://schemas.microsoft.com/office/drawing/2014/main" id="{ADFD3B73-DE2C-4BF1-AB9C-388BD8459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DA5DF-D0A3-47D0-81EA-57E5A3C047BF}"/>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420282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F7B1-0A1E-404D-8531-765629C86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92F35E-DA1D-4553-ACFF-B68B3087E0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E521C-D835-455D-B120-9A91103DD475}"/>
              </a:ext>
            </a:extLst>
          </p:cNvPr>
          <p:cNvSpPr>
            <a:spLocks noGrp="1"/>
          </p:cNvSpPr>
          <p:nvPr>
            <p:ph type="dt" sz="half" idx="10"/>
          </p:nvPr>
        </p:nvSpPr>
        <p:spPr/>
        <p:txBody>
          <a:bodyPr/>
          <a:lstStyle/>
          <a:p>
            <a:fld id="{C76667E0-5F32-4968-A267-221F480E73BC}" type="datetime1">
              <a:rPr lang="en-US" smtClean="0"/>
              <a:t>12/17/2025</a:t>
            </a:fld>
            <a:endParaRPr lang="en-US"/>
          </a:p>
        </p:txBody>
      </p:sp>
      <p:sp>
        <p:nvSpPr>
          <p:cNvPr id="5" name="Footer Placeholder 4">
            <a:extLst>
              <a:ext uri="{FF2B5EF4-FFF2-40B4-BE49-F238E27FC236}">
                <a16:creationId xmlns:a16="http://schemas.microsoft.com/office/drawing/2014/main" id="{191DD886-EF82-44A0-AEA0-F28F50372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32ECB-785F-4BE3-A1F7-766F2B88290C}"/>
              </a:ext>
            </a:extLst>
          </p:cNvPr>
          <p:cNvSpPr>
            <a:spLocks noGrp="1"/>
          </p:cNvSpPr>
          <p:nvPr>
            <p:ph type="sldNum" sz="quarter" idx="12"/>
          </p:nvPr>
        </p:nvSpPr>
        <p:spPr/>
        <p:txBody>
          <a:bodyPr/>
          <a:lstStyle>
            <a:lvl1pPr>
              <a:defRPr sz="1600">
                <a:solidFill>
                  <a:srgbClr val="00B0F0"/>
                </a:solidFill>
                <a:latin typeface="Arial" panose="020B0604020202020204" pitchFamily="34" charset="0"/>
                <a:cs typeface="Arial" panose="020B0604020202020204" pitchFamily="34" charset="0"/>
              </a:defRPr>
            </a:lvl1pPr>
          </a:lstStyle>
          <a:p>
            <a:fld id="{A4187595-7D10-4E03-894E-399C025ACFB0}" type="slidenum">
              <a:rPr lang="en-US" smtClean="0"/>
              <a:pPr/>
              <a:t>‹#›</a:t>
            </a:fld>
            <a:endParaRPr lang="en-US"/>
          </a:p>
        </p:txBody>
      </p:sp>
    </p:spTree>
    <p:extLst>
      <p:ext uri="{BB962C8B-B14F-4D97-AF65-F5344CB8AC3E}">
        <p14:creationId xmlns:p14="http://schemas.microsoft.com/office/powerpoint/2010/main" val="255822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B099-6790-4E5E-B6C6-EEA1944FD1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8E32EA-33BE-4A6A-8C26-A46202946B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922A03-112C-4DE3-96F1-5C6C7F43578E}"/>
              </a:ext>
            </a:extLst>
          </p:cNvPr>
          <p:cNvSpPr>
            <a:spLocks noGrp="1"/>
          </p:cNvSpPr>
          <p:nvPr>
            <p:ph type="dt" sz="half" idx="10"/>
          </p:nvPr>
        </p:nvSpPr>
        <p:spPr/>
        <p:txBody>
          <a:bodyPr/>
          <a:lstStyle/>
          <a:p>
            <a:fld id="{74F37144-DD49-41B3-AFCB-ECCE0DDC9595}" type="datetime1">
              <a:rPr lang="en-US" smtClean="0"/>
              <a:t>12/17/2025</a:t>
            </a:fld>
            <a:endParaRPr lang="en-US"/>
          </a:p>
        </p:txBody>
      </p:sp>
      <p:sp>
        <p:nvSpPr>
          <p:cNvPr id="5" name="Footer Placeholder 4">
            <a:extLst>
              <a:ext uri="{FF2B5EF4-FFF2-40B4-BE49-F238E27FC236}">
                <a16:creationId xmlns:a16="http://schemas.microsoft.com/office/drawing/2014/main" id="{128ABBE6-B992-437B-A23A-13683C6C2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DCB3A-B5C1-46D3-B3DA-F603DB48514D}"/>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53858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15CE-16B2-4D10-B325-7AA3137A7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460EC-0E38-4441-938D-62F1EA92B7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12DC54-61E0-4B3B-88C4-344021AC51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CE2394-3030-4F8D-A71C-3C3BCE1E43E6}"/>
              </a:ext>
            </a:extLst>
          </p:cNvPr>
          <p:cNvSpPr>
            <a:spLocks noGrp="1"/>
          </p:cNvSpPr>
          <p:nvPr>
            <p:ph type="dt" sz="half" idx="10"/>
          </p:nvPr>
        </p:nvSpPr>
        <p:spPr/>
        <p:txBody>
          <a:bodyPr/>
          <a:lstStyle/>
          <a:p>
            <a:fld id="{1D17BFD4-8AD7-48F4-8C89-6C939976CB3A}" type="datetime1">
              <a:rPr lang="en-US" smtClean="0"/>
              <a:t>12/17/2025</a:t>
            </a:fld>
            <a:endParaRPr lang="en-US"/>
          </a:p>
        </p:txBody>
      </p:sp>
      <p:sp>
        <p:nvSpPr>
          <p:cNvPr id="6" name="Footer Placeholder 5">
            <a:extLst>
              <a:ext uri="{FF2B5EF4-FFF2-40B4-BE49-F238E27FC236}">
                <a16:creationId xmlns:a16="http://schemas.microsoft.com/office/drawing/2014/main" id="{96342B45-363B-4C8F-905A-D3A099ED7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FBBB8-EF3C-44AB-89DD-1C7A6C1BC33F}"/>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428762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F3F0-28D8-432C-B481-A64963647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1738F2-66BC-449E-BD68-B6A28EA1DB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804E65-43CE-45ED-B77C-3EB1835972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5D84F4-6ECD-4C65-8880-C9491ADA8B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CDDFBB-AD3B-4D68-AD50-FBEEEF28DF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95D29F-B14D-4840-92D0-AAFE5B6B3AB6}"/>
              </a:ext>
            </a:extLst>
          </p:cNvPr>
          <p:cNvSpPr>
            <a:spLocks noGrp="1"/>
          </p:cNvSpPr>
          <p:nvPr>
            <p:ph type="dt" sz="half" idx="10"/>
          </p:nvPr>
        </p:nvSpPr>
        <p:spPr/>
        <p:txBody>
          <a:bodyPr/>
          <a:lstStyle/>
          <a:p>
            <a:fld id="{AED936E7-E8EE-4B45-A6A5-7E5152EAFDDF}" type="datetime1">
              <a:rPr lang="en-US" smtClean="0"/>
              <a:t>12/17/2025</a:t>
            </a:fld>
            <a:endParaRPr lang="en-US"/>
          </a:p>
        </p:txBody>
      </p:sp>
      <p:sp>
        <p:nvSpPr>
          <p:cNvPr id="8" name="Footer Placeholder 7">
            <a:extLst>
              <a:ext uri="{FF2B5EF4-FFF2-40B4-BE49-F238E27FC236}">
                <a16:creationId xmlns:a16="http://schemas.microsoft.com/office/drawing/2014/main" id="{46B3A045-883A-4D8F-A2D5-FEA119ED36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764276-5221-488F-8EA0-A852E9939511}"/>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11765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D477-F5DD-4DC4-B659-77FBABB9AD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AE9D2B-C9EE-44AA-9177-4FC7216E3C61}"/>
              </a:ext>
            </a:extLst>
          </p:cNvPr>
          <p:cNvSpPr>
            <a:spLocks noGrp="1"/>
          </p:cNvSpPr>
          <p:nvPr>
            <p:ph type="dt" sz="half" idx="10"/>
          </p:nvPr>
        </p:nvSpPr>
        <p:spPr/>
        <p:txBody>
          <a:bodyPr/>
          <a:lstStyle/>
          <a:p>
            <a:fld id="{0B82AC4C-27BC-4647-B5D7-38CBDB0C5ED8}" type="datetime1">
              <a:rPr lang="en-US" smtClean="0"/>
              <a:t>12/17/2025</a:t>
            </a:fld>
            <a:endParaRPr lang="en-US"/>
          </a:p>
        </p:txBody>
      </p:sp>
      <p:sp>
        <p:nvSpPr>
          <p:cNvPr id="4" name="Footer Placeholder 3">
            <a:extLst>
              <a:ext uri="{FF2B5EF4-FFF2-40B4-BE49-F238E27FC236}">
                <a16:creationId xmlns:a16="http://schemas.microsoft.com/office/drawing/2014/main" id="{92594105-B3C6-4615-BDEE-7312D4E063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37D91D-F772-404D-A9AF-5FF01BC526D2}"/>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288334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303695-398A-40B2-8C7F-4194B2E1C170}"/>
              </a:ext>
            </a:extLst>
          </p:cNvPr>
          <p:cNvSpPr>
            <a:spLocks noGrp="1"/>
          </p:cNvSpPr>
          <p:nvPr>
            <p:ph type="dt" sz="half" idx="10"/>
          </p:nvPr>
        </p:nvSpPr>
        <p:spPr/>
        <p:txBody>
          <a:bodyPr/>
          <a:lstStyle/>
          <a:p>
            <a:fld id="{9D0AA91D-1295-4C55-ABC5-878FF4B7731E}" type="datetime1">
              <a:rPr lang="en-US" smtClean="0"/>
              <a:t>12/17/2025</a:t>
            </a:fld>
            <a:endParaRPr lang="en-US"/>
          </a:p>
        </p:txBody>
      </p:sp>
      <p:sp>
        <p:nvSpPr>
          <p:cNvPr id="3" name="Footer Placeholder 2">
            <a:extLst>
              <a:ext uri="{FF2B5EF4-FFF2-40B4-BE49-F238E27FC236}">
                <a16:creationId xmlns:a16="http://schemas.microsoft.com/office/drawing/2014/main" id="{B5385C48-63C6-4B43-A7D0-FE8457D985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E18C59-0ECB-423E-A542-D6BC2DE7E51C}"/>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1762689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001A8-1C7C-47C5-A06F-E7D94DC04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147C02-8EED-4590-9C74-C413D99182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464947-5253-48E6-A7B4-1DFE0C74C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655C2-8BF5-4920-A09E-C19EC3394482}"/>
              </a:ext>
            </a:extLst>
          </p:cNvPr>
          <p:cNvSpPr>
            <a:spLocks noGrp="1"/>
          </p:cNvSpPr>
          <p:nvPr>
            <p:ph type="dt" sz="half" idx="10"/>
          </p:nvPr>
        </p:nvSpPr>
        <p:spPr/>
        <p:txBody>
          <a:bodyPr/>
          <a:lstStyle/>
          <a:p>
            <a:fld id="{3E0C6E2C-448C-4F67-BF7C-504DEA4A0AED}" type="datetime1">
              <a:rPr lang="en-US" smtClean="0"/>
              <a:t>12/17/2025</a:t>
            </a:fld>
            <a:endParaRPr lang="en-US"/>
          </a:p>
        </p:txBody>
      </p:sp>
      <p:sp>
        <p:nvSpPr>
          <p:cNvPr id="6" name="Footer Placeholder 5">
            <a:extLst>
              <a:ext uri="{FF2B5EF4-FFF2-40B4-BE49-F238E27FC236}">
                <a16:creationId xmlns:a16="http://schemas.microsoft.com/office/drawing/2014/main" id="{7FDDC449-0F3F-4993-B737-5D91B887D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037E1-184A-434D-90F6-D03C1C1C8F67}"/>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143999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AC48-8433-4D71-98A3-ADF6F7413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8ECA69-5309-4658-A0A0-F99502532A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492DC-8E41-426B-A2A7-9AA2ED7F8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8AE339-D667-4841-88FF-13E8276A4989}"/>
              </a:ext>
            </a:extLst>
          </p:cNvPr>
          <p:cNvSpPr>
            <a:spLocks noGrp="1"/>
          </p:cNvSpPr>
          <p:nvPr>
            <p:ph type="dt" sz="half" idx="10"/>
          </p:nvPr>
        </p:nvSpPr>
        <p:spPr/>
        <p:txBody>
          <a:bodyPr/>
          <a:lstStyle/>
          <a:p>
            <a:fld id="{63C390A8-646B-44F5-B2B1-A9E351A096CB}" type="datetime1">
              <a:rPr lang="en-US" smtClean="0"/>
              <a:t>12/17/2025</a:t>
            </a:fld>
            <a:endParaRPr lang="en-US"/>
          </a:p>
        </p:txBody>
      </p:sp>
      <p:sp>
        <p:nvSpPr>
          <p:cNvPr id="6" name="Footer Placeholder 5">
            <a:extLst>
              <a:ext uri="{FF2B5EF4-FFF2-40B4-BE49-F238E27FC236}">
                <a16:creationId xmlns:a16="http://schemas.microsoft.com/office/drawing/2014/main" id="{790CBF01-9450-4973-998B-48E16ACFE4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67631-4F6C-44CF-A617-7C311D3A8B52}"/>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246838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D67593-988D-47F0-B963-DD17FE8ED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A140AF-B932-4224-B3D9-027612EA6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57FE1-B641-49A7-8F70-544679900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4471D-0A4D-45D2-B43C-87D96D31293A}" type="datetime1">
              <a:rPr lang="en-US" smtClean="0"/>
              <a:t>12/17/2025</a:t>
            </a:fld>
            <a:endParaRPr lang="en-US"/>
          </a:p>
        </p:txBody>
      </p:sp>
      <p:sp>
        <p:nvSpPr>
          <p:cNvPr id="5" name="Footer Placeholder 4">
            <a:extLst>
              <a:ext uri="{FF2B5EF4-FFF2-40B4-BE49-F238E27FC236}">
                <a16:creationId xmlns:a16="http://schemas.microsoft.com/office/drawing/2014/main" id="{A6536251-ED8C-444A-8CEB-F9478240A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7FA422-8705-43B9-B541-219CB7E14A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87595-7D10-4E03-894E-399C025ACFB0}" type="slidenum">
              <a:rPr lang="en-US" smtClean="0"/>
              <a:t>‹#›</a:t>
            </a:fld>
            <a:endParaRPr lang="en-US"/>
          </a:p>
        </p:txBody>
      </p:sp>
    </p:spTree>
    <p:extLst>
      <p:ext uri="{BB962C8B-B14F-4D97-AF65-F5344CB8AC3E}">
        <p14:creationId xmlns:p14="http://schemas.microsoft.com/office/powerpoint/2010/main" val="3524275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engineering drawing&#10;&#10;Description automatically generated">
            <a:extLst>
              <a:ext uri="{FF2B5EF4-FFF2-40B4-BE49-F238E27FC236}">
                <a16:creationId xmlns:a16="http://schemas.microsoft.com/office/drawing/2014/main" id="{5108A86A-EEEB-4669-9A56-E3F52EC5EF23}"/>
              </a:ext>
            </a:extLst>
          </p:cNvPr>
          <p:cNvPicPr>
            <a:picLocks noChangeAspect="1"/>
          </p:cNvPicPr>
          <p:nvPr/>
        </p:nvPicPr>
        <p:blipFill rotWithShape="1">
          <a:blip r:embed="rId3">
            <a:extLst>
              <a:ext uri="{28A0092B-C50C-407E-A947-70E740481C1C}">
                <a14:useLocalDpi xmlns:a14="http://schemas.microsoft.com/office/drawing/2010/main" val="0"/>
              </a:ext>
            </a:extLst>
          </a:blip>
          <a:srcRect l="11279" r="21471"/>
          <a:stretch/>
        </p:blipFill>
        <p:spPr>
          <a:xfrm>
            <a:off x="-733317" y="0"/>
            <a:ext cx="7174033" cy="6871878"/>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effectLst>
            <a:softEdge rad="622300"/>
          </a:effectLst>
        </p:spPr>
      </p:pic>
      <p:sp>
        <p:nvSpPr>
          <p:cNvPr id="4" name="Title 1">
            <a:extLst>
              <a:ext uri="{FF2B5EF4-FFF2-40B4-BE49-F238E27FC236}">
                <a16:creationId xmlns:a16="http://schemas.microsoft.com/office/drawing/2014/main" id="{7630FE84-C90A-4E93-9B69-5DFA7B6230A2}"/>
              </a:ext>
            </a:extLst>
          </p:cNvPr>
          <p:cNvSpPr txBox="1">
            <a:spLocks/>
          </p:cNvSpPr>
          <p:nvPr/>
        </p:nvSpPr>
        <p:spPr>
          <a:xfrm>
            <a:off x="2976664" y="1116347"/>
            <a:ext cx="9031115" cy="4058554"/>
          </a:xfrm>
          <a:prstGeom prst="rect">
            <a:avLst/>
          </a:prstGeom>
          <a:effectLst>
            <a:softEdge rad="1270000"/>
          </a:effectLst>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40000"/>
              </a:lnSpc>
            </a:pPr>
            <a:br>
              <a:rPr lang="en-US" altLang="en-US" sz="3200" b="1" dirty="0">
                <a:solidFill>
                  <a:srgbClr val="0070C0"/>
                </a:solidFill>
                <a:latin typeface="Arial (Body)"/>
                <a:ea typeface="Tahoma" panose="020B0604030504040204" pitchFamily="34" charset="0"/>
                <a:cs typeface="Tahoma" panose="020B0604030504040204" pitchFamily="34" charset="0"/>
              </a:rPr>
            </a:br>
            <a:r>
              <a:rPr lang="en-US" altLang="en-US" sz="4200" b="1" dirty="0">
                <a:solidFill>
                  <a:schemeClr val="accent2"/>
                </a:solidFill>
                <a:latin typeface="Arial (Body)"/>
                <a:ea typeface="Tahoma" panose="020B0604030504040204" pitchFamily="34" charset="0"/>
                <a:cs typeface="Tahoma" panose="020B0604030504040204" pitchFamily="34" charset="0"/>
              </a:rPr>
              <a:t>BÁO CÁO</a:t>
            </a:r>
            <a:br>
              <a:rPr lang="en-US" altLang="en-US" sz="4200" b="1" dirty="0">
                <a:solidFill>
                  <a:srgbClr val="0070C0"/>
                </a:solidFill>
                <a:latin typeface="Arial (Body)"/>
                <a:ea typeface="Tahoma" panose="020B0604030504040204" pitchFamily="34" charset="0"/>
                <a:cs typeface="Tahoma" panose="020B0604030504040204" pitchFamily="34" charset="0"/>
              </a:rPr>
            </a:br>
            <a:r>
              <a:rPr lang="en-US" altLang="en-US" sz="4700" b="1" dirty="0">
                <a:solidFill>
                  <a:srgbClr val="FF0000"/>
                </a:solidFill>
                <a:latin typeface="Arial (Body)"/>
                <a:ea typeface="Tahoma" panose="020B0604030504040204" pitchFamily="34" charset="0"/>
                <a:cs typeface="Tahoma" panose="020B0604030504040204" pitchFamily="34" charset="0"/>
              </a:rPr>
              <a:t>CHIẾN LƯỢC </a:t>
            </a:r>
            <a:r>
              <a:rPr lang="en-US" sz="4700" b="1" dirty="0">
                <a:solidFill>
                  <a:srgbClr val="FF0000"/>
                </a:solidFill>
                <a:latin typeface="Arial (Body)"/>
                <a:ea typeface="Tahoma" panose="020B0604030504040204" pitchFamily="34" charset="0"/>
                <a:cs typeface="Tahoma" panose="020B0604030504040204" pitchFamily="34" charset="0"/>
              </a:rPr>
              <a:t>CHUYỂN ĐỔI SỐ</a:t>
            </a:r>
          </a:p>
          <a:p>
            <a:pPr algn="ctr">
              <a:lnSpc>
                <a:spcPct val="140000"/>
              </a:lnSpc>
            </a:pPr>
            <a:r>
              <a:rPr lang="en-US" sz="2900" b="1" dirty="0">
                <a:solidFill>
                  <a:srgbClr val="00B050"/>
                </a:solidFill>
                <a:latin typeface="Arial (Body)"/>
                <a:ea typeface="Tahoma" panose="020B0604030504040204" pitchFamily="34" charset="0"/>
                <a:cs typeface="Tahoma" panose="020B0604030504040204" pitchFamily="34" charset="0"/>
              </a:rPr>
              <a:t>NGÀNH NÔNG NGHIỆP VÀ MÔI TR</a:t>
            </a:r>
            <a:r>
              <a:rPr lang="vi-VN" sz="2900" b="1" dirty="0">
                <a:solidFill>
                  <a:srgbClr val="00B050"/>
                </a:solidFill>
                <a:latin typeface="Arial (Body)"/>
                <a:ea typeface="Tahoma" panose="020B0604030504040204" pitchFamily="34" charset="0"/>
                <a:cs typeface="Tahoma" panose="020B0604030504040204" pitchFamily="34" charset="0"/>
              </a:rPr>
              <a:t>Ư</a:t>
            </a:r>
            <a:r>
              <a:rPr lang="en-US" sz="2900" b="1" dirty="0">
                <a:solidFill>
                  <a:srgbClr val="00B050"/>
                </a:solidFill>
                <a:latin typeface="Arial (Body)"/>
                <a:ea typeface="Tahoma" panose="020B0604030504040204" pitchFamily="34" charset="0"/>
                <a:cs typeface="Tahoma" panose="020B0604030504040204" pitchFamily="34" charset="0"/>
              </a:rPr>
              <a:t>ỜNG</a:t>
            </a:r>
            <a:br>
              <a:rPr lang="en-US" sz="3800" b="1" dirty="0">
                <a:solidFill>
                  <a:srgbClr val="0070C0"/>
                </a:solidFill>
                <a:latin typeface="Arial (Body)"/>
                <a:ea typeface="Tahoma" panose="020B0604030504040204" pitchFamily="34" charset="0"/>
                <a:cs typeface="Tahoma" panose="020B0604030504040204" pitchFamily="34" charset="0"/>
              </a:rPr>
            </a:br>
            <a:endParaRPr lang="en-US" sz="3800" b="1" dirty="0">
              <a:solidFill>
                <a:srgbClr val="0070C0"/>
              </a:solidFill>
              <a:latin typeface="Arial (Body)"/>
              <a:ea typeface="Tahoma" panose="020B0604030504040204" pitchFamily="34" charset="0"/>
              <a:cs typeface="Tahoma" panose="020B0604030504040204" pitchFamily="34" charset="0"/>
            </a:endParaRPr>
          </a:p>
        </p:txBody>
      </p:sp>
      <p:sp>
        <p:nvSpPr>
          <p:cNvPr id="6" name="Subtitle 2">
            <a:extLst>
              <a:ext uri="{FF2B5EF4-FFF2-40B4-BE49-F238E27FC236}">
                <a16:creationId xmlns:a16="http://schemas.microsoft.com/office/drawing/2014/main" id="{2F9ADF33-D587-4251-957B-927D1C874080}"/>
              </a:ext>
            </a:extLst>
          </p:cNvPr>
          <p:cNvSpPr txBox="1">
            <a:spLocks/>
          </p:cNvSpPr>
          <p:nvPr/>
        </p:nvSpPr>
        <p:spPr>
          <a:xfrm>
            <a:off x="5578591" y="5741653"/>
            <a:ext cx="3827260" cy="3548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0070C0"/>
                </a:solidFill>
                <a:latin typeface="Arial" panose="020B0604020202020204" pitchFamily="34" charset="0"/>
                <a:cs typeface="Arial" panose="020B0604020202020204" pitchFamily="34" charset="0"/>
              </a:rPr>
              <a:t>CỤC CHUYỂN ĐỔI SỐ - 2025</a:t>
            </a:r>
          </a:p>
        </p:txBody>
      </p:sp>
    </p:spTree>
    <p:extLst>
      <p:ext uri="{BB962C8B-B14F-4D97-AF65-F5344CB8AC3E}">
        <p14:creationId xmlns:p14="http://schemas.microsoft.com/office/powerpoint/2010/main" val="174796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6711-6242-956B-70BD-760A428426A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CD1F6BE-282B-4DC7-BB6B-791E9AB1E630}"/>
              </a:ext>
            </a:extLst>
          </p:cNvPr>
          <p:cNvGrpSpPr/>
          <p:nvPr/>
        </p:nvGrpSpPr>
        <p:grpSpPr>
          <a:xfrm>
            <a:off x="10307" y="158651"/>
            <a:ext cx="12181694" cy="424732"/>
            <a:chOff x="336328" y="270411"/>
            <a:chExt cx="11403725" cy="424732"/>
          </a:xfrm>
        </p:grpSpPr>
        <p:sp>
          <p:nvSpPr>
            <p:cNvPr id="6" name="Title 3">
              <a:extLst>
                <a:ext uri="{FF2B5EF4-FFF2-40B4-BE49-F238E27FC236}">
                  <a16:creationId xmlns:a16="http://schemas.microsoft.com/office/drawing/2014/main" id="{A98D3FC7-66E8-F3E6-F859-84B4962AA090}"/>
                </a:ext>
              </a:extLst>
            </p:cNvPr>
            <p:cNvSpPr txBox="1">
              <a:spLocks/>
            </p:cNvSpPr>
            <p:nvPr/>
          </p:nvSpPr>
          <p:spPr>
            <a:xfrm>
              <a:off x="336328" y="270411"/>
              <a:ext cx="10672175" cy="4247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83C3"/>
                  </a:solidFill>
                  <a:latin typeface="Arial" panose="020B0604020202020204" pitchFamily="34" charset="0"/>
                  <a:cs typeface="Arial" panose="020B0604020202020204" pitchFamily="34" charset="0"/>
                </a:rPr>
                <a:t>III. NHIỆM VỤ, GIẢI PHÁP TRỌNG TÂM (5)</a:t>
              </a:r>
              <a:endParaRPr lang="vi-VN" sz="2400" b="1" dirty="0">
                <a:solidFill>
                  <a:srgbClr val="2E83C3"/>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6B4E6AB1-B4D0-00BE-845B-344C0D9E3B1A}"/>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28BCB3E3-90FF-48B0-9D83-C38BEA1E8D85}"/>
              </a:ext>
            </a:extLst>
          </p:cNvPr>
          <p:cNvSpPr/>
          <p:nvPr/>
        </p:nvSpPr>
        <p:spPr>
          <a:xfrm>
            <a:off x="530112" y="671188"/>
            <a:ext cx="11222210" cy="6093976"/>
          </a:xfrm>
          <a:prstGeom prst="rect">
            <a:avLst/>
          </a:prstGeom>
        </p:spPr>
        <p:txBody>
          <a:bodyPr wrap="square">
            <a:spAutoFit/>
          </a:bodyPr>
          <a:lstStyle/>
          <a:p>
            <a:pPr algn="just">
              <a:lnSpc>
                <a:spcPts val="1800"/>
              </a:lnSpc>
              <a:spcBef>
                <a:spcPts val="1200"/>
              </a:spcBef>
            </a:pPr>
            <a:r>
              <a:rPr lang="vi-VN" b="1" dirty="0">
                <a:solidFill>
                  <a:schemeClr val="accent2"/>
                </a:solidFill>
                <a:latin typeface="Arial (Body)"/>
              </a:rPr>
              <a:t>An toàn thông tin và bảo vệ an ninh mạng</a:t>
            </a:r>
            <a:r>
              <a:rPr lang="en-US" b="1" dirty="0">
                <a:solidFill>
                  <a:schemeClr val="accent2"/>
                </a:solidFill>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Xây dựng, hoàn thiện quy định đảm bảo hoạt động an toàn thông tin được thực thi trong một khuôn khổ pháp lý, tiêu chuẩn, giải pháp đồng bộ về an toàn hạ tầng số, an toàn dữ liệu và các nền tảng số</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Hiện đại hóa hạ tầng số, là lớp phòng thủ vật lý và logic đầu tiên, bảo đảm tập trung, thống nhất và có tính kết nối, sao lưu, dự phòng cao. Sử dụng mạng TSLCD của các cơ quan Đảng, Nhà nước</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Đầu tư, hiện đại hóa trang thiết bị</a:t>
            </a:r>
            <a:r>
              <a:rPr lang="en-US" sz="1600" b="1" dirty="0">
                <a:latin typeface="Arial (Body)"/>
              </a:rPr>
              <a:t> ATTT</a:t>
            </a:r>
            <a:r>
              <a:rPr lang="vi-VN" sz="1600" b="1" dirty="0">
                <a:latin typeface="Arial (Body)"/>
              </a:rPr>
              <a:t>, </a:t>
            </a:r>
            <a:r>
              <a:rPr lang="en-US" sz="1600" b="1" dirty="0">
                <a:latin typeface="Arial (Body)"/>
              </a:rPr>
              <a:t>ANM</a:t>
            </a:r>
            <a:r>
              <a:rPr lang="vi-VN" sz="1600" b="1" dirty="0">
                <a:latin typeface="Arial (Body)"/>
              </a:rPr>
              <a:t>, an toàn dữ liệu; nhất quán triển khai các quy trình, công cụ quản lý </a:t>
            </a:r>
            <a:r>
              <a:rPr lang="en-US" sz="1600" b="1" dirty="0">
                <a:latin typeface="Arial (Body)"/>
              </a:rPr>
              <a:t>ATTT</a:t>
            </a:r>
            <a:r>
              <a:rPr lang="vi-VN" sz="1600" b="1" dirty="0">
                <a:latin typeface="Arial (Body)"/>
              </a:rPr>
              <a:t>. Bảo đảm </a:t>
            </a:r>
            <a:r>
              <a:rPr lang="en-US" sz="1600" b="1" dirty="0">
                <a:latin typeface="Arial (Body)"/>
              </a:rPr>
              <a:t>ATTT </a:t>
            </a:r>
            <a:r>
              <a:rPr lang="vi-VN" sz="1600" b="1" dirty="0">
                <a:latin typeface="Arial (Body)"/>
              </a:rPr>
              <a:t>theo mô hình 4 lớp, lưu trữ dữ liệu theo phương thức 3-2-1 cho tất cả các </a:t>
            </a:r>
            <a:r>
              <a:rPr lang="en-US" sz="1600" b="1" dirty="0">
                <a:latin typeface="Arial (Body)"/>
              </a:rPr>
              <a:t>HTTT/CSDL.</a:t>
            </a:r>
          </a:p>
          <a:p>
            <a:pPr marL="285750" indent="-285750" algn="just">
              <a:lnSpc>
                <a:spcPts val="1800"/>
              </a:lnSpc>
              <a:spcBef>
                <a:spcPts val="1200"/>
              </a:spcBef>
              <a:buFont typeface="Wingdings" panose="05000000000000000000" pitchFamily="2" charset="2"/>
              <a:buChar char="q"/>
            </a:pPr>
            <a:r>
              <a:rPr lang="en-US" sz="1600" b="1" dirty="0" err="1">
                <a:latin typeface="Arial (Body)"/>
              </a:rPr>
              <a:t>Hiện</a:t>
            </a:r>
            <a:r>
              <a:rPr lang="en-US" sz="1600" b="1" dirty="0">
                <a:latin typeface="Arial (Body)"/>
              </a:rPr>
              <a:t> </a:t>
            </a:r>
            <a:r>
              <a:rPr lang="en-US" sz="1600" b="1" dirty="0" err="1">
                <a:latin typeface="Arial (Body)"/>
              </a:rPr>
              <a:t>đại</a:t>
            </a:r>
            <a:r>
              <a:rPr lang="en-US" sz="1600" b="1" dirty="0">
                <a:latin typeface="Arial (Body)"/>
              </a:rPr>
              <a:t> </a:t>
            </a:r>
            <a:r>
              <a:rPr lang="en-US" sz="1600" b="1" dirty="0" err="1">
                <a:latin typeface="Arial (Body)"/>
              </a:rPr>
              <a:t>hóa</a:t>
            </a:r>
            <a:r>
              <a:rPr lang="en-US" sz="1600" b="1" dirty="0">
                <a:latin typeface="Arial (Body)"/>
              </a:rPr>
              <a:t>, </a:t>
            </a:r>
            <a:r>
              <a:rPr lang="en-US" sz="1600" b="1" dirty="0" err="1">
                <a:latin typeface="Arial (Body)"/>
              </a:rPr>
              <a:t>vận</a:t>
            </a:r>
            <a:r>
              <a:rPr lang="en-US" sz="1600" b="1" dirty="0">
                <a:latin typeface="Arial (Body)"/>
              </a:rPr>
              <a:t> </a:t>
            </a:r>
            <a:r>
              <a:rPr lang="en-US" sz="1600" b="1" dirty="0" err="1">
                <a:latin typeface="Arial (Body)"/>
              </a:rPr>
              <a:t>hành</a:t>
            </a:r>
            <a:r>
              <a:rPr lang="en-US" sz="1600" b="1" dirty="0">
                <a:latin typeface="Arial (Body)"/>
              </a:rPr>
              <a:t> trung tâm </a:t>
            </a:r>
            <a:r>
              <a:rPr lang="en-US" sz="1600" b="1" dirty="0" err="1">
                <a:latin typeface="Arial (Body)"/>
              </a:rPr>
              <a:t>giám</a:t>
            </a:r>
            <a:r>
              <a:rPr lang="en-US" sz="1600" b="1" dirty="0">
                <a:latin typeface="Arial (Body)"/>
              </a:rPr>
              <a:t> </a:t>
            </a:r>
            <a:r>
              <a:rPr lang="en-US" sz="1600" b="1" dirty="0" err="1">
                <a:latin typeface="Arial (Body)"/>
              </a:rPr>
              <a:t>sát</a:t>
            </a:r>
            <a:r>
              <a:rPr lang="en-US" sz="1600" b="1" dirty="0">
                <a:latin typeface="Arial (Body)"/>
              </a:rPr>
              <a:t> an toàn thông tin (SOC) </a:t>
            </a:r>
            <a:r>
              <a:rPr lang="en-US" sz="1600" b="1" dirty="0" err="1">
                <a:latin typeface="Arial (Body)"/>
              </a:rPr>
              <a:t>của</a:t>
            </a:r>
            <a:r>
              <a:rPr lang="en-US" sz="1600" b="1" dirty="0">
                <a:latin typeface="Arial (Body)"/>
              </a:rPr>
              <a:t> </a:t>
            </a:r>
            <a:r>
              <a:rPr lang="en-US" sz="1600" b="1" dirty="0" err="1">
                <a:latin typeface="Arial (Body)"/>
              </a:rPr>
              <a:t>Bộ</a:t>
            </a:r>
            <a:r>
              <a:rPr lang="en-US" sz="1600" b="1" dirty="0">
                <a:latin typeface="Arial (Body)"/>
              </a:rPr>
              <a:t>, </a:t>
            </a:r>
            <a:r>
              <a:rPr lang="en-US" sz="1600" b="1" dirty="0" err="1">
                <a:latin typeface="Arial (Body)"/>
              </a:rPr>
              <a:t>kết</a:t>
            </a:r>
            <a:r>
              <a:rPr lang="en-US" sz="1600" b="1" dirty="0">
                <a:latin typeface="Arial (Body)"/>
              </a:rPr>
              <a:t> </a:t>
            </a:r>
            <a:r>
              <a:rPr lang="en-US" sz="1600" b="1" dirty="0" err="1">
                <a:latin typeface="Arial (Body)"/>
              </a:rPr>
              <a:t>nối</a:t>
            </a:r>
            <a:r>
              <a:rPr lang="en-US" sz="1600" b="1" dirty="0">
                <a:latin typeface="Arial (Body)"/>
              </a:rPr>
              <a:t>, chia </a:t>
            </a:r>
            <a:r>
              <a:rPr lang="en-US" sz="1600" b="1" dirty="0" err="1">
                <a:latin typeface="Arial (Body)"/>
              </a:rPr>
              <a:t>sẻ</a:t>
            </a:r>
            <a:r>
              <a:rPr lang="en-US" sz="1600" b="1" dirty="0">
                <a:latin typeface="Arial (Body)"/>
              </a:rPr>
              <a:t> </a:t>
            </a:r>
            <a:r>
              <a:rPr lang="en-US" sz="1600" b="1" dirty="0" err="1">
                <a:latin typeface="Arial (Body)"/>
              </a:rPr>
              <a:t>với</a:t>
            </a:r>
            <a:r>
              <a:rPr lang="en-US" sz="1600" b="1" dirty="0">
                <a:latin typeface="Arial (Body)"/>
              </a:rPr>
              <a:t> Trung tâm an toàn </a:t>
            </a:r>
            <a:r>
              <a:rPr lang="en-US" sz="1600" b="1" dirty="0" err="1">
                <a:latin typeface="Arial (Body)"/>
              </a:rPr>
              <a:t>không</a:t>
            </a:r>
            <a:r>
              <a:rPr lang="en-US" sz="1600" b="1" dirty="0">
                <a:latin typeface="Arial (Body)"/>
              </a:rPr>
              <a:t> </a:t>
            </a:r>
            <a:r>
              <a:rPr lang="en-US" sz="1600" b="1" dirty="0" err="1">
                <a:latin typeface="Arial (Body)"/>
              </a:rPr>
              <a:t>gian</a:t>
            </a:r>
            <a:r>
              <a:rPr lang="en-US" sz="1600" b="1" dirty="0">
                <a:latin typeface="Arial (Body)"/>
              </a:rPr>
              <a:t> mạng </a:t>
            </a:r>
            <a:r>
              <a:rPr lang="en-US" sz="1600" b="1" dirty="0" err="1">
                <a:latin typeface="Arial (Body)"/>
              </a:rPr>
              <a:t>quốc</a:t>
            </a:r>
            <a:r>
              <a:rPr lang="en-US" sz="1600" b="1" dirty="0">
                <a:latin typeface="Arial (Body)"/>
              </a:rPr>
              <a:t> </a:t>
            </a:r>
            <a:r>
              <a:rPr lang="en-US" sz="1600" b="1" dirty="0" err="1">
                <a:latin typeface="Arial (Body)"/>
              </a:rPr>
              <a:t>gia</a:t>
            </a:r>
            <a:r>
              <a:rPr lang="en-US" sz="1600" b="1" dirty="0">
                <a:latin typeface="Arial (Body)"/>
              </a:rPr>
              <a:t>; </a:t>
            </a:r>
            <a:r>
              <a:rPr lang="en-US" sz="1600" b="1" dirty="0" err="1">
                <a:latin typeface="Arial (Body)"/>
              </a:rPr>
              <a:t>chuyển</a:t>
            </a:r>
            <a:r>
              <a:rPr lang="en-US" sz="1600" b="1" dirty="0">
                <a:latin typeface="Arial (Body)"/>
              </a:rPr>
              <a:t> </a:t>
            </a:r>
            <a:r>
              <a:rPr lang="en-US" sz="1600" b="1" dirty="0" err="1">
                <a:latin typeface="Arial (Body)"/>
              </a:rPr>
              <a:t>từ</a:t>
            </a:r>
            <a:r>
              <a:rPr lang="en-US" sz="1600" b="1" dirty="0">
                <a:latin typeface="Arial (Body)"/>
              </a:rPr>
              <a:t> phòng </a:t>
            </a:r>
            <a:r>
              <a:rPr lang="en-US" sz="1600" b="1" dirty="0" err="1">
                <a:latin typeface="Arial (Body)"/>
              </a:rPr>
              <a:t>thủ</a:t>
            </a:r>
            <a:r>
              <a:rPr lang="en-US" sz="1600" b="1" dirty="0">
                <a:latin typeface="Arial (Body)"/>
              </a:rPr>
              <a:t> </a:t>
            </a:r>
            <a:r>
              <a:rPr lang="en-US" sz="1600" b="1" dirty="0" err="1">
                <a:latin typeface="Arial (Body)"/>
              </a:rPr>
              <a:t>thụ</a:t>
            </a:r>
            <a:r>
              <a:rPr lang="en-US" sz="1600" b="1" dirty="0">
                <a:latin typeface="Arial (Body)"/>
              </a:rPr>
              <a:t> </a:t>
            </a:r>
            <a:r>
              <a:rPr lang="en-US" sz="1600" b="1" dirty="0" err="1">
                <a:latin typeface="Arial (Body)"/>
              </a:rPr>
              <a:t>động</a:t>
            </a:r>
            <a:r>
              <a:rPr lang="en-US" sz="1600" b="1" dirty="0">
                <a:latin typeface="Arial (Body)"/>
              </a:rPr>
              <a:t> sang </a:t>
            </a:r>
            <a:r>
              <a:rPr lang="en-US" sz="1600" b="1" dirty="0" err="1">
                <a:latin typeface="Arial (Body)"/>
              </a:rPr>
              <a:t>giám</a:t>
            </a:r>
            <a:r>
              <a:rPr lang="en-US" sz="1600" b="1" dirty="0">
                <a:latin typeface="Arial (Body)"/>
              </a:rPr>
              <a:t> </a:t>
            </a:r>
            <a:r>
              <a:rPr lang="en-US" sz="1600" b="1" dirty="0" err="1">
                <a:latin typeface="Arial (Body)"/>
              </a:rPr>
              <a:t>sát</a:t>
            </a:r>
            <a:r>
              <a:rPr lang="en-US" sz="1600" b="1" dirty="0">
                <a:latin typeface="Arial (Body)"/>
              </a:rPr>
              <a:t> </a:t>
            </a:r>
            <a:r>
              <a:rPr lang="en-US" sz="1600" b="1" dirty="0" err="1">
                <a:latin typeface="Arial (Body)"/>
              </a:rPr>
              <a:t>chủ</a:t>
            </a:r>
            <a:r>
              <a:rPr lang="en-US" sz="1600" b="1" dirty="0">
                <a:latin typeface="Arial (Body)"/>
              </a:rPr>
              <a:t> </a:t>
            </a:r>
            <a:r>
              <a:rPr lang="en-US" sz="1600" b="1" dirty="0" err="1">
                <a:latin typeface="Arial (Body)"/>
              </a:rPr>
              <a:t>động</a:t>
            </a:r>
            <a:r>
              <a:rPr lang="en-US" sz="1600" b="1" dirty="0">
                <a:latin typeface="Arial (Body)"/>
              </a:rPr>
              <a:t> và </a:t>
            </a:r>
            <a:r>
              <a:rPr lang="en-US" sz="1600" b="1" dirty="0" err="1">
                <a:latin typeface="Arial (Body)"/>
              </a:rPr>
              <a:t>liên</a:t>
            </a:r>
            <a:r>
              <a:rPr lang="en-US" sz="1600" b="1" dirty="0">
                <a:latin typeface="Arial (Body)"/>
              </a:rPr>
              <a:t> </a:t>
            </a:r>
            <a:r>
              <a:rPr lang="en-US" sz="1600" b="1" dirty="0" err="1">
                <a:latin typeface="Arial (Body)"/>
              </a:rPr>
              <a:t>tục</a:t>
            </a:r>
            <a:r>
              <a:rPr lang="en-US" sz="1600" b="1" dirty="0">
                <a:latin typeface="Arial (Body)"/>
              </a:rPr>
              <a:t> </a:t>
            </a:r>
            <a:r>
              <a:rPr lang="en-US" sz="1600" b="1" dirty="0" err="1">
                <a:latin typeface="Arial (Body)"/>
              </a:rPr>
              <a:t>theo</a:t>
            </a:r>
            <a:r>
              <a:rPr lang="en-US" sz="1600" b="1" dirty="0">
                <a:latin typeface="Arial (Body)"/>
              </a:rPr>
              <a:t> </a:t>
            </a:r>
            <a:r>
              <a:rPr lang="en-US" sz="1600" b="1" dirty="0" err="1">
                <a:latin typeface="Arial (Body)"/>
              </a:rPr>
              <a:t>thời</a:t>
            </a:r>
            <a:r>
              <a:rPr lang="en-US" sz="1600" b="1" dirty="0">
                <a:latin typeface="Arial (Body)"/>
              </a:rPr>
              <a:t> </a:t>
            </a:r>
            <a:r>
              <a:rPr lang="en-US" sz="1600" b="1" dirty="0" err="1">
                <a:latin typeface="Arial (Body)"/>
              </a:rPr>
              <a:t>gian</a:t>
            </a:r>
            <a:r>
              <a:rPr lang="en-US" sz="1600" b="1" dirty="0">
                <a:latin typeface="Arial (Body)"/>
              </a:rPr>
              <a:t> </a:t>
            </a:r>
            <a:r>
              <a:rPr lang="en-US" sz="1600" b="1" dirty="0" err="1">
                <a:latin typeface="Arial (Body)"/>
              </a:rPr>
              <a:t>thực</a:t>
            </a:r>
            <a:endParaRPr lang="en-US" sz="1600" b="1" dirty="0">
              <a:latin typeface="Arial (Body)"/>
            </a:endParaRPr>
          </a:p>
          <a:p>
            <a:pPr algn="just">
              <a:lnSpc>
                <a:spcPts val="1800"/>
              </a:lnSpc>
              <a:spcBef>
                <a:spcPts val="1200"/>
              </a:spcBef>
            </a:pPr>
            <a:r>
              <a:rPr lang="vi-VN" b="1" dirty="0">
                <a:solidFill>
                  <a:schemeClr val="accent2"/>
                </a:solidFill>
                <a:latin typeface="Arial (Body)"/>
              </a:rPr>
              <a:t>Đào tạo, phát triển nhân lực chất lượng cao, tuyên truyền về chuyển đổi số</a:t>
            </a:r>
            <a:r>
              <a:rPr lang="en-US" b="1" dirty="0">
                <a:solidFill>
                  <a:schemeClr val="accent2"/>
                </a:solidFill>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Triển khai các chương trình bồi dưỡng, tập huấn và đào tạo chuyên sâu về chuyển đối số, kỹ năng số, quản trị dữ liệu, an toàn thông tin, sử dụng công cụ AI cho đội ngũ lãnh đạo, cán bộ, công chức, viên chức và người lao động đáp ứng được yêu cầu mới chuyển đổi số</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Thu hút, trọng dụng các nhà khoa học, chuyên gia trong và ngoài nước triển khai các nhiệm vụ quan trọng về chuyển đổi số, đặc biệt về trí tuệ nhân tạo và các công nghệ đột phá</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Tiếp tục đẩy mạnh truyền thông, tuyên truyền sâu rộng về chuyển đổi số nhằm nâng cao nhận thức, giảm thiểu tình trạng e ngại hoặc từ chối chấp nhận công nghệ.</a:t>
            </a:r>
            <a:endParaRPr lang="en-US" sz="1600" b="1" dirty="0">
              <a:latin typeface="Arial (Body)"/>
            </a:endParaRPr>
          </a:p>
          <a:p>
            <a:pPr marL="285750" indent="-285750" algn="just">
              <a:lnSpc>
                <a:spcPts val="1800"/>
              </a:lnSpc>
              <a:spcBef>
                <a:spcPts val="1200"/>
              </a:spcBef>
              <a:buFont typeface="Wingdings" panose="05000000000000000000" pitchFamily="2" charset="2"/>
              <a:buChar char="q"/>
            </a:pPr>
            <a:r>
              <a:rPr lang="vi-VN" sz="1600" b="1" dirty="0">
                <a:latin typeface="Arial (Body)"/>
              </a:rPr>
              <a:t>Thực hiện các giải pháp tổng hợp khắc phục khoảng cách số giữa các vùng miền, đặc biệt ở tỉnh miền núi, nơi đối mặt với thách thức về hạ tầng và nhân lực</a:t>
            </a:r>
            <a:r>
              <a:rPr lang="en-US" sz="1600" b="1" dirty="0">
                <a:latin typeface="Arial (Body)"/>
              </a:rPr>
              <a:t>.</a:t>
            </a:r>
            <a:endParaRPr lang="vi-VN" sz="1600" b="1" dirty="0">
              <a:latin typeface="Arial (Body)"/>
            </a:endParaRPr>
          </a:p>
        </p:txBody>
      </p:sp>
      <p:sp>
        <p:nvSpPr>
          <p:cNvPr id="20" name="Freeform 33">
            <a:extLst>
              <a:ext uri="{FF2B5EF4-FFF2-40B4-BE49-F238E27FC236}">
                <a16:creationId xmlns:a16="http://schemas.microsoft.com/office/drawing/2014/main" id="{D056C8B2-6615-4869-A916-C32B0B12FD59}"/>
              </a:ext>
            </a:extLst>
          </p:cNvPr>
          <p:cNvSpPr>
            <a:spLocks noChangeAspect="1"/>
          </p:cNvSpPr>
          <p:nvPr/>
        </p:nvSpPr>
        <p:spPr>
          <a:xfrm>
            <a:off x="253909" y="731497"/>
            <a:ext cx="275744" cy="182880"/>
          </a:xfrm>
          <a:custGeom>
            <a:avLst/>
            <a:gdLst/>
            <a:ahLst/>
            <a:cxnLst/>
            <a:rect l="l" t="t" r="r" b="b"/>
            <a:pathLst>
              <a:path w="778295" h="608043">
                <a:moveTo>
                  <a:pt x="0" y="0"/>
                </a:moveTo>
                <a:lnTo>
                  <a:pt x="778295" y="0"/>
                </a:lnTo>
                <a:lnTo>
                  <a:pt x="778295" y="608042"/>
                </a:lnTo>
                <a:lnTo>
                  <a:pt x="0" y="608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TextBox 25">
            <a:extLst>
              <a:ext uri="{FF2B5EF4-FFF2-40B4-BE49-F238E27FC236}">
                <a16:creationId xmlns:a16="http://schemas.microsoft.com/office/drawing/2014/main" id="{049C24D7-BFCE-4059-9DB5-EF1B498161AA}"/>
              </a:ext>
            </a:extLst>
          </p:cNvPr>
          <p:cNvSpPr txBox="1"/>
          <p:nvPr/>
        </p:nvSpPr>
        <p:spPr>
          <a:xfrm>
            <a:off x="11204397" y="2687667"/>
            <a:ext cx="862737" cy="369332"/>
          </a:xfrm>
          <a:prstGeom prst="rect">
            <a:avLst/>
          </a:prstGeom>
          <a:noFill/>
        </p:spPr>
        <p:txBody>
          <a:bodyPr wrap="none" rtlCol="0">
            <a:spAutoFit/>
          </a:bodyPr>
          <a:lstStyle/>
          <a:p>
            <a:r>
              <a:rPr lang="en-US" sz="1000" b="1" dirty="0">
                <a:solidFill>
                  <a:schemeClr val="bg1"/>
                </a:solidFill>
                <a:latin typeface="Arial" panose="020B0604020202020204" pitchFamily="34" charset="0"/>
                <a:cs typeface="Arial" panose="020B0604020202020204" pitchFamily="34" charset="0"/>
              </a:rPr>
              <a:t>4. ĐBSCL</a:t>
            </a:r>
          </a:p>
          <a:p>
            <a:r>
              <a:rPr lang="en-US" sz="800" b="1" dirty="0">
                <a:solidFill>
                  <a:schemeClr val="bg1"/>
                </a:solidFill>
                <a:latin typeface="Arial" panose="020B0604020202020204" pitchFamily="34" charset="0"/>
                <a:cs typeface="Arial" panose="020B0604020202020204" pitchFamily="34" charset="0"/>
              </a:rPr>
              <a:t>(TP. </a:t>
            </a:r>
            <a:r>
              <a:rPr lang="en-US" sz="800" b="1" dirty="0" err="1">
                <a:solidFill>
                  <a:schemeClr val="bg1"/>
                </a:solidFill>
                <a:latin typeface="Arial" panose="020B0604020202020204" pitchFamily="34" charset="0"/>
                <a:cs typeface="Arial" panose="020B0604020202020204" pitchFamily="34" charset="0"/>
              </a:rPr>
              <a:t>Cần</a:t>
            </a:r>
            <a:r>
              <a:rPr lang="en-US" sz="800" b="1" dirty="0">
                <a:solidFill>
                  <a:schemeClr val="bg1"/>
                </a:solidFill>
                <a:latin typeface="Arial" panose="020B0604020202020204" pitchFamily="34" charset="0"/>
                <a:cs typeface="Arial" panose="020B0604020202020204" pitchFamily="34" charset="0"/>
              </a:rPr>
              <a:t> Th</a:t>
            </a:r>
            <a:r>
              <a:rPr lang="vi-VN" sz="800" b="1" dirty="0">
                <a:solidFill>
                  <a:schemeClr val="bg1"/>
                </a:solidFill>
                <a:latin typeface="Arial" panose="020B0604020202020204" pitchFamily="34" charset="0"/>
                <a:cs typeface="Arial" panose="020B0604020202020204" pitchFamily="34" charset="0"/>
              </a:rPr>
              <a:t>ơ</a:t>
            </a:r>
            <a:r>
              <a:rPr lang="en-US" sz="800" b="1" dirty="0">
                <a:solidFill>
                  <a:schemeClr val="bg1"/>
                </a:solidFill>
                <a:latin typeface="Arial" panose="020B0604020202020204" pitchFamily="34" charset="0"/>
                <a:cs typeface="Arial" panose="020B0604020202020204" pitchFamily="34" charset="0"/>
              </a:rPr>
              <a:t>)</a:t>
            </a:r>
          </a:p>
        </p:txBody>
      </p:sp>
      <p:sp>
        <p:nvSpPr>
          <p:cNvPr id="11" name="Freeform 33">
            <a:extLst>
              <a:ext uri="{FF2B5EF4-FFF2-40B4-BE49-F238E27FC236}">
                <a16:creationId xmlns:a16="http://schemas.microsoft.com/office/drawing/2014/main" id="{EDB7C8FC-D087-47AE-9292-9A3614E766BC}"/>
              </a:ext>
            </a:extLst>
          </p:cNvPr>
          <p:cNvSpPr>
            <a:spLocks noChangeAspect="1"/>
          </p:cNvSpPr>
          <p:nvPr/>
        </p:nvSpPr>
        <p:spPr>
          <a:xfrm>
            <a:off x="253909" y="3771957"/>
            <a:ext cx="275744" cy="182880"/>
          </a:xfrm>
          <a:custGeom>
            <a:avLst/>
            <a:gdLst/>
            <a:ahLst/>
            <a:cxnLst/>
            <a:rect l="l" t="t" r="r" b="b"/>
            <a:pathLst>
              <a:path w="778295" h="608043">
                <a:moveTo>
                  <a:pt x="0" y="0"/>
                </a:moveTo>
                <a:lnTo>
                  <a:pt x="778295" y="0"/>
                </a:lnTo>
                <a:lnTo>
                  <a:pt x="778295" y="608042"/>
                </a:lnTo>
                <a:lnTo>
                  <a:pt x="0" y="608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147657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6711-6242-956B-70BD-760A428426A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CD1F6BE-282B-4DC7-BB6B-791E9AB1E630}"/>
              </a:ext>
            </a:extLst>
          </p:cNvPr>
          <p:cNvGrpSpPr/>
          <p:nvPr/>
        </p:nvGrpSpPr>
        <p:grpSpPr>
          <a:xfrm>
            <a:off x="10307" y="158651"/>
            <a:ext cx="12181694" cy="424732"/>
            <a:chOff x="336328" y="270411"/>
            <a:chExt cx="11403725" cy="424732"/>
          </a:xfrm>
        </p:grpSpPr>
        <p:sp>
          <p:nvSpPr>
            <p:cNvPr id="6" name="Title 3">
              <a:extLst>
                <a:ext uri="{FF2B5EF4-FFF2-40B4-BE49-F238E27FC236}">
                  <a16:creationId xmlns:a16="http://schemas.microsoft.com/office/drawing/2014/main" id="{A98D3FC7-66E8-F3E6-F859-84B4962AA090}"/>
                </a:ext>
              </a:extLst>
            </p:cNvPr>
            <p:cNvSpPr txBox="1">
              <a:spLocks/>
            </p:cNvSpPr>
            <p:nvPr/>
          </p:nvSpPr>
          <p:spPr>
            <a:xfrm>
              <a:off x="336328" y="270411"/>
              <a:ext cx="10672175" cy="4247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83C3"/>
                  </a:solidFill>
                  <a:latin typeface="Arial" panose="020B0604020202020204" pitchFamily="34" charset="0"/>
                  <a:cs typeface="Arial" panose="020B0604020202020204" pitchFamily="34" charset="0"/>
                </a:rPr>
                <a:t>III. NHIỆM VỤ, GIẢI PHÁP TRỌNG TÂM (6)</a:t>
              </a:r>
              <a:endParaRPr lang="vi-VN" sz="2400" b="1" dirty="0">
                <a:solidFill>
                  <a:srgbClr val="2E83C3"/>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6B4E6AB1-B4D0-00BE-845B-344C0D9E3B1A}"/>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28BCB3E3-90FF-48B0-9D83-C38BEA1E8D85}"/>
              </a:ext>
            </a:extLst>
          </p:cNvPr>
          <p:cNvSpPr/>
          <p:nvPr/>
        </p:nvSpPr>
        <p:spPr>
          <a:xfrm>
            <a:off x="530112" y="671188"/>
            <a:ext cx="11222210" cy="3939540"/>
          </a:xfrm>
          <a:prstGeom prst="rect">
            <a:avLst/>
          </a:prstGeom>
        </p:spPr>
        <p:txBody>
          <a:bodyPr wrap="square">
            <a:spAutoFit/>
          </a:bodyPr>
          <a:lstStyle/>
          <a:p>
            <a:pPr algn="just">
              <a:lnSpc>
                <a:spcPts val="1800"/>
              </a:lnSpc>
              <a:spcBef>
                <a:spcPts val="1200"/>
              </a:spcBef>
            </a:pPr>
            <a:r>
              <a:rPr lang="vi-VN" b="1" dirty="0">
                <a:solidFill>
                  <a:schemeClr val="accent2"/>
                </a:solidFill>
                <a:latin typeface="Arial (Body)"/>
              </a:rPr>
              <a:t>Hợp tác quốc tế, chuyển giao công nghệ chuyển đổi số</a:t>
            </a:r>
            <a:r>
              <a:rPr lang="en-US" b="1" dirty="0">
                <a:solidFill>
                  <a:schemeClr val="accent2"/>
                </a:solidFill>
                <a:latin typeface="Arial (Body)"/>
              </a:rPr>
              <a:t>:</a:t>
            </a:r>
          </a:p>
          <a:p>
            <a:pPr algn="just">
              <a:lnSpc>
                <a:spcPts val="1800"/>
              </a:lnSpc>
              <a:spcBef>
                <a:spcPts val="1200"/>
              </a:spcBef>
            </a:pPr>
            <a:r>
              <a:rPr lang="vi-VN" sz="1600" b="1" dirty="0">
                <a:latin typeface="Arial (Body)"/>
              </a:rPr>
              <a:t>Đẩy mạnh hợp tác quốc tế đa phương, song phương với các quốc gia, vùng lãnh thổ, các tập đoàn đa quốc gia về công nghệ số. Học tập kinh nghiệm quốc tế; tăng cường chuyển giao, phát triển công nghệ số, ưu tiên các công nghệ đột phá, AI, IOT...</a:t>
            </a:r>
            <a:endParaRPr lang="en-US" sz="1600" b="1" dirty="0">
              <a:latin typeface="Arial (Body)"/>
            </a:endParaRPr>
          </a:p>
          <a:p>
            <a:pPr algn="just">
              <a:lnSpc>
                <a:spcPts val="1800"/>
              </a:lnSpc>
              <a:spcBef>
                <a:spcPts val="1200"/>
              </a:spcBef>
            </a:pPr>
            <a:r>
              <a:rPr lang="vi-VN" b="1" dirty="0">
                <a:solidFill>
                  <a:schemeClr val="accent2"/>
                </a:solidFill>
                <a:latin typeface="Arial (Body)"/>
              </a:rPr>
              <a:t>Đào tạo, phát triển nhân lực chất lượng cao, tuyên truyền về chuyển đổi số</a:t>
            </a:r>
            <a:r>
              <a:rPr lang="en-US" b="1" dirty="0">
                <a:solidFill>
                  <a:schemeClr val="accent2"/>
                </a:solidFill>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Hoàn thiện các cơ chế tài chính, hợp tác và huy động nguồn lực, phát huy mô hình hợp tác "Ba nhà" (Nhà nước - Nhà trường/Viện nghiên cứu - Nhà doanh nghiệp) nhằm nghiên cứu, đầu tư xây dựng các sản phẩm, dịch vụ, trước hết là các cơ chế, chính sách về thuê dịch vụ, đẩy mạnh hợp tác công - tư (PPP), sử dụng quỹ phát triển khoa học và công nghệ của doanh nghiệp, tham gia các quỹ đầu tư, trung tâm đổi mới sáng tạo, huy động các nguồn lực, đặc biệt là tài chính, chuyên môn và công nghệ hình thành hệ sinh thái số, xã hội hóa hoạt động, phát triển chuyển đổi số, xây dựng các mô hình dữ liệu lớn, phát triển các công nghệ đột phá, ứng dụng AI, sáng tạo AI Agent</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Huy động ngân sách nhà nước, đầu tư phát triển và mọi nguồn lực tài chính, tăng cường và đa dạng hóa các hình thức đầu tư, mua sắm, thuê dịch vụ, sử dụng các nguồn vốn hợp pháp theo quy định của pháp luật</a:t>
            </a:r>
            <a:r>
              <a:rPr lang="en-US" sz="1600" b="1" dirty="0">
                <a:latin typeface="Arial (Body)"/>
              </a:rPr>
              <a:t>.</a:t>
            </a:r>
            <a:endParaRPr lang="vi-VN" sz="1600" b="1" dirty="0">
              <a:latin typeface="Arial (Body)"/>
            </a:endParaRPr>
          </a:p>
        </p:txBody>
      </p:sp>
      <p:sp>
        <p:nvSpPr>
          <p:cNvPr id="20" name="Freeform 33">
            <a:extLst>
              <a:ext uri="{FF2B5EF4-FFF2-40B4-BE49-F238E27FC236}">
                <a16:creationId xmlns:a16="http://schemas.microsoft.com/office/drawing/2014/main" id="{D056C8B2-6615-4869-A916-C32B0B12FD59}"/>
              </a:ext>
            </a:extLst>
          </p:cNvPr>
          <p:cNvSpPr>
            <a:spLocks noChangeAspect="1"/>
          </p:cNvSpPr>
          <p:nvPr/>
        </p:nvSpPr>
        <p:spPr>
          <a:xfrm>
            <a:off x="253909" y="731497"/>
            <a:ext cx="275744" cy="182880"/>
          </a:xfrm>
          <a:custGeom>
            <a:avLst/>
            <a:gdLst/>
            <a:ahLst/>
            <a:cxnLst/>
            <a:rect l="l" t="t" r="r" b="b"/>
            <a:pathLst>
              <a:path w="778295" h="608043">
                <a:moveTo>
                  <a:pt x="0" y="0"/>
                </a:moveTo>
                <a:lnTo>
                  <a:pt x="778295" y="0"/>
                </a:lnTo>
                <a:lnTo>
                  <a:pt x="778295" y="608042"/>
                </a:lnTo>
                <a:lnTo>
                  <a:pt x="0" y="608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TextBox 25">
            <a:extLst>
              <a:ext uri="{FF2B5EF4-FFF2-40B4-BE49-F238E27FC236}">
                <a16:creationId xmlns:a16="http://schemas.microsoft.com/office/drawing/2014/main" id="{049C24D7-BFCE-4059-9DB5-EF1B498161AA}"/>
              </a:ext>
            </a:extLst>
          </p:cNvPr>
          <p:cNvSpPr txBox="1"/>
          <p:nvPr/>
        </p:nvSpPr>
        <p:spPr>
          <a:xfrm>
            <a:off x="11204397" y="2687667"/>
            <a:ext cx="862737" cy="369332"/>
          </a:xfrm>
          <a:prstGeom prst="rect">
            <a:avLst/>
          </a:prstGeom>
          <a:noFill/>
        </p:spPr>
        <p:txBody>
          <a:bodyPr wrap="none" rtlCol="0">
            <a:spAutoFit/>
          </a:bodyPr>
          <a:lstStyle/>
          <a:p>
            <a:r>
              <a:rPr lang="en-US" sz="1000" b="1" dirty="0">
                <a:solidFill>
                  <a:schemeClr val="bg1"/>
                </a:solidFill>
                <a:latin typeface="Arial" panose="020B0604020202020204" pitchFamily="34" charset="0"/>
                <a:cs typeface="Arial" panose="020B0604020202020204" pitchFamily="34" charset="0"/>
              </a:rPr>
              <a:t>4. ĐBSCL</a:t>
            </a:r>
          </a:p>
          <a:p>
            <a:r>
              <a:rPr lang="en-US" sz="800" b="1" dirty="0">
                <a:solidFill>
                  <a:schemeClr val="bg1"/>
                </a:solidFill>
                <a:latin typeface="Arial" panose="020B0604020202020204" pitchFamily="34" charset="0"/>
                <a:cs typeface="Arial" panose="020B0604020202020204" pitchFamily="34" charset="0"/>
              </a:rPr>
              <a:t>(TP. </a:t>
            </a:r>
            <a:r>
              <a:rPr lang="en-US" sz="800" b="1" dirty="0" err="1">
                <a:solidFill>
                  <a:schemeClr val="bg1"/>
                </a:solidFill>
                <a:latin typeface="Arial" panose="020B0604020202020204" pitchFamily="34" charset="0"/>
                <a:cs typeface="Arial" panose="020B0604020202020204" pitchFamily="34" charset="0"/>
              </a:rPr>
              <a:t>Cần</a:t>
            </a:r>
            <a:r>
              <a:rPr lang="en-US" sz="800" b="1" dirty="0">
                <a:solidFill>
                  <a:schemeClr val="bg1"/>
                </a:solidFill>
                <a:latin typeface="Arial" panose="020B0604020202020204" pitchFamily="34" charset="0"/>
                <a:cs typeface="Arial" panose="020B0604020202020204" pitchFamily="34" charset="0"/>
              </a:rPr>
              <a:t> Th</a:t>
            </a:r>
            <a:r>
              <a:rPr lang="vi-VN" sz="800" b="1" dirty="0">
                <a:solidFill>
                  <a:schemeClr val="bg1"/>
                </a:solidFill>
                <a:latin typeface="Arial" panose="020B0604020202020204" pitchFamily="34" charset="0"/>
                <a:cs typeface="Arial" panose="020B0604020202020204" pitchFamily="34" charset="0"/>
              </a:rPr>
              <a:t>ơ</a:t>
            </a:r>
            <a:r>
              <a:rPr lang="en-US" sz="800" b="1" dirty="0">
                <a:solidFill>
                  <a:schemeClr val="bg1"/>
                </a:solidFill>
                <a:latin typeface="Arial" panose="020B0604020202020204" pitchFamily="34" charset="0"/>
                <a:cs typeface="Arial" panose="020B0604020202020204" pitchFamily="34" charset="0"/>
              </a:rPr>
              <a:t>)</a:t>
            </a:r>
          </a:p>
        </p:txBody>
      </p:sp>
      <p:sp>
        <p:nvSpPr>
          <p:cNvPr id="11" name="Freeform 33">
            <a:extLst>
              <a:ext uri="{FF2B5EF4-FFF2-40B4-BE49-F238E27FC236}">
                <a16:creationId xmlns:a16="http://schemas.microsoft.com/office/drawing/2014/main" id="{EDB7C8FC-D087-47AE-9292-9A3614E766BC}"/>
              </a:ext>
            </a:extLst>
          </p:cNvPr>
          <p:cNvSpPr>
            <a:spLocks noChangeAspect="1"/>
          </p:cNvSpPr>
          <p:nvPr/>
        </p:nvSpPr>
        <p:spPr>
          <a:xfrm>
            <a:off x="253909" y="3771957"/>
            <a:ext cx="275744" cy="182880"/>
          </a:xfrm>
          <a:custGeom>
            <a:avLst/>
            <a:gdLst/>
            <a:ahLst/>
            <a:cxnLst/>
            <a:rect l="l" t="t" r="r" b="b"/>
            <a:pathLst>
              <a:path w="778295" h="608043">
                <a:moveTo>
                  <a:pt x="0" y="0"/>
                </a:moveTo>
                <a:lnTo>
                  <a:pt x="778295" y="0"/>
                </a:lnTo>
                <a:lnTo>
                  <a:pt x="778295" y="608042"/>
                </a:lnTo>
                <a:lnTo>
                  <a:pt x="0" y="608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217161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6711-6242-956B-70BD-760A428426A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CD1F6BE-282B-4DC7-BB6B-791E9AB1E630}"/>
              </a:ext>
            </a:extLst>
          </p:cNvPr>
          <p:cNvGrpSpPr/>
          <p:nvPr/>
        </p:nvGrpSpPr>
        <p:grpSpPr>
          <a:xfrm>
            <a:off x="10307" y="158651"/>
            <a:ext cx="12181694" cy="424732"/>
            <a:chOff x="336328" y="270411"/>
            <a:chExt cx="11403725" cy="424732"/>
          </a:xfrm>
        </p:grpSpPr>
        <p:sp>
          <p:nvSpPr>
            <p:cNvPr id="6" name="Title 3">
              <a:extLst>
                <a:ext uri="{FF2B5EF4-FFF2-40B4-BE49-F238E27FC236}">
                  <a16:creationId xmlns:a16="http://schemas.microsoft.com/office/drawing/2014/main" id="{A98D3FC7-66E8-F3E6-F859-84B4962AA090}"/>
                </a:ext>
              </a:extLst>
            </p:cNvPr>
            <p:cNvSpPr txBox="1">
              <a:spLocks/>
            </p:cNvSpPr>
            <p:nvPr/>
          </p:nvSpPr>
          <p:spPr>
            <a:xfrm>
              <a:off x="336328" y="270411"/>
              <a:ext cx="10672175" cy="4247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83C3"/>
                  </a:solidFill>
                  <a:latin typeface="Arial" panose="020B0604020202020204" pitchFamily="34" charset="0"/>
                  <a:cs typeface="Arial" panose="020B0604020202020204" pitchFamily="34" charset="0"/>
                </a:rPr>
                <a:t>IV. TỔ CHỨC THỰC HIỆN</a:t>
              </a:r>
              <a:endParaRPr lang="vi-VN" sz="2400" b="1" dirty="0">
                <a:solidFill>
                  <a:srgbClr val="2E83C3"/>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6B4E6AB1-B4D0-00BE-845B-344C0D9E3B1A}"/>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28BCB3E3-90FF-48B0-9D83-C38BEA1E8D85}"/>
              </a:ext>
            </a:extLst>
          </p:cNvPr>
          <p:cNvSpPr/>
          <p:nvPr/>
        </p:nvSpPr>
        <p:spPr>
          <a:xfrm>
            <a:off x="530112" y="671188"/>
            <a:ext cx="11222210" cy="6555641"/>
          </a:xfrm>
          <a:prstGeom prst="rect">
            <a:avLst/>
          </a:prstGeom>
        </p:spPr>
        <p:txBody>
          <a:bodyPr wrap="square">
            <a:spAutoFit/>
          </a:bodyPr>
          <a:lstStyle/>
          <a:p>
            <a:pPr algn="just">
              <a:lnSpc>
                <a:spcPts val="1800"/>
              </a:lnSpc>
              <a:spcBef>
                <a:spcPts val="1200"/>
              </a:spcBef>
            </a:pPr>
            <a:r>
              <a:rPr lang="vi-VN" b="1" dirty="0">
                <a:solidFill>
                  <a:schemeClr val="accent2"/>
                </a:solidFill>
                <a:latin typeface="Arial (Body)"/>
              </a:rPr>
              <a:t>Các cấp ủy, tổ chức đảng, đơn vị</a:t>
            </a:r>
            <a:endParaRPr lang="en-US" b="1" dirty="0">
              <a:solidFill>
                <a:schemeClr val="accent2"/>
              </a:solidFill>
              <a:latin typeface="Arial (Body)"/>
            </a:endParaRPr>
          </a:p>
          <a:p>
            <a:pPr algn="just">
              <a:lnSpc>
                <a:spcPts val="1800"/>
              </a:lnSpc>
              <a:spcBef>
                <a:spcPts val="1200"/>
              </a:spcBef>
            </a:pPr>
            <a:r>
              <a:rPr lang="en-US" sz="1600" b="1" dirty="0">
                <a:latin typeface="Arial (Body)"/>
              </a:rPr>
              <a:t>T</a:t>
            </a:r>
            <a:r>
              <a:rPr lang="vi-VN" sz="1600" b="1" dirty="0">
                <a:latin typeface="Arial (Body)"/>
              </a:rPr>
              <a:t>ổ chức phổ biến, quán triệt, tuyên truyền nâng cao nhận thức, quyết liệt thực hiện thực hiện các nhiệm vụ được giao của Nghị quyết số 57-NQ/TW ngày 22/12/2024 của Bộ Chính trị về đột phá phát triển khoa học, công nghệ, đổi mới sáng tạo và chuyển đổi số quốc gia, các nhiệm vụ của Chiến lược này và các nhiệm vụ, dự án trọng tâm tại Phụ lục kèm theo</a:t>
            </a:r>
            <a:endParaRPr lang="en-US" sz="1600" b="1" dirty="0">
              <a:latin typeface="Arial (Body)"/>
            </a:endParaRPr>
          </a:p>
          <a:p>
            <a:pPr algn="just">
              <a:lnSpc>
                <a:spcPts val="1800"/>
              </a:lnSpc>
              <a:spcBef>
                <a:spcPts val="1200"/>
              </a:spcBef>
            </a:pPr>
            <a:r>
              <a:rPr lang="vi-VN" b="1" dirty="0">
                <a:solidFill>
                  <a:schemeClr val="accent2"/>
                </a:solidFill>
                <a:latin typeface="Arial (Body)"/>
              </a:rPr>
              <a:t>Thủ trưởng cơ quan, đơn vị ngành nông nghiệp và môi trường có trách nhiệm</a:t>
            </a:r>
            <a:r>
              <a:rPr lang="en-US" b="1" dirty="0">
                <a:solidFill>
                  <a:schemeClr val="accent2"/>
                </a:solidFill>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Nghiên cứu, phổ biến, tuyên truyền Chiến lược; rà soát các chương trình, kế hoạch thực hiện về chuyển đổi số để điều chỉnh, đồng bộ thống nhất</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Tiếp tục quyết liệt triển khai thực hiện đúng thời hạn, bảo đảm chất lượng các nhiệm vụ đã được giao trong các kế hoạch, quyết định, kết luận… thực hiện Nghị quyết 57-NQ/TW của Ban Chỉ đạo Trung ương về phát triển khoa học, công nghệ, đổi mới sáng tạo và chuyển đổi số</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en-US" sz="1600" b="1" dirty="0">
                <a:latin typeface="Arial (Body)"/>
              </a:rPr>
              <a:t>R</a:t>
            </a:r>
            <a:r>
              <a:rPr lang="vi-VN" sz="1600" b="1" dirty="0">
                <a:latin typeface="Arial (Body)"/>
              </a:rPr>
              <a:t>à soát các quy định pháp luật chuyên ngành để bảo đảm sự thống nhất, tháo gỡ kịp thời các điểm nghẽn phục vụ hoạt động về chuyển đổi số; đề xuất việc hoàn thiện quy định pháp luật để bảo đảm hành lang pháp lý cho hoạt động của ngành nông nghiệp và môi trường trên môi trường số</a:t>
            </a:r>
            <a:endParaRPr lang="en-US" sz="1600" b="1" dirty="0">
              <a:latin typeface="Arial (Body)"/>
            </a:endParaRPr>
          </a:p>
          <a:p>
            <a:pPr algn="just">
              <a:lnSpc>
                <a:spcPts val="1800"/>
              </a:lnSpc>
              <a:spcBef>
                <a:spcPts val="1200"/>
              </a:spcBef>
            </a:pPr>
            <a:r>
              <a:rPr lang="vi-VN" b="1" dirty="0">
                <a:solidFill>
                  <a:schemeClr val="accent2"/>
                </a:solidFill>
                <a:latin typeface="Arial (Body)"/>
              </a:rPr>
              <a:t>Vụ Khoa học và Công nghệ</a:t>
            </a:r>
            <a:r>
              <a:rPr lang="en-US" b="1" dirty="0">
                <a:solidFill>
                  <a:schemeClr val="accent2"/>
                </a:solidFill>
                <a:latin typeface="Arial (Body)"/>
              </a:rPr>
              <a:t>:</a:t>
            </a:r>
          </a:p>
          <a:p>
            <a:pPr algn="just">
              <a:lnSpc>
                <a:spcPts val="1800"/>
              </a:lnSpc>
              <a:spcBef>
                <a:spcPts val="1200"/>
              </a:spcBef>
            </a:pPr>
            <a:r>
              <a:rPr lang="en-US" sz="1600" b="1" dirty="0">
                <a:latin typeface="Arial (Body)"/>
              </a:rPr>
              <a:t>T</a:t>
            </a:r>
            <a:r>
              <a:rPr lang="vi-VN" sz="1600" b="1" dirty="0">
                <a:latin typeface="Arial (Body)"/>
              </a:rPr>
              <a:t>ổng hợp các nhiệm vụ phát triển</a:t>
            </a:r>
            <a:r>
              <a:rPr lang="en-US" sz="1600" b="1" dirty="0">
                <a:latin typeface="Arial (Body)"/>
              </a:rPr>
              <a:t> KHCN, ĐMST </a:t>
            </a:r>
            <a:r>
              <a:rPr lang="vi-VN" sz="1600" b="1" dirty="0">
                <a:latin typeface="Arial (Body)"/>
              </a:rPr>
              <a:t>để xây dựng chương trình, kế hoạch công tác hằng năm của Bộ theo Nghị quyết số 57-NQ/TW; ưu tiên, phối hợp các nhiệm vụ về </a:t>
            </a:r>
            <a:r>
              <a:rPr lang="en-US" sz="1600" b="1" dirty="0">
                <a:latin typeface="Arial (Body)"/>
              </a:rPr>
              <a:t>KHCN </a:t>
            </a:r>
            <a:r>
              <a:rPr lang="vi-VN" sz="1600" b="1" dirty="0">
                <a:latin typeface="Arial (Body)"/>
              </a:rPr>
              <a:t>để thực hiện Chiến lược</a:t>
            </a:r>
            <a:r>
              <a:rPr lang="en-US" sz="1600" b="1" dirty="0">
                <a:latin typeface="Arial (Body)"/>
              </a:rPr>
              <a:t>.</a:t>
            </a:r>
          </a:p>
          <a:p>
            <a:pPr algn="just">
              <a:lnSpc>
                <a:spcPts val="1800"/>
              </a:lnSpc>
              <a:spcBef>
                <a:spcPts val="1200"/>
              </a:spcBef>
            </a:pPr>
            <a:r>
              <a:rPr lang="en-US" b="1" dirty="0">
                <a:solidFill>
                  <a:schemeClr val="accent2"/>
                </a:solidFill>
                <a:latin typeface="Arial (Body)"/>
              </a:rPr>
              <a:t>Cục </a:t>
            </a:r>
            <a:r>
              <a:rPr lang="en-US" b="1" dirty="0" err="1">
                <a:solidFill>
                  <a:schemeClr val="accent2"/>
                </a:solidFill>
                <a:latin typeface="Arial (Body)"/>
              </a:rPr>
              <a:t>Chuyển</a:t>
            </a:r>
            <a:r>
              <a:rPr lang="en-US" b="1" dirty="0">
                <a:solidFill>
                  <a:schemeClr val="accent2"/>
                </a:solidFill>
                <a:latin typeface="Arial (Body)"/>
              </a:rPr>
              <a:t> </a:t>
            </a:r>
            <a:r>
              <a:rPr lang="en-US" b="1" dirty="0" err="1">
                <a:solidFill>
                  <a:schemeClr val="accent2"/>
                </a:solidFill>
                <a:latin typeface="Arial (Body)"/>
              </a:rPr>
              <a:t>đổi</a:t>
            </a:r>
            <a:r>
              <a:rPr lang="en-US" b="1" dirty="0">
                <a:solidFill>
                  <a:schemeClr val="accent2"/>
                </a:solidFill>
                <a:latin typeface="Arial (Body)"/>
              </a:rPr>
              <a:t> số:</a:t>
            </a:r>
          </a:p>
          <a:p>
            <a:pPr algn="just">
              <a:lnSpc>
                <a:spcPts val="1800"/>
              </a:lnSpc>
              <a:spcBef>
                <a:spcPts val="1200"/>
              </a:spcBef>
            </a:pPr>
            <a:r>
              <a:rPr lang="en-US" sz="1600" b="1" dirty="0">
                <a:latin typeface="Arial (Body)"/>
              </a:rPr>
              <a:t>C</a:t>
            </a:r>
            <a:r>
              <a:rPr lang="vi-VN" sz="1600" b="1" dirty="0">
                <a:latin typeface="Arial (Body)"/>
              </a:rPr>
              <a:t>hủ trì phối hợp với các đơn vị hướng dẫn, theo dõi, đôn đốc, kiểm tra, thực hiện chế độ báo cáo định kỳ, đột xuất và tổng hợp, đề xuất với Bộ trưởng các biện pháp cần thiết bảo đảm Chiến lược được thực hiện đồng bộ, hiệu quả</a:t>
            </a:r>
            <a:r>
              <a:rPr lang="en-US" sz="1600" b="1" dirty="0">
                <a:latin typeface="Arial (Body)"/>
              </a:rPr>
              <a:t>.</a:t>
            </a:r>
          </a:p>
        </p:txBody>
      </p:sp>
      <p:sp>
        <p:nvSpPr>
          <p:cNvPr id="20" name="Freeform 33">
            <a:extLst>
              <a:ext uri="{FF2B5EF4-FFF2-40B4-BE49-F238E27FC236}">
                <a16:creationId xmlns:a16="http://schemas.microsoft.com/office/drawing/2014/main" id="{D056C8B2-6615-4869-A916-C32B0B12FD59}"/>
              </a:ext>
            </a:extLst>
          </p:cNvPr>
          <p:cNvSpPr>
            <a:spLocks noChangeAspect="1"/>
          </p:cNvSpPr>
          <p:nvPr/>
        </p:nvSpPr>
        <p:spPr>
          <a:xfrm>
            <a:off x="253909" y="731497"/>
            <a:ext cx="275744" cy="182880"/>
          </a:xfrm>
          <a:custGeom>
            <a:avLst/>
            <a:gdLst/>
            <a:ahLst/>
            <a:cxnLst/>
            <a:rect l="l" t="t" r="r" b="b"/>
            <a:pathLst>
              <a:path w="778295" h="608043">
                <a:moveTo>
                  <a:pt x="0" y="0"/>
                </a:moveTo>
                <a:lnTo>
                  <a:pt x="778295" y="0"/>
                </a:lnTo>
                <a:lnTo>
                  <a:pt x="778295" y="608042"/>
                </a:lnTo>
                <a:lnTo>
                  <a:pt x="0" y="608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TextBox 25">
            <a:extLst>
              <a:ext uri="{FF2B5EF4-FFF2-40B4-BE49-F238E27FC236}">
                <a16:creationId xmlns:a16="http://schemas.microsoft.com/office/drawing/2014/main" id="{049C24D7-BFCE-4059-9DB5-EF1B498161AA}"/>
              </a:ext>
            </a:extLst>
          </p:cNvPr>
          <p:cNvSpPr txBox="1"/>
          <p:nvPr/>
        </p:nvSpPr>
        <p:spPr>
          <a:xfrm>
            <a:off x="11204397" y="2687667"/>
            <a:ext cx="862737" cy="369332"/>
          </a:xfrm>
          <a:prstGeom prst="rect">
            <a:avLst/>
          </a:prstGeom>
          <a:noFill/>
        </p:spPr>
        <p:txBody>
          <a:bodyPr wrap="none" rtlCol="0">
            <a:spAutoFit/>
          </a:bodyPr>
          <a:lstStyle/>
          <a:p>
            <a:r>
              <a:rPr lang="en-US" sz="1000" b="1" dirty="0">
                <a:solidFill>
                  <a:schemeClr val="bg1"/>
                </a:solidFill>
                <a:latin typeface="Arial" panose="020B0604020202020204" pitchFamily="34" charset="0"/>
                <a:cs typeface="Arial" panose="020B0604020202020204" pitchFamily="34" charset="0"/>
              </a:rPr>
              <a:t>4. ĐBSCL</a:t>
            </a:r>
          </a:p>
          <a:p>
            <a:r>
              <a:rPr lang="en-US" sz="800" b="1" dirty="0">
                <a:solidFill>
                  <a:schemeClr val="bg1"/>
                </a:solidFill>
                <a:latin typeface="Arial" panose="020B0604020202020204" pitchFamily="34" charset="0"/>
                <a:cs typeface="Arial" panose="020B0604020202020204" pitchFamily="34" charset="0"/>
              </a:rPr>
              <a:t>(TP. </a:t>
            </a:r>
            <a:r>
              <a:rPr lang="en-US" sz="800" b="1" dirty="0" err="1">
                <a:solidFill>
                  <a:schemeClr val="bg1"/>
                </a:solidFill>
                <a:latin typeface="Arial" panose="020B0604020202020204" pitchFamily="34" charset="0"/>
                <a:cs typeface="Arial" panose="020B0604020202020204" pitchFamily="34" charset="0"/>
              </a:rPr>
              <a:t>Cần</a:t>
            </a:r>
            <a:r>
              <a:rPr lang="en-US" sz="800" b="1" dirty="0">
                <a:solidFill>
                  <a:schemeClr val="bg1"/>
                </a:solidFill>
                <a:latin typeface="Arial" panose="020B0604020202020204" pitchFamily="34" charset="0"/>
                <a:cs typeface="Arial" panose="020B0604020202020204" pitchFamily="34" charset="0"/>
              </a:rPr>
              <a:t> Th</a:t>
            </a:r>
            <a:r>
              <a:rPr lang="vi-VN" sz="800" b="1" dirty="0">
                <a:solidFill>
                  <a:schemeClr val="bg1"/>
                </a:solidFill>
                <a:latin typeface="Arial" panose="020B0604020202020204" pitchFamily="34" charset="0"/>
                <a:cs typeface="Arial" panose="020B0604020202020204" pitchFamily="34" charset="0"/>
              </a:rPr>
              <a:t>ơ</a:t>
            </a:r>
            <a:r>
              <a:rPr lang="en-US" sz="800" b="1" dirty="0">
                <a:solidFill>
                  <a:schemeClr val="bg1"/>
                </a:solidFill>
                <a:latin typeface="Arial" panose="020B0604020202020204" pitchFamily="34" charset="0"/>
                <a:cs typeface="Arial" panose="020B0604020202020204" pitchFamily="34" charset="0"/>
              </a:rPr>
              <a:t>)</a:t>
            </a:r>
          </a:p>
        </p:txBody>
      </p:sp>
      <p:sp>
        <p:nvSpPr>
          <p:cNvPr id="11" name="Freeform 33">
            <a:extLst>
              <a:ext uri="{FF2B5EF4-FFF2-40B4-BE49-F238E27FC236}">
                <a16:creationId xmlns:a16="http://schemas.microsoft.com/office/drawing/2014/main" id="{EDB7C8FC-D087-47AE-9292-9A3614E766BC}"/>
              </a:ext>
            </a:extLst>
          </p:cNvPr>
          <p:cNvSpPr>
            <a:spLocks noChangeAspect="1"/>
          </p:cNvSpPr>
          <p:nvPr/>
        </p:nvSpPr>
        <p:spPr>
          <a:xfrm>
            <a:off x="253909" y="4835964"/>
            <a:ext cx="275744" cy="182880"/>
          </a:xfrm>
          <a:custGeom>
            <a:avLst/>
            <a:gdLst/>
            <a:ahLst/>
            <a:cxnLst/>
            <a:rect l="l" t="t" r="r" b="b"/>
            <a:pathLst>
              <a:path w="778295" h="608043">
                <a:moveTo>
                  <a:pt x="0" y="0"/>
                </a:moveTo>
                <a:lnTo>
                  <a:pt x="778295" y="0"/>
                </a:lnTo>
                <a:lnTo>
                  <a:pt x="778295" y="608042"/>
                </a:lnTo>
                <a:lnTo>
                  <a:pt x="0" y="608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33">
            <a:extLst>
              <a:ext uri="{FF2B5EF4-FFF2-40B4-BE49-F238E27FC236}">
                <a16:creationId xmlns:a16="http://schemas.microsoft.com/office/drawing/2014/main" id="{AFB99C1B-80CC-4F19-9E63-86F5B5939425}"/>
              </a:ext>
            </a:extLst>
          </p:cNvPr>
          <p:cNvSpPr>
            <a:spLocks noChangeAspect="1"/>
          </p:cNvSpPr>
          <p:nvPr/>
        </p:nvSpPr>
        <p:spPr>
          <a:xfrm>
            <a:off x="253909" y="2180699"/>
            <a:ext cx="275744" cy="182880"/>
          </a:xfrm>
          <a:custGeom>
            <a:avLst/>
            <a:gdLst/>
            <a:ahLst/>
            <a:cxnLst/>
            <a:rect l="l" t="t" r="r" b="b"/>
            <a:pathLst>
              <a:path w="778295" h="608043">
                <a:moveTo>
                  <a:pt x="0" y="0"/>
                </a:moveTo>
                <a:lnTo>
                  <a:pt x="778295" y="0"/>
                </a:lnTo>
                <a:lnTo>
                  <a:pt x="778295" y="608042"/>
                </a:lnTo>
                <a:lnTo>
                  <a:pt x="0" y="608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33">
            <a:extLst>
              <a:ext uri="{FF2B5EF4-FFF2-40B4-BE49-F238E27FC236}">
                <a16:creationId xmlns:a16="http://schemas.microsoft.com/office/drawing/2014/main" id="{68852BA7-1520-448D-9D94-47CFF4F627FB}"/>
              </a:ext>
            </a:extLst>
          </p:cNvPr>
          <p:cNvSpPr>
            <a:spLocks noChangeAspect="1"/>
          </p:cNvSpPr>
          <p:nvPr/>
        </p:nvSpPr>
        <p:spPr>
          <a:xfrm>
            <a:off x="251547" y="5825737"/>
            <a:ext cx="275744" cy="182880"/>
          </a:xfrm>
          <a:custGeom>
            <a:avLst/>
            <a:gdLst/>
            <a:ahLst/>
            <a:cxnLst/>
            <a:rect l="l" t="t" r="r" b="b"/>
            <a:pathLst>
              <a:path w="778295" h="608043">
                <a:moveTo>
                  <a:pt x="0" y="0"/>
                </a:moveTo>
                <a:lnTo>
                  <a:pt x="778295" y="0"/>
                </a:lnTo>
                <a:lnTo>
                  <a:pt x="778295" y="608042"/>
                </a:lnTo>
                <a:lnTo>
                  <a:pt x="0" y="608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42796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786C-118E-4862-9022-D5377DC56A00}"/>
              </a:ext>
            </a:extLst>
          </p:cNvPr>
          <p:cNvSpPr>
            <a:spLocks noGrp="1"/>
          </p:cNvSpPr>
          <p:nvPr>
            <p:ph type="title"/>
          </p:nvPr>
        </p:nvSpPr>
        <p:spPr>
          <a:xfrm>
            <a:off x="838200" y="2007618"/>
            <a:ext cx="10515600" cy="1325563"/>
          </a:xfrm>
        </p:spPr>
        <p:txBody>
          <a:bodyPr>
            <a:normAutofit/>
          </a:bodyPr>
          <a:lstStyle/>
          <a:p>
            <a:pPr algn="ctr"/>
            <a:r>
              <a:rPr lang="en-US" altLang="en-US" sz="6000" b="1" i="1" dirty="0" err="1">
                <a:solidFill>
                  <a:srgbClr val="0070C0"/>
                </a:solidFill>
                <a:latin typeface="Arial" panose="020B0604020202020204" pitchFamily="34" charset="0"/>
                <a:cs typeface="Arial" panose="020B0604020202020204" pitchFamily="34" charset="0"/>
              </a:rPr>
              <a:t>Trân</a:t>
            </a:r>
            <a:r>
              <a:rPr lang="en-US" altLang="en-US" sz="6000" b="1" i="1" dirty="0">
                <a:solidFill>
                  <a:srgbClr val="0070C0"/>
                </a:solidFill>
                <a:latin typeface="Arial" panose="020B0604020202020204" pitchFamily="34" charset="0"/>
                <a:cs typeface="Arial" panose="020B0604020202020204" pitchFamily="34" charset="0"/>
              </a:rPr>
              <a:t> </a:t>
            </a:r>
            <a:r>
              <a:rPr lang="en-US" altLang="en-US" sz="6000" b="1" i="1" dirty="0" err="1">
                <a:solidFill>
                  <a:srgbClr val="0070C0"/>
                </a:solidFill>
                <a:latin typeface="Arial" panose="020B0604020202020204" pitchFamily="34" charset="0"/>
                <a:cs typeface="Arial" panose="020B0604020202020204" pitchFamily="34" charset="0"/>
              </a:rPr>
              <a:t>trọng</a:t>
            </a:r>
            <a:r>
              <a:rPr lang="en-US" altLang="en-US" sz="6000" b="1" i="1" dirty="0">
                <a:solidFill>
                  <a:srgbClr val="0070C0"/>
                </a:solidFill>
                <a:latin typeface="Arial" panose="020B0604020202020204" pitchFamily="34" charset="0"/>
                <a:cs typeface="Arial" panose="020B0604020202020204" pitchFamily="34" charset="0"/>
              </a:rPr>
              <a:t> </a:t>
            </a:r>
            <a:r>
              <a:rPr lang="en-US" altLang="en-US" sz="6000" b="1" i="1" dirty="0" err="1">
                <a:solidFill>
                  <a:srgbClr val="0070C0"/>
                </a:solidFill>
                <a:latin typeface="Arial" panose="020B0604020202020204" pitchFamily="34" charset="0"/>
                <a:cs typeface="Arial" panose="020B0604020202020204" pitchFamily="34" charset="0"/>
              </a:rPr>
              <a:t>cảm</a:t>
            </a:r>
            <a:r>
              <a:rPr lang="en-US" altLang="en-US" sz="6000" b="1" i="1" dirty="0">
                <a:solidFill>
                  <a:srgbClr val="0070C0"/>
                </a:solidFill>
                <a:latin typeface="Arial" panose="020B0604020202020204" pitchFamily="34" charset="0"/>
                <a:cs typeface="Arial" panose="020B0604020202020204" pitchFamily="34" charset="0"/>
              </a:rPr>
              <a:t> </a:t>
            </a:r>
            <a:r>
              <a:rPr lang="en-US" altLang="en-US" sz="6000" b="1" i="1" dirty="0" err="1">
                <a:solidFill>
                  <a:srgbClr val="0070C0"/>
                </a:solidFill>
                <a:latin typeface="Arial" panose="020B0604020202020204" pitchFamily="34" charset="0"/>
                <a:cs typeface="Arial" panose="020B0604020202020204" pitchFamily="34" charset="0"/>
              </a:rPr>
              <a:t>ơn</a:t>
            </a:r>
            <a:r>
              <a:rPr lang="en-US" altLang="en-US" sz="6000" b="1" i="1" dirty="0">
                <a:solidFill>
                  <a:srgbClr val="0070C0"/>
                </a:solidFill>
                <a:latin typeface="Arial" panose="020B0604020202020204" pitchFamily="34" charset="0"/>
                <a:cs typeface="Arial" panose="020B0604020202020204" pitchFamily="34" charset="0"/>
              </a:rPr>
              <a:t>!</a:t>
            </a:r>
            <a:endParaRPr lang="en-US" sz="60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57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97;p43">
            <a:extLst>
              <a:ext uri="{FF2B5EF4-FFF2-40B4-BE49-F238E27FC236}">
                <a16:creationId xmlns:a16="http://schemas.microsoft.com/office/drawing/2014/main" id="{2B19D159-AD58-4D4A-83FD-540650325BB3}"/>
              </a:ext>
            </a:extLst>
          </p:cNvPr>
          <p:cNvSpPr/>
          <p:nvPr/>
        </p:nvSpPr>
        <p:spPr>
          <a:xfrm>
            <a:off x="2437975" y="1077385"/>
            <a:ext cx="645674" cy="646719"/>
          </a:xfrm>
          <a:custGeom>
            <a:avLst/>
            <a:gdLst/>
            <a:ahLst/>
            <a:cxnLst/>
            <a:rect l="l" t="t" r="r" b="b"/>
            <a:pathLst>
              <a:path w="19762" h="19794" extrusionOk="0">
                <a:moveTo>
                  <a:pt x="9881" y="697"/>
                </a:moveTo>
                <a:cubicBezTo>
                  <a:pt x="14948" y="697"/>
                  <a:pt x="19065" y="4846"/>
                  <a:pt x="19065" y="9913"/>
                </a:cubicBezTo>
                <a:cubicBezTo>
                  <a:pt x="19065" y="14980"/>
                  <a:pt x="14948" y="19097"/>
                  <a:pt x="9881" y="19097"/>
                </a:cubicBezTo>
                <a:cubicBezTo>
                  <a:pt x="4814" y="19097"/>
                  <a:pt x="697" y="14980"/>
                  <a:pt x="697" y="9913"/>
                </a:cubicBezTo>
                <a:cubicBezTo>
                  <a:pt x="697" y="4846"/>
                  <a:pt x="4814" y="697"/>
                  <a:pt x="9881" y="697"/>
                </a:cubicBezTo>
                <a:close/>
                <a:moveTo>
                  <a:pt x="9881" y="1"/>
                </a:moveTo>
                <a:cubicBezTo>
                  <a:pt x="7252" y="1"/>
                  <a:pt x="4751" y="1046"/>
                  <a:pt x="2882" y="2914"/>
                </a:cubicBezTo>
                <a:cubicBezTo>
                  <a:pt x="1014" y="4783"/>
                  <a:pt x="0" y="7253"/>
                  <a:pt x="0" y="9913"/>
                </a:cubicBezTo>
                <a:cubicBezTo>
                  <a:pt x="0" y="12541"/>
                  <a:pt x="1014" y="15043"/>
                  <a:pt x="2882" y="16912"/>
                </a:cubicBezTo>
                <a:cubicBezTo>
                  <a:pt x="4751" y="18780"/>
                  <a:pt x="7252" y="19794"/>
                  <a:pt x="9881" y="19794"/>
                </a:cubicBezTo>
                <a:cubicBezTo>
                  <a:pt x="12541" y="19794"/>
                  <a:pt x="15011" y="18780"/>
                  <a:pt x="16880" y="16912"/>
                </a:cubicBezTo>
                <a:cubicBezTo>
                  <a:pt x="18748" y="15043"/>
                  <a:pt x="19762" y="12541"/>
                  <a:pt x="19762" y="9913"/>
                </a:cubicBezTo>
                <a:cubicBezTo>
                  <a:pt x="19762" y="7253"/>
                  <a:pt x="18748" y="4783"/>
                  <a:pt x="16880" y="2914"/>
                </a:cubicBezTo>
                <a:cubicBezTo>
                  <a:pt x="15011" y="1046"/>
                  <a:pt x="12541" y="1"/>
                  <a:pt x="98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3.AmpleBold-San" panose="02000000000000000000" pitchFamily="2" charset="0"/>
            </a:endParaRPr>
          </a:p>
        </p:txBody>
      </p:sp>
      <p:sp>
        <p:nvSpPr>
          <p:cNvPr id="9" name="Google Shape;1500;p43">
            <a:extLst>
              <a:ext uri="{FF2B5EF4-FFF2-40B4-BE49-F238E27FC236}">
                <a16:creationId xmlns:a16="http://schemas.microsoft.com/office/drawing/2014/main" id="{701CD004-3A31-4F35-9C1B-130DD3B16994}"/>
              </a:ext>
            </a:extLst>
          </p:cNvPr>
          <p:cNvSpPr/>
          <p:nvPr/>
        </p:nvSpPr>
        <p:spPr>
          <a:xfrm>
            <a:off x="2071601" y="1910186"/>
            <a:ext cx="645674" cy="646719"/>
          </a:xfrm>
          <a:custGeom>
            <a:avLst/>
            <a:gdLst/>
            <a:ahLst/>
            <a:cxnLst/>
            <a:rect l="l" t="t" r="r" b="b"/>
            <a:pathLst>
              <a:path w="19762" h="19794" extrusionOk="0">
                <a:moveTo>
                  <a:pt x="9881" y="697"/>
                </a:moveTo>
                <a:cubicBezTo>
                  <a:pt x="14948" y="697"/>
                  <a:pt x="19065" y="4846"/>
                  <a:pt x="19065" y="9913"/>
                </a:cubicBezTo>
                <a:cubicBezTo>
                  <a:pt x="19065" y="14980"/>
                  <a:pt x="14948" y="19097"/>
                  <a:pt x="9881" y="19097"/>
                </a:cubicBezTo>
                <a:cubicBezTo>
                  <a:pt x="4814" y="19097"/>
                  <a:pt x="697" y="14980"/>
                  <a:pt x="697" y="9913"/>
                </a:cubicBezTo>
                <a:cubicBezTo>
                  <a:pt x="697" y="4846"/>
                  <a:pt x="4814" y="697"/>
                  <a:pt x="9881" y="697"/>
                </a:cubicBezTo>
                <a:close/>
                <a:moveTo>
                  <a:pt x="9881" y="1"/>
                </a:moveTo>
                <a:cubicBezTo>
                  <a:pt x="7252" y="1"/>
                  <a:pt x="4751" y="1046"/>
                  <a:pt x="2882" y="2914"/>
                </a:cubicBezTo>
                <a:cubicBezTo>
                  <a:pt x="1014" y="4783"/>
                  <a:pt x="0" y="7253"/>
                  <a:pt x="0" y="9913"/>
                </a:cubicBezTo>
                <a:cubicBezTo>
                  <a:pt x="0" y="12541"/>
                  <a:pt x="1014" y="15043"/>
                  <a:pt x="2882" y="16912"/>
                </a:cubicBezTo>
                <a:cubicBezTo>
                  <a:pt x="4751" y="18780"/>
                  <a:pt x="7252" y="19794"/>
                  <a:pt x="9881" y="19794"/>
                </a:cubicBezTo>
                <a:cubicBezTo>
                  <a:pt x="12541" y="19794"/>
                  <a:pt x="15011" y="18780"/>
                  <a:pt x="16880" y="16912"/>
                </a:cubicBezTo>
                <a:cubicBezTo>
                  <a:pt x="18748" y="15043"/>
                  <a:pt x="19762" y="12541"/>
                  <a:pt x="19762" y="9913"/>
                </a:cubicBezTo>
                <a:cubicBezTo>
                  <a:pt x="19762" y="7253"/>
                  <a:pt x="18748" y="4783"/>
                  <a:pt x="16880" y="2914"/>
                </a:cubicBezTo>
                <a:cubicBezTo>
                  <a:pt x="15011" y="1046"/>
                  <a:pt x="12541" y="1"/>
                  <a:pt x="98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3.AmpleBold-San" panose="02000000000000000000" pitchFamily="2" charset="0"/>
            </a:endParaRPr>
          </a:p>
        </p:txBody>
      </p:sp>
      <p:grpSp>
        <p:nvGrpSpPr>
          <p:cNvPr id="3" name="Group 2"/>
          <p:cNvGrpSpPr/>
          <p:nvPr/>
        </p:nvGrpSpPr>
        <p:grpSpPr>
          <a:xfrm>
            <a:off x="5953125" y="1685542"/>
            <a:ext cx="5130207" cy="4097349"/>
            <a:chOff x="2516474" y="1260506"/>
            <a:chExt cx="10288590" cy="3064834"/>
          </a:xfrm>
        </p:grpSpPr>
        <p:sp>
          <p:nvSpPr>
            <p:cNvPr id="4" name="Freeform 3"/>
            <p:cNvSpPr/>
            <p:nvPr/>
          </p:nvSpPr>
          <p:spPr>
            <a:xfrm>
              <a:off x="2516474" y="1260506"/>
              <a:ext cx="10288590" cy="642588"/>
            </a:xfrm>
            <a:custGeom>
              <a:avLst/>
              <a:gdLst>
                <a:gd name="connsiteX0" fmla="*/ 0 w 7496107"/>
                <a:gd name="connsiteY0" fmla="*/ 0 h 642586"/>
                <a:gd name="connsiteX1" fmla="*/ 7174814 w 7496107"/>
                <a:gd name="connsiteY1" fmla="*/ 0 h 642586"/>
                <a:gd name="connsiteX2" fmla="*/ 7496107 w 7496107"/>
                <a:gd name="connsiteY2" fmla="*/ 321293 h 642586"/>
                <a:gd name="connsiteX3" fmla="*/ 7174814 w 7496107"/>
                <a:gd name="connsiteY3" fmla="*/ 642586 h 642586"/>
                <a:gd name="connsiteX4" fmla="*/ 0 w 7496107"/>
                <a:gd name="connsiteY4" fmla="*/ 642586 h 642586"/>
                <a:gd name="connsiteX5" fmla="*/ 0 w 7496107"/>
                <a:gd name="connsiteY5" fmla="*/ 0 h 6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107" h="642586">
                  <a:moveTo>
                    <a:pt x="7496107" y="642585"/>
                  </a:moveTo>
                  <a:lnTo>
                    <a:pt x="321293" y="642585"/>
                  </a:lnTo>
                  <a:lnTo>
                    <a:pt x="0" y="321293"/>
                  </a:lnTo>
                  <a:lnTo>
                    <a:pt x="321293" y="1"/>
                  </a:lnTo>
                  <a:lnTo>
                    <a:pt x="7496107" y="1"/>
                  </a:lnTo>
                  <a:lnTo>
                    <a:pt x="7496107" y="64258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44009" tIns="110491" rIns="206248" bIns="110490" numCol="1" spcCol="1270" anchor="ctr" anchorCtr="0">
              <a:noAutofit/>
            </a:bodyPr>
            <a:lstStyle/>
            <a:p>
              <a:pPr lvl="0" algn="just" defTabSz="1289050">
                <a:lnSpc>
                  <a:spcPct val="90000"/>
                </a:lnSpc>
                <a:spcBef>
                  <a:spcPct val="0"/>
                </a:spcBef>
                <a:spcAft>
                  <a:spcPct val="35000"/>
                </a:spcAft>
              </a:pPr>
              <a:r>
                <a:rPr lang="en-US" sz="2400" dirty="0" err="1">
                  <a:latin typeface="Arial (Body)"/>
                  <a:cs typeface="Arial" panose="020B0604020202020204" pitchFamily="34" charset="0"/>
                </a:rPr>
                <a:t>Căn</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cứ</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xây</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dựng</a:t>
              </a:r>
              <a:r>
                <a:rPr lang="en-US" sz="2400" dirty="0">
                  <a:latin typeface="Arial (Body)"/>
                  <a:cs typeface="Arial" panose="020B0604020202020204" pitchFamily="34" charset="0"/>
                </a:rPr>
                <a:t>, ban </a:t>
              </a:r>
              <a:r>
                <a:rPr lang="en-US" sz="2400" dirty="0" err="1">
                  <a:latin typeface="Arial (Body)"/>
                  <a:cs typeface="Arial" panose="020B0604020202020204" pitchFamily="34" charset="0"/>
                </a:rPr>
                <a:t>hành</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Chiến</a:t>
              </a:r>
              <a:r>
                <a:rPr lang="en-US" sz="2400" dirty="0">
                  <a:latin typeface="Arial (Body)"/>
                  <a:cs typeface="Arial" panose="020B0604020202020204" pitchFamily="34" charset="0"/>
                </a:rPr>
                <a:t> l</a:t>
              </a:r>
              <a:r>
                <a:rPr lang="vi-VN" sz="2400" dirty="0">
                  <a:latin typeface="Arial (Body)"/>
                  <a:cs typeface="Arial" panose="020B0604020202020204" pitchFamily="34" charset="0"/>
                </a:rPr>
                <a:t>ư</a:t>
              </a:r>
              <a:r>
                <a:rPr lang="en-US" sz="2400" dirty="0" err="1">
                  <a:latin typeface="Arial (Body)"/>
                  <a:cs typeface="Arial" panose="020B0604020202020204" pitchFamily="34" charset="0"/>
                </a:rPr>
                <a:t>ợc</a:t>
              </a:r>
              <a:r>
                <a:rPr lang="en-US" sz="2400" kern="1200" dirty="0">
                  <a:latin typeface="Arial (Body)"/>
                  <a:cs typeface="Arial" panose="020B0604020202020204" pitchFamily="34" charset="0"/>
                </a:rPr>
                <a:t>.</a:t>
              </a:r>
            </a:p>
          </p:txBody>
        </p:sp>
        <p:sp>
          <p:nvSpPr>
            <p:cNvPr id="7" name="Freeform 6"/>
            <p:cNvSpPr/>
            <p:nvPr/>
          </p:nvSpPr>
          <p:spPr>
            <a:xfrm>
              <a:off x="2516474" y="2067922"/>
              <a:ext cx="10288590" cy="642588"/>
            </a:xfrm>
            <a:custGeom>
              <a:avLst/>
              <a:gdLst>
                <a:gd name="connsiteX0" fmla="*/ 0 w 7496107"/>
                <a:gd name="connsiteY0" fmla="*/ 0 h 642586"/>
                <a:gd name="connsiteX1" fmla="*/ 7174814 w 7496107"/>
                <a:gd name="connsiteY1" fmla="*/ 0 h 642586"/>
                <a:gd name="connsiteX2" fmla="*/ 7496107 w 7496107"/>
                <a:gd name="connsiteY2" fmla="*/ 321293 h 642586"/>
                <a:gd name="connsiteX3" fmla="*/ 7174814 w 7496107"/>
                <a:gd name="connsiteY3" fmla="*/ 642586 h 642586"/>
                <a:gd name="connsiteX4" fmla="*/ 0 w 7496107"/>
                <a:gd name="connsiteY4" fmla="*/ 642586 h 642586"/>
                <a:gd name="connsiteX5" fmla="*/ 0 w 7496107"/>
                <a:gd name="connsiteY5" fmla="*/ 0 h 6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107" h="642586">
                  <a:moveTo>
                    <a:pt x="7496107" y="642585"/>
                  </a:moveTo>
                  <a:lnTo>
                    <a:pt x="321293" y="642585"/>
                  </a:lnTo>
                  <a:lnTo>
                    <a:pt x="0" y="321293"/>
                  </a:lnTo>
                  <a:lnTo>
                    <a:pt x="321293" y="1"/>
                  </a:lnTo>
                  <a:lnTo>
                    <a:pt x="7496107" y="1"/>
                  </a:lnTo>
                  <a:lnTo>
                    <a:pt x="7496107" y="64258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44009" tIns="110491" rIns="206248" bIns="110491" numCol="1" spcCol="1270" anchor="ctr" anchorCtr="0">
              <a:noAutofit/>
            </a:bodyPr>
            <a:lstStyle/>
            <a:p>
              <a:pPr lvl="0" algn="just" defTabSz="1289050">
                <a:lnSpc>
                  <a:spcPct val="90000"/>
                </a:lnSpc>
                <a:spcBef>
                  <a:spcPct val="0"/>
                </a:spcBef>
                <a:spcAft>
                  <a:spcPct val="35000"/>
                </a:spcAft>
              </a:pPr>
              <a:r>
                <a:rPr lang="en-US" sz="2400" kern="1200" dirty="0" err="1">
                  <a:latin typeface="Arial (Body)"/>
                  <a:cs typeface="Arial" panose="020B0604020202020204" pitchFamily="34" charset="0"/>
                </a:rPr>
                <a:t>Tầm</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nhìn</a:t>
              </a:r>
              <a:r>
                <a:rPr lang="en-US" sz="2400" dirty="0">
                  <a:latin typeface="Arial (Body)"/>
                  <a:cs typeface="Arial" panose="020B0604020202020204" pitchFamily="34" charset="0"/>
                </a:rPr>
                <a:t>; Quan </a:t>
              </a:r>
              <a:r>
                <a:rPr lang="en-US" sz="2400" dirty="0" err="1">
                  <a:latin typeface="Arial (Body)"/>
                  <a:cs typeface="Arial" panose="020B0604020202020204" pitchFamily="34" charset="0"/>
                </a:rPr>
                <a:t>điểm</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chỉ</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đạo</a:t>
              </a:r>
              <a:r>
                <a:rPr lang="en-US" sz="2400" dirty="0">
                  <a:latin typeface="Arial (Body)"/>
                  <a:cs typeface="Arial" panose="020B0604020202020204" pitchFamily="34" charset="0"/>
                </a:rPr>
                <a:t>;</a:t>
              </a:r>
            </a:p>
            <a:p>
              <a:pPr lvl="0" algn="just" defTabSz="1289050">
                <a:lnSpc>
                  <a:spcPct val="90000"/>
                </a:lnSpc>
                <a:spcBef>
                  <a:spcPct val="0"/>
                </a:spcBef>
                <a:spcAft>
                  <a:spcPct val="35000"/>
                </a:spcAft>
              </a:pPr>
              <a:r>
                <a:rPr lang="en-US" sz="2400" kern="1200" dirty="0" err="1">
                  <a:latin typeface="Arial (Body)"/>
                  <a:cs typeface="Arial" panose="020B0604020202020204" pitchFamily="34" charset="0"/>
                </a:rPr>
                <a:t>Mục</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tiêu</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Chiến</a:t>
              </a:r>
              <a:r>
                <a:rPr lang="en-US" sz="2400" kern="1200" dirty="0">
                  <a:latin typeface="Arial (Body)"/>
                  <a:cs typeface="Arial" panose="020B0604020202020204" pitchFamily="34" charset="0"/>
                </a:rPr>
                <a:t> l</a:t>
              </a:r>
              <a:r>
                <a:rPr lang="vi-VN" sz="2400" kern="1200" dirty="0">
                  <a:latin typeface="Arial (Body)"/>
                  <a:cs typeface="Arial" panose="020B0604020202020204" pitchFamily="34" charset="0"/>
                </a:rPr>
                <a:t>ư</a:t>
              </a:r>
              <a:r>
                <a:rPr lang="en-US" sz="2400" dirty="0" err="1">
                  <a:latin typeface="Arial (Body)"/>
                  <a:cs typeface="Arial" panose="020B0604020202020204" pitchFamily="34" charset="0"/>
                </a:rPr>
                <a:t>ợc</a:t>
              </a:r>
              <a:r>
                <a:rPr lang="en-US" sz="2400" kern="1200" dirty="0">
                  <a:latin typeface="Arial (Body)"/>
                  <a:cs typeface="Arial" panose="020B0604020202020204" pitchFamily="34" charset="0"/>
                </a:rPr>
                <a:t>.</a:t>
              </a:r>
            </a:p>
          </p:txBody>
        </p:sp>
        <p:sp>
          <p:nvSpPr>
            <p:cNvPr id="15" name="Freeform 14"/>
            <p:cNvSpPr/>
            <p:nvPr/>
          </p:nvSpPr>
          <p:spPr>
            <a:xfrm>
              <a:off x="2516474" y="2875337"/>
              <a:ext cx="10288590" cy="642588"/>
            </a:xfrm>
            <a:custGeom>
              <a:avLst/>
              <a:gdLst>
                <a:gd name="connsiteX0" fmla="*/ 0 w 7496107"/>
                <a:gd name="connsiteY0" fmla="*/ 0 h 642586"/>
                <a:gd name="connsiteX1" fmla="*/ 7174814 w 7496107"/>
                <a:gd name="connsiteY1" fmla="*/ 0 h 642586"/>
                <a:gd name="connsiteX2" fmla="*/ 7496107 w 7496107"/>
                <a:gd name="connsiteY2" fmla="*/ 321293 h 642586"/>
                <a:gd name="connsiteX3" fmla="*/ 7174814 w 7496107"/>
                <a:gd name="connsiteY3" fmla="*/ 642586 h 642586"/>
                <a:gd name="connsiteX4" fmla="*/ 0 w 7496107"/>
                <a:gd name="connsiteY4" fmla="*/ 642586 h 642586"/>
                <a:gd name="connsiteX5" fmla="*/ 0 w 7496107"/>
                <a:gd name="connsiteY5" fmla="*/ 0 h 6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107" h="642586">
                  <a:moveTo>
                    <a:pt x="7496107" y="642585"/>
                  </a:moveTo>
                  <a:lnTo>
                    <a:pt x="321293" y="642585"/>
                  </a:lnTo>
                  <a:lnTo>
                    <a:pt x="0" y="321293"/>
                  </a:lnTo>
                  <a:lnTo>
                    <a:pt x="321293" y="1"/>
                  </a:lnTo>
                  <a:lnTo>
                    <a:pt x="7496107" y="1"/>
                  </a:lnTo>
                  <a:lnTo>
                    <a:pt x="7496107" y="64258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44009" tIns="110491" rIns="206248" bIns="110491" numCol="1" spcCol="1270" anchor="ctr" anchorCtr="0">
              <a:noAutofit/>
            </a:bodyPr>
            <a:lstStyle/>
            <a:p>
              <a:pPr lvl="0" algn="just" defTabSz="1289050">
                <a:lnSpc>
                  <a:spcPct val="90000"/>
                </a:lnSpc>
                <a:spcBef>
                  <a:spcPct val="0"/>
                </a:spcBef>
                <a:spcAft>
                  <a:spcPct val="35000"/>
                </a:spcAft>
              </a:pPr>
              <a:r>
                <a:rPr lang="en-US" sz="2400" kern="1200" dirty="0" err="1">
                  <a:latin typeface="Arial (Body)"/>
                </a:rPr>
                <a:t>Nhiệm</a:t>
              </a:r>
              <a:r>
                <a:rPr lang="en-US" sz="2400" kern="1200" dirty="0">
                  <a:latin typeface="Arial (Body)"/>
                </a:rPr>
                <a:t> </a:t>
              </a:r>
              <a:r>
                <a:rPr lang="en-US" sz="2400" kern="1200" dirty="0" err="1">
                  <a:latin typeface="Arial (Body)"/>
                </a:rPr>
                <a:t>vụ</a:t>
              </a:r>
              <a:r>
                <a:rPr lang="en-US" sz="2400" kern="1200" dirty="0">
                  <a:latin typeface="Arial (Body)"/>
                </a:rPr>
                <a:t>, </a:t>
              </a:r>
              <a:r>
                <a:rPr lang="en-US" sz="2400" kern="1200" dirty="0" err="1">
                  <a:latin typeface="Arial (Body)"/>
                </a:rPr>
                <a:t>giải</a:t>
              </a:r>
              <a:r>
                <a:rPr lang="en-US" sz="2400" kern="1200" dirty="0">
                  <a:latin typeface="Arial (Body)"/>
                </a:rPr>
                <a:t> </a:t>
              </a:r>
              <a:r>
                <a:rPr lang="en-US" sz="2400" kern="1200" dirty="0" err="1">
                  <a:latin typeface="Arial (Body)"/>
                </a:rPr>
                <a:t>pháp</a:t>
              </a:r>
              <a:r>
                <a:rPr lang="en-US" sz="2400" kern="1200" dirty="0">
                  <a:latin typeface="Arial (Body)"/>
                </a:rPr>
                <a:t> </a:t>
              </a:r>
              <a:r>
                <a:rPr lang="en-US" sz="2400" kern="1200" dirty="0" err="1">
                  <a:latin typeface="Arial (Body)"/>
                </a:rPr>
                <a:t>trọng</a:t>
              </a:r>
              <a:r>
                <a:rPr lang="en-US" sz="2400" kern="1200" dirty="0">
                  <a:latin typeface="Arial (Body)"/>
                </a:rPr>
                <a:t> tâm </a:t>
              </a:r>
              <a:r>
                <a:rPr lang="en-US" sz="2400" kern="1200" dirty="0" err="1">
                  <a:latin typeface="Arial (Body)"/>
                </a:rPr>
                <a:t>triển</a:t>
              </a:r>
              <a:r>
                <a:rPr lang="en-US" sz="2400" kern="1200" dirty="0">
                  <a:latin typeface="Arial (Body)"/>
                </a:rPr>
                <a:t> </a:t>
              </a:r>
              <a:r>
                <a:rPr lang="en-US" sz="2400" kern="1200" dirty="0" err="1">
                  <a:latin typeface="Arial (Body)"/>
                </a:rPr>
                <a:t>khai</a:t>
              </a:r>
              <a:r>
                <a:rPr lang="en-US" sz="2400" kern="1200" dirty="0">
                  <a:latin typeface="Arial (Body)"/>
                </a:rPr>
                <a:t> </a:t>
              </a:r>
              <a:r>
                <a:rPr lang="en-US" sz="2400" kern="1200" dirty="0" err="1">
                  <a:latin typeface="Arial (Body)"/>
                </a:rPr>
                <a:t>Chiến</a:t>
              </a:r>
              <a:r>
                <a:rPr lang="en-US" sz="2400" kern="1200" dirty="0">
                  <a:latin typeface="Arial (Body)"/>
                </a:rPr>
                <a:t> l</a:t>
              </a:r>
              <a:r>
                <a:rPr lang="vi-VN" sz="2400" kern="1200" dirty="0">
                  <a:latin typeface="Arial (Body)"/>
                </a:rPr>
                <a:t>ư</a:t>
              </a:r>
              <a:r>
                <a:rPr lang="en-US" sz="2400" dirty="0" err="1">
                  <a:latin typeface="Arial (Body)"/>
                </a:rPr>
                <a:t>ợc</a:t>
              </a:r>
              <a:r>
                <a:rPr lang="en-US" sz="2400" dirty="0">
                  <a:latin typeface="Arial (Body)"/>
                </a:rPr>
                <a:t>.</a:t>
              </a:r>
              <a:endParaRPr lang="vi-VN" sz="2400" kern="1200" dirty="0">
                <a:latin typeface="Arial (Body)"/>
              </a:endParaRPr>
            </a:p>
          </p:txBody>
        </p:sp>
        <p:sp>
          <p:nvSpPr>
            <p:cNvPr id="17" name="Freeform 16"/>
            <p:cNvSpPr/>
            <p:nvPr/>
          </p:nvSpPr>
          <p:spPr>
            <a:xfrm>
              <a:off x="2516474" y="3682752"/>
              <a:ext cx="10288590" cy="642588"/>
            </a:xfrm>
            <a:custGeom>
              <a:avLst/>
              <a:gdLst>
                <a:gd name="connsiteX0" fmla="*/ 0 w 7496107"/>
                <a:gd name="connsiteY0" fmla="*/ 0 h 642586"/>
                <a:gd name="connsiteX1" fmla="*/ 7174814 w 7496107"/>
                <a:gd name="connsiteY1" fmla="*/ 0 h 642586"/>
                <a:gd name="connsiteX2" fmla="*/ 7496107 w 7496107"/>
                <a:gd name="connsiteY2" fmla="*/ 321293 h 642586"/>
                <a:gd name="connsiteX3" fmla="*/ 7174814 w 7496107"/>
                <a:gd name="connsiteY3" fmla="*/ 642586 h 642586"/>
                <a:gd name="connsiteX4" fmla="*/ 0 w 7496107"/>
                <a:gd name="connsiteY4" fmla="*/ 642586 h 642586"/>
                <a:gd name="connsiteX5" fmla="*/ 0 w 7496107"/>
                <a:gd name="connsiteY5" fmla="*/ 0 h 6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107" h="642586">
                  <a:moveTo>
                    <a:pt x="7496107" y="642585"/>
                  </a:moveTo>
                  <a:lnTo>
                    <a:pt x="321293" y="642585"/>
                  </a:lnTo>
                  <a:lnTo>
                    <a:pt x="0" y="321293"/>
                  </a:lnTo>
                  <a:lnTo>
                    <a:pt x="321293" y="1"/>
                  </a:lnTo>
                  <a:lnTo>
                    <a:pt x="7496107" y="1"/>
                  </a:lnTo>
                  <a:lnTo>
                    <a:pt x="7496107" y="64258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44009" tIns="110491" rIns="206248" bIns="110491" numCol="1" spcCol="1270" anchor="ctr" anchorCtr="0">
              <a:noAutofit/>
            </a:bodyPr>
            <a:lstStyle/>
            <a:p>
              <a:pPr lvl="0" algn="just" defTabSz="1289050">
                <a:lnSpc>
                  <a:spcPct val="90000"/>
                </a:lnSpc>
                <a:spcBef>
                  <a:spcPct val="0"/>
                </a:spcBef>
                <a:spcAft>
                  <a:spcPct val="35000"/>
                </a:spcAft>
              </a:pPr>
              <a:r>
                <a:rPr lang="en-US" sz="2400" dirty="0" err="1">
                  <a:latin typeface="Arial (Body)"/>
                  <a:cs typeface="Arial" panose="020B0604020202020204" pitchFamily="34" charset="0"/>
                </a:rPr>
                <a:t>Tổ</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chức</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thực</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hiện</a:t>
              </a:r>
              <a:r>
                <a:rPr lang="en-US" sz="2400" dirty="0">
                  <a:latin typeface="Arial (Body)"/>
                  <a:cs typeface="Arial" panose="020B0604020202020204" pitchFamily="34" charset="0"/>
                </a:rPr>
                <a:t>.</a:t>
              </a:r>
              <a:endParaRPr lang="en-US" sz="2800" dirty="0">
                <a:latin typeface="Arial (Body)"/>
                <a:cs typeface="Arial" panose="020B0604020202020204" pitchFamily="34" charset="0"/>
              </a:endParaRPr>
            </a:p>
          </p:txBody>
        </p:sp>
      </p:grpSp>
      <p:cxnSp>
        <p:nvCxnSpPr>
          <p:cNvPr id="34" name="Straight Connector 33">
            <a:extLst>
              <a:ext uri="{FF2B5EF4-FFF2-40B4-BE49-F238E27FC236}">
                <a16:creationId xmlns:a16="http://schemas.microsoft.com/office/drawing/2014/main" id="{5A9E0E3D-D080-43E1-9019-FE2D35766FE6}"/>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sp>
        <p:nvSpPr>
          <p:cNvPr id="8" name="Google Shape;1496;p43">
            <a:extLst>
              <a:ext uri="{FF2B5EF4-FFF2-40B4-BE49-F238E27FC236}">
                <a16:creationId xmlns:a16="http://schemas.microsoft.com/office/drawing/2014/main" id="{83F78DEF-0124-4B68-887E-1A7EB1B6542D}"/>
              </a:ext>
            </a:extLst>
          </p:cNvPr>
          <p:cNvSpPr/>
          <p:nvPr/>
        </p:nvSpPr>
        <p:spPr>
          <a:xfrm>
            <a:off x="5074419" y="1685542"/>
            <a:ext cx="878706" cy="859070"/>
          </a:xfrm>
          <a:custGeom>
            <a:avLst/>
            <a:gdLst/>
            <a:ahLst/>
            <a:cxnLst/>
            <a:rect l="l" t="t" r="r" b="b"/>
            <a:pathLst>
              <a:path w="19066" h="19098" extrusionOk="0">
                <a:moveTo>
                  <a:pt x="9533" y="1"/>
                </a:moveTo>
                <a:cubicBezTo>
                  <a:pt x="4276" y="1"/>
                  <a:pt x="1" y="4276"/>
                  <a:pt x="1" y="9565"/>
                </a:cubicBezTo>
                <a:cubicBezTo>
                  <a:pt x="1" y="14822"/>
                  <a:pt x="4276" y="19097"/>
                  <a:pt x="9533" y="19097"/>
                </a:cubicBezTo>
                <a:cubicBezTo>
                  <a:pt x="14790" y="19097"/>
                  <a:pt x="19065" y="14822"/>
                  <a:pt x="19065" y="9565"/>
                </a:cubicBezTo>
                <a:cubicBezTo>
                  <a:pt x="19065" y="4276"/>
                  <a:pt x="14790" y="1"/>
                  <a:pt x="9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rgbClr val="FFFFFF"/>
                </a:solidFill>
                <a:latin typeface="Arial" panose="020B0604020202020204" pitchFamily="34" charset="0"/>
                <a:ea typeface="Fira Sans"/>
                <a:cs typeface="Arial" panose="020B0604020202020204" pitchFamily="34" charset="0"/>
                <a:sym typeface="Fira Sans"/>
              </a:rPr>
              <a:t>1</a:t>
            </a:r>
            <a:endParaRPr sz="4000" b="1" dirty="0">
              <a:solidFill>
                <a:srgbClr val="FFFFFF"/>
              </a:solidFill>
              <a:latin typeface="Arial" panose="020B0604020202020204" pitchFamily="34" charset="0"/>
              <a:ea typeface="Fira Sans"/>
              <a:cs typeface="Arial" panose="020B0604020202020204" pitchFamily="34" charset="0"/>
              <a:sym typeface="Fira Sans"/>
            </a:endParaRPr>
          </a:p>
        </p:txBody>
      </p:sp>
      <p:sp>
        <p:nvSpPr>
          <p:cNvPr id="10" name="Google Shape;1496;p43">
            <a:extLst>
              <a:ext uri="{FF2B5EF4-FFF2-40B4-BE49-F238E27FC236}">
                <a16:creationId xmlns:a16="http://schemas.microsoft.com/office/drawing/2014/main" id="{83F78DEF-0124-4B68-887E-1A7EB1B6542D}"/>
              </a:ext>
            </a:extLst>
          </p:cNvPr>
          <p:cNvSpPr/>
          <p:nvPr/>
        </p:nvSpPr>
        <p:spPr>
          <a:xfrm>
            <a:off x="5074419" y="2793844"/>
            <a:ext cx="878706" cy="859070"/>
          </a:xfrm>
          <a:custGeom>
            <a:avLst/>
            <a:gdLst/>
            <a:ahLst/>
            <a:cxnLst/>
            <a:rect l="l" t="t" r="r" b="b"/>
            <a:pathLst>
              <a:path w="19066" h="19098" extrusionOk="0">
                <a:moveTo>
                  <a:pt x="9533" y="1"/>
                </a:moveTo>
                <a:cubicBezTo>
                  <a:pt x="4276" y="1"/>
                  <a:pt x="1" y="4276"/>
                  <a:pt x="1" y="9565"/>
                </a:cubicBezTo>
                <a:cubicBezTo>
                  <a:pt x="1" y="14822"/>
                  <a:pt x="4276" y="19097"/>
                  <a:pt x="9533" y="19097"/>
                </a:cubicBezTo>
                <a:cubicBezTo>
                  <a:pt x="14790" y="19097"/>
                  <a:pt x="19065" y="14822"/>
                  <a:pt x="19065" y="9565"/>
                </a:cubicBezTo>
                <a:cubicBezTo>
                  <a:pt x="19065" y="4276"/>
                  <a:pt x="14790" y="1"/>
                  <a:pt x="9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rgbClr val="FFFFFF"/>
                </a:solidFill>
                <a:latin typeface="Arial" panose="020B0604020202020204" pitchFamily="34" charset="0"/>
                <a:ea typeface="Fira Sans"/>
                <a:cs typeface="Arial" panose="020B0604020202020204" pitchFamily="34" charset="0"/>
                <a:sym typeface="Fira Sans"/>
              </a:rPr>
              <a:t>2</a:t>
            </a:r>
            <a:endParaRPr sz="4000" b="1" dirty="0">
              <a:solidFill>
                <a:srgbClr val="FFFFFF"/>
              </a:solidFill>
              <a:latin typeface="Arial" panose="020B0604020202020204" pitchFamily="34" charset="0"/>
              <a:ea typeface="Fira Sans"/>
              <a:cs typeface="Arial" panose="020B0604020202020204" pitchFamily="34" charset="0"/>
              <a:sym typeface="Fira Sans"/>
            </a:endParaRPr>
          </a:p>
        </p:txBody>
      </p:sp>
      <p:sp>
        <p:nvSpPr>
          <p:cNvPr id="11" name="Google Shape;1496;p43">
            <a:extLst>
              <a:ext uri="{FF2B5EF4-FFF2-40B4-BE49-F238E27FC236}">
                <a16:creationId xmlns:a16="http://schemas.microsoft.com/office/drawing/2014/main" id="{83F78DEF-0124-4B68-887E-1A7EB1B6542D}"/>
              </a:ext>
            </a:extLst>
          </p:cNvPr>
          <p:cNvSpPr/>
          <p:nvPr/>
        </p:nvSpPr>
        <p:spPr>
          <a:xfrm>
            <a:off x="5074419" y="3844395"/>
            <a:ext cx="878706" cy="859070"/>
          </a:xfrm>
          <a:custGeom>
            <a:avLst/>
            <a:gdLst/>
            <a:ahLst/>
            <a:cxnLst/>
            <a:rect l="l" t="t" r="r" b="b"/>
            <a:pathLst>
              <a:path w="19066" h="19098" extrusionOk="0">
                <a:moveTo>
                  <a:pt x="9533" y="1"/>
                </a:moveTo>
                <a:cubicBezTo>
                  <a:pt x="4276" y="1"/>
                  <a:pt x="1" y="4276"/>
                  <a:pt x="1" y="9565"/>
                </a:cubicBezTo>
                <a:cubicBezTo>
                  <a:pt x="1" y="14822"/>
                  <a:pt x="4276" y="19097"/>
                  <a:pt x="9533" y="19097"/>
                </a:cubicBezTo>
                <a:cubicBezTo>
                  <a:pt x="14790" y="19097"/>
                  <a:pt x="19065" y="14822"/>
                  <a:pt x="19065" y="9565"/>
                </a:cubicBezTo>
                <a:cubicBezTo>
                  <a:pt x="19065" y="4276"/>
                  <a:pt x="14790" y="1"/>
                  <a:pt x="9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rgbClr val="FFFFFF"/>
                </a:solidFill>
                <a:latin typeface="Arial" panose="020B0604020202020204" pitchFamily="34" charset="0"/>
                <a:ea typeface="Fira Sans"/>
                <a:cs typeface="Arial" panose="020B0604020202020204" pitchFamily="34" charset="0"/>
                <a:sym typeface="Fira Sans"/>
              </a:rPr>
              <a:t>3</a:t>
            </a:r>
            <a:endParaRPr sz="4000" b="1" dirty="0">
              <a:solidFill>
                <a:srgbClr val="FFFFFF"/>
              </a:solidFill>
              <a:latin typeface="Arial" panose="020B0604020202020204" pitchFamily="34" charset="0"/>
              <a:ea typeface="Fira Sans"/>
              <a:cs typeface="Arial" panose="020B0604020202020204" pitchFamily="34" charset="0"/>
              <a:sym typeface="Fira Sans"/>
            </a:endParaRPr>
          </a:p>
        </p:txBody>
      </p:sp>
      <p:sp>
        <p:nvSpPr>
          <p:cNvPr id="12" name="Google Shape;1496;p43">
            <a:extLst>
              <a:ext uri="{FF2B5EF4-FFF2-40B4-BE49-F238E27FC236}">
                <a16:creationId xmlns:a16="http://schemas.microsoft.com/office/drawing/2014/main" id="{83F78DEF-0124-4B68-887E-1A7EB1B6542D}"/>
              </a:ext>
            </a:extLst>
          </p:cNvPr>
          <p:cNvSpPr/>
          <p:nvPr/>
        </p:nvSpPr>
        <p:spPr>
          <a:xfrm>
            <a:off x="5074419" y="4923821"/>
            <a:ext cx="878706" cy="859070"/>
          </a:xfrm>
          <a:custGeom>
            <a:avLst/>
            <a:gdLst/>
            <a:ahLst/>
            <a:cxnLst/>
            <a:rect l="l" t="t" r="r" b="b"/>
            <a:pathLst>
              <a:path w="19066" h="19098" extrusionOk="0">
                <a:moveTo>
                  <a:pt x="9533" y="1"/>
                </a:moveTo>
                <a:cubicBezTo>
                  <a:pt x="4276" y="1"/>
                  <a:pt x="1" y="4276"/>
                  <a:pt x="1" y="9565"/>
                </a:cubicBezTo>
                <a:cubicBezTo>
                  <a:pt x="1" y="14822"/>
                  <a:pt x="4276" y="19097"/>
                  <a:pt x="9533" y="19097"/>
                </a:cubicBezTo>
                <a:cubicBezTo>
                  <a:pt x="14790" y="19097"/>
                  <a:pt x="19065" y="14822"/>
                  <a:pt x="19065" y="9565"/>
                </a:cubicBezTo>
                <a:cubicBezTo>
                  <a:pt x="19065" y="4276"/>
                  <a:pt x="14790" y="1"/>
                  <a:pt x="9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rgbClr val="FFFFFF"/>
                </a:solidFill>
                <a:latin typeface="Arial" panose="020B0604020202020204" pitchFamily="34" charset="0"/>
                <a:ea typeface="Fira Sans"/>
                <a:cs typeface="Arial" panose="020B0604020202020204" pitchFamily="34" charset="0"/>
                <a:sym typeface="Fira Sans"/>
              </a:rPr>
              <a:t>4</a:t>
            </a:r>
            <a:endParaRPr sz="4000" b="1" dirty="0">
              <a:solidFill>
                <a:srgbClr val="FFFFFF"/>
              </a:solidFill>
              <a:latin typeface="Arial" panose="020B0604020202020204" pitchFamily="34" charset="0"/>
              <a:ea typeface="Fira Sans"/>
              <a:cs typeface="Arial" panose="020B0604020202020204" pitchFamily="34" charset="0"/>
              <a:sym typeface="Fira Sans"/>
            </a:endParaRPr>
          </a:p>
        </p:txBody>
      </p:sp>
      <p:sp>
        <p:nvSpPr>
          <p:cNvPr id="18" name="Title 3">
            <a:extLst>
              <a:ext uri="{FF2B5EF4-FFF2-40B4-BE49-F238E27FC236}">
                <a16:creationId xmlns:a16="http://schemas.microsoft.com/office/drawing/2014/main" id="{867044A1-4FC2-487A-B912-DA943AF4C817}"/>
              </a:ext>
            </a:extLst>
          </p:cNvPr>
          <p:cNvSpPr txBox="1">
            <a:spLocks/>
          </p:cNvSpPr>
          <p:nvPr/>
        </p:nvSpPr>
        <p:spPr>
          <a:xfrm>
            <a:off x="4799168" y="137188"/>
            <a:ext cx="6504862"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E83C3"/>
                </a:solidFill>
                <a:latin typeface="Arial" panose="020B0604020202020204" pitchFamily="34" charset="0"/>
                <a:cs typeface="Arial" panose="020B0604020202020204" pitchFamily="34" charset="0"/>
              </a:rPr>
              <a:t>NỘI DUNG BÁO CÁO</a:t>
            </a:r>
          </a:p>
        </p:txBody>
      </p:sp>
      <p:pic>
        <p:nvPicPr>
          <p:cNvPr id="13" name="Picture 12">
            <a:extLst>
              <a:ext uri="{FF2B5EF4-FFF2-40B4-BE49-F238E27FC236}">
                <a16:creationId xmlns:a16="http://schemas.microsoft.com/office/drawing/2014/main" id="{4D6989AE-7B0A-40BE-8F34-879E91D2B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4445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95383-304A-AC5E-2117-0E003BA42C2B}"/>
            </a:ext>
          </a:extLst>
        </p:cNvPr>
        <p:cNvGrpSpPr/>
        <p:nvPr/>
      </p:nvGrpSpPr>
      <p:grpSpPr>
        <a:xfrm>
          <a:off x="0" y="0"/>
          <a:ext cx="0" cy="0"/>
          <a:chOff x="0" y="0"/>
          <a:chExt cx="0" cy="0"/>
        </a:xfrm>
      </p:grpSpPr>
      <p:pic>
        <p:nvPicPr>
          <p:cNvPr id="11" name="Picture 10" descr="Diagram, engineering drawing&#10;&#10;Description automatically generated">
            <a:extLst>
              <a:ext uri="{FF2B5EF4-FFF2-40B4-BE49-F238E27FC236}">
                <a16:creationId xmlns:a16="http://schemas.microsoft.com/office/drawing/2014/main" id="{DD6BEFE2-EB71-4341-A28D-50DA93B95203}"/>
              </a:ext>
            </a:extLst>
          </p:cNvPr>
          <p:cNvPicPr>
            <a:picLocks noChangeAspect="1"/>
          </p:cNvPicPr>
          <p:nvPr/>
        </p:nvPicPr>
        <p:blipFill rotWithShape="1">
          <a:blip r:embed="rId3">
            <a:extLst>
              <a:ext uri="{28A0092B-C50C-407E-A947-70E740481C1C}">
                <a14:useLocalDpi xmlns:a14="http://schemas.microsoft.com/office/drawing/2010/main" val="0"/>
              </a:ext>
            </a:extLst>
          </a:blip>
          <a:srcRect l="11279" r="21471"/>
          <a:stretch/>
        </p:blipFill>
        <p:spPr>
          <a:xfrm>
            <a:off x="-1" y="-13878"/>
            <a:ext cx="7174033" cy="6871878"/>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effectLst>
            <a:softEdge rad="457200"/>
          </a:effectLst>
        </p:spPr>
      </p:pic>
      <p:grpSp>
        <p:nvGrpSpPr>
          <p:cNvPr id="5" name="Group 4">
            <a:extLst>
              <a:ext uri="{FF2B5EF4-FFF2-40B4-BE49-F238E27FC236}">
                <a16:creationId xmlns:a16="http://schemas.microsoft.com/office/drawing/2014/main" id="{A19F7BAD-6025-8E5C-3703-CAFE51314554}"/>
              </a:ext>
            </a:extLst>
          </p:cNvPr>
          <p:cNvGrpSpPr/>
          <p:nvPr/>
        </p:nvGrpSpPr>
        <p:grpSpPr>
          <a:xfrm>
            <a:off x="10308" y="158651"/>
            <a:ext cx="12181693" cy="424732"/>
            <a:chOff x="336329" y="270411"/>
            <a:chExt cx="11403724" cy="424732"/>
          </a:xfrm>
        </p:grpSpPr>
        <p:sp>
          <p:nvSpPr>
            <p:cNvPr id="6" name="Title 3">
              <a:extLst>
                <a:ext uri="{FF2B5EF4-FFF2-40B4-BE49-F238E27FC236}">
                  <a16:creationId xmlns:a16="http://schemas.microsoft.com/office/drawing/2014/main" id="{B1AAD89C-9FE2-B592-8BD0-A6E266544EE1}"/>
                </a:ext>
              </a:extLst>
            </p:cNvPr>
            <p:cNvSpPr txBox="1">
              <a:spLocks/>
            </p:cNvSpPr>
            <p:nvPr/>
          </p:nvSpPr>
          <p:spPr>
            <a:xfrm>
              <a:off x="336329" y="270411"/>
              <a:ext cx="8268403" cy="4247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83C3"/>
                  </a:solidFill>
                  <a:latin typeface="Arial" panose="020B0604020202020204" pitchFamily="34" charset="0"/>
                  <a:cs typeface="Arial" panose="020B0604020202020204" pitchFamily="34" charset="0"/>
                </a:rPr>
                <a:t>I. CĂN CỨ XÂY DỰNG, BAN HÀNH CHIẾN L</a:t>
              </a:r>
              <a:r>
                <a:rPr lang="vi-VN" sz="2400" b="1" dirty="0">
                  <a:solidFill>
                    <a:srgbClr val="2E83C3"/>
                  </a:solidFill>
                  <a:latin typeface="Arial" panose="020B0604020202020204" pitchFamily="34" charset="0"/>
                  <a:cs typeface="Arial" panose="020B0604020202020204" pitchFamily="34" charset="0"/>
                </a:rPr>
                <a:t>Ư</a:t>
              </a:r>
              <a:r>
                <a:rPr lang="en-US" sz="2400" b="1" dirty="0">
                  <a:solidFill>
                    <a:srgbClr val="2E83C3"/>
                  </a:solidFill>
                  <a:latin typeface="Arial" panose="020B0604020202020204" pitchFamily="34" charset="0"/>
                  <a:cs typeface="Arial" panose="020B0604020202020204" pitchFamily="34" charset="0"/>
                </a:rPr>
                <a:t>ỢC</a:t>
              </a:r>
            </a:p>
          </p:txBody>
        </p:sp>
        <p:cxnSp>
          <p:nvCxnSpPr>
            <p:cNvPr id="7" name="Straight Connector 6">
              <a:extLst>
                <a:ext uri="{FF2B5EF4-FFF2-40B4-BE49-F238E27FC236}">
                  <a16:creationId xmlns:a16="http://schemas.microsoft.com/office/drawing/2014/main" id="{A99AF223-28C3-D3B8-C5A4-0C1114C8C8C8}"/>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graphicFrame>
        <p:nvGraphicFramePr>
          <p:cNvPr id="3" name="Diagram 2">
            <a:extLst>
              <a:ext uri="{FF2B5EF4-FFF2-40B4-BE49-F238E27FC236}">
                <a16:creationId xmlns:a16="http://schemas.microsoft.com/office/drawing/2014/main" id="{418DC652-9498-877B-A3D2-7F8E59A04533}"/>
              </a:ext>
            </a:extLst>
          </p:cNvPr>
          <p:cNvGraphicFramePr/>
          <p:nvPr>
            <p:extLst>
              <p:ext uri="{D42A27DB-BD31-4B8C-83A1-F6EECF244321}">
                <p14:modId xmlns:p14="http://schemas.microsoft.com/office/powerpoint/2010/main" val="3598690792"/>
              </p:ext>
            </p:extLst>
          </p:nvPr>
        </p:nvGraphicFramePr>
        <p:xfrm>
          <a:off x="2914132" y="583383"/>
          <a:ext cx="8773563" cy="61159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49FA0DFF-CB6A-1754-24FD-568584E4010C}"/>
              </a:ext>
            </a:extLst>
          </p:cNvPr>
          <p:cNvSpPr txBox="1"/>
          <p:nvPr/>
        </p:nvSpPr>
        <p:spPr>
          <a:xfrm>
            <a:off x="3323160" y="1084762"/>
            <a:ext cx="527709" cy="830997"/>
          </a:xfrm>
          <a:prstGeom prst="rect">
            <a:avLst/>
          </a:prstGeom>
          <a:noFill/>
        </p:spPr>
        <p:txBody>
          <a:bodyPr wrap="none" rtlCol="0">
            <a:spAutoFit/>
          </a:bodyPr>
          <a:lstStyle/>
          <a:p>
            <a:r>
              <a:rPr lang="en-US" sz="4800" b="1" dirty="0">
                <a:solidFill>
                  <a:srgbClr val="00B050"/>
                </a:solidFill>
                <a:latin typeface="Arial (Body)"/>
              </a:rPr>
              <a:t>1</a:t>
            </a:r>
          </a:p>
        </p:txBody>
      </p:sp>
      <p:sp>
        <p:nvSpPr>
          <p:cNvPr id="8" name="TextBox 7">
            <a:extLst>
              <a:ext uri="{FF2B5EF4-FFF2-40B4-BE49-F238E27FC236}">
                <a16:creationId xmlns:a16="http://schemas.microsoft.com/office/drawing/2014/main" id="{50B42DDF-99C5-1538-2F98-FB1DFF100EC7}"/>
              </a:ext>
            </a:extLst>
          </p:cNvPr>
          <p:cNvSpPr txBox="1"/>
          <p:nvPr/>
        </p:nvSpPr>
        <p:spPr>
          <a:xfrm>
            <a:off x="3898838" y="2512061"/>
            <a:ext cx="527709" cy="830997"/>
          </a:xfrm>
          <a:prstGeom prst="rect">
            <a:avLst/>
          </a:prstGeom>
          <a:noFill/>
        </p:spPr>
        <p:txBody>
          <a:bodyPr wrap="none" rtlCol="0">
            <a:spAutoFit/>
          </a:bodyPr>
          <a:lstStyle/>
          <a:p>
            <a:r>
              <a:rPr lang="en-US" sz="4800" b="1" dirty="0">
                <a:solidFill>
                  <a:srgbClr val="00B050"/>
                </a:solidFill>
                <a:latin typeface="Arial (Body)"/>
              </a:rPr>
              <a:t>2</a:t>
            </a:r>
          </a:p>
        </p:txBody>
      </p:sp>
      <p:sp>
        <p:nvSpPr>
          <p:cNvPr id="9" name="TextBox 8">
            <a:extLst>
              <a:ext uri="{FF2B5EF4-FFF2-40B4-BE49-F238E27FC236}">
                <a16:creationId xmlns:a16="http://schemas.microsoft.com/office/drawing/2014/main" id="{0393E1BD-9502-A714-D131-8B68EDD19CD4}"/>
              </a:ext>
            </a:extLst>
          </p:cNvPr>
          <p:cNvSpPr txBox="1"/>
          <p:nvPr/>
        </p:nvSpPr>
        <p:spPr>
          <a:xfrm>
            <a:off x="3898837" y="3936755"/>
            <a:ext cx="527709" cy="830997"/>
          </a:xfrm>
          <a:prstGeom prst="rect">
            <a:avLst/>
          </a:prstGeom>
          <a:noFill/>
        </p:spPr>
        <p:txBody>
          <a:bodyPr wrap="none" rtlCol="0">
            <a:spAutoFit/>
          </a:bodyPr>
          <a:lstStyle/>
          <a:p>
            <a:r>
              <a:rPr lang="en-US" sz="4800" b="1" dirty="0">
                <a:solidFill>
                  <a:srgbClr val="00B050"/>
                </a:solidFill>
                <a:latin typeface="Arial (Body)"/>
              </a:rPr>
              <a:t>3</a:t>
            </a:r>
          </a:p>
        </p:txBody>
      </p:sp>
      <p:sp>
        <p:nvSpPr>
          <p:cNvPr id="10" name="TextBox 9">
            <a:extLst>
              <a:ext uri="{FF2B5EF4-FFF2-40B4-BE49-F238E27FC236}">
                <a16:creationId xmlns:a16="http://schemas.microsoft.com/office/drawing/2014/main" id="{E51FC911-62A5-F9F7-066A-F2ED19241F77}"/>
              </a:ext>
            </a:extLst>
          </p:cNvPr>
          <p:cNvSpPr txBox="1"/>
          <p:nvPr/>
        </p:nvSpPr>
        <p:spPr>
          <a:xfrm>
            <a:off x="3323159" y="5357739"/>
            <a:ext cx="527709" cy="830997"/>
          </a:xfrm>
          <a:prstGeom prst="rect">
            <a:avLst/>
          </a:prstGeom>
          <a:noFill/>
        </p:spPr>
        <p:txBody>
          <a:bodyPr wrap="none" rtlCol="0">
            <a:spAutoFit/>
          </a:bodyPr>
          <a:lstStyle/>
          <a:p>
            <a:r>
              <a:rPr lang="en-US" sz="4800" b="1" dirty="0">
                <a:solidFill>
                  <a:srgbClr val="00B050"/>
                </a:solidFill>
                <a:latin typeface="Arial (Body)"/>
              </a:rPr>
              <a:t>4</a:t>
            </a:r>
          </a:p>
        </p:txBody>
      </p:sp>
    </p:spTree>
    <p:extLst>
      <p:ext uri="{BB962C8B-B14F-4D97-AF65-F5344CB8AC3E}">
        <p14:creationId xmlns:p14="http://schemas.microsoft.com/office/powerpoint/2010/main" val="292211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6711-6242-956B-70BD-760A428426A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CD1F6BE-282B-4DC7-BB6B-791E9AB1E630}"/>
              </a:ext>
            </a:extLst>
          </p:cNvPr>
          <p:cNvGrpSpPr/>
          <p:nvPr/>
        </p:nvGrpSpPr>
        <p:grpSpPr>
          <a:xfrm>
            <a:off x="10307" y="158651"/>
            <a:ext cx="12181694" cy="424732"/>
            <a:chOff x="336328" y="270411"/>
            <a:chExt cx="11403725" cy="424732"/>
          </a:xfrm>
        </p:grpSpPr>
        <p:sp>
          <p:nvSpPr>
            <p:cNvPr id="6" name="Title 3">
              <a:extLst>
                <a:ext uri="{FF2B5EF4-FFF2-40B4-BE49-F238E27FC236}">
                  <a16:creationId xmlns:a16="http://schemas.microsoft.com/office/drawing/2014/main" id="{A98D3FC7-66E8-F3E6-F859-84B4962AA090}"/>
                </a:ext>
              </a:extLst>
            </p:cNvPr>
            <p:cNvSpPr txBox="1">
              <a:spLocks/>
            </p:cNvSpPr>
            <p:nvPr/>
          </p:nvSpPr>
          <p:spPr>
            <a:xfrm>
              <a:off x="336328" y="270411"/>
              <a:ext cx="10672175" cy="4247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83C3"/>
                  </a:solidFill>
                  <a:latin typeface="Arial" panose="020B0604020202020204" pitchFamily="34" charset="0"/>
                  <a:cs typeface="Arial" panose="020B0604020202020204" pitchFamily="34" charset="0"/>
                </a:rPr>
                <a:t>II. </a:t>
              </a:r>
              <a:r>
                <a:rPr lang="vi-VN" sz="2400" b="1" dirty="0">
                  <a:solidFill>
                    <a:srgbClr val="2E83C3"/>
                  </a:solidFill>
                  <a:latin typeface="Arial" panose="020B0604020202020204" pitchFamily="34" charset="0"/>
                  <a:cs typeface="Arial" panose="020B0604020202020204" pitchFamily="34" charset="0"/>
                </a:rPr>
                <a:t>TẦM NHÌN, QUAN ĐIỂM CHỈ ĐẠO, MỤC TIÊU CHIẾN LƯỢC</a:t>
              </a:r>
            </a:p>
          </p:txBody>
        </p:sp>
        <p:cxnSp>
          <p:nvCxnSpPr>
            <p:cNvPr id="7" name="Straight Connector 6">
              <a:extLst>
                <a:ext uri="{FF2B5EF4-FFF2-40B4-BE49-F238E27FC236}">
                  <a16:creationId xmlns:a16="http://schemas.microsoft.com/office/drawing/2014/main" id="{6B4E6AB1-B4D0-00BE-845B-344C0D9E3B1A}"/>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87B3962-6DFC-4595-902B-8A8A984ED9AD}"/>
              </a:ext>
            </a:extLst>
          </p:cNvPr>
          <p:cNvGrpSpPr/>
          <p:nvPr/>
        </p:nvGrpSpPr>
        <p:grpSpPr>
          <a:xfrm>
            <a:off x="268075" y="741825"/>
            <a:ext cx="5518199" cy="5967264"/>
            <a:chOff x="268075" y="3485885"/>
            <a:chExt cx="5518199" cy="5967264"/>
          </a:xfrm>
        </p:grpSpPr>
        <p:sp>
          <p:nvSpPr>
            <p:cNvPr id="74" name="Shape 2">
              <a:extLst>
                <a:ext uri="{FF2B5EF4-FFF2-40B4-BE49-F238E27FC236}">
                  <a16:creationId xmlns:a16="http://schemas.microsoft.com/office/drawing/2014/main" id="{1629488D-A259-43EC-9B3D-2EE8D074F5FA}"/>
                </a:ext>
              </a:extLst>
            </p:cNvPr>
            <p:cNvSpPr/>
            <p:nvPr/>
          </p:nvSpPr>
          <p:spPr>
            <a:xfrm>
              <a:off x="299874" y="3774169"/>
              <a:ext cx="5486400" cy="5602740"/>
            </a:xfrm>
            <a:prstGeom prst="roundRect">
              <a:avLst>
                <a:gd name="adj" fmla="val 4910"/>
              </a:avLst>
            </a:prstGeom>
            <a:solidFill>
              <a:srgbClr val="FFFAFA"/>
            </a:solidFill>
            <a:ln/>
          </p:spPr>
        </p:sp>
        <p:sp>
          <p:nvSpPr>
            <p:cNvPr id="75" name="Shape 3">
              <a:extLst>
                <a:ext uri="{FF2B5EF4-FFF2-40B4-BE49-F238E27FC236}">
                  <a16:creationId xmlns:a16="http://schemas.microsoft.com/office/drawing/2014/main" id="{9AF597F8-4BCE-4ED1-B8F5-A800383661E5}"/>
                </a:ext>
              </a:extLst>
            </p:cNvPr>
            <p:cNvSpPr/>
            <p:nvPr/>
          </p:nvSpPr>
          <p:spPr>
            <a:xfrm>
              <a:off x="299874" y="3751309"/>
              <a:ext cx="5486400" cy="91440"/>
            </a:xfrm>
            <a:prstGeom prst="roundRect">
              <a:avLst>
                <a:gd name="adj" fmla="val 30318"/>
              </a:avLst>
            </a:prstGeom>
            <a:solidFill>
              <a:srgbClr val="F5A3A3"/>
            </a:solidFill>
            <a:ln/>
          </p:spPr>
        </p:sp>
        <p:sp>
          <p:nvSpPr>
            <p:cNvPr id="76" name="Shape 4">
              <a:extLst>
                <a:ext uri="{FF2B5EF4-FFF2-40B4-BE49-F238E27FC236}">
                  <a16:creationId xmlns:a16="http://schemas.microsoft.com/office/drawing/2014/main" id="{90854266-8EFF-4C52-AA43-847ADA5A0C0E}"/>
                </a:ext>
              </a:extLst>
            </p:cNvPr>
            <p:cNvSpPr/>
            <p:nvPr/>
          </p:nvSpPr>
          <p:spPr>
            <a:xfrm>
              <a:off x="268075" y="3485885"/>
              <a:ext cx="554355" cy="554355"/>
            </a:xfrm>
            <a:prstGeom prst="roundRect">
              <a:avLst>
                <a:gd name="adj" fmla="val 164948"/>
              </a:avLst>
            </a:prstGeom>
            <a:solidFill>
              <a:srgbClr val="F5A3A3"/>
            </a:solidFill>
            <a:ln/>
          </p:spPr>
        </p:sp>
        <p:sp>
          <p:nvSpPr>
            <p:cNvPr id="104" name="Text 6">
              <a:extLst>
                <a:ext uri="{FF2B5EF4-FFF2-40B4-BE49-F238E27FC236}">
                  <a16:creationId xmlns:a16="http://schemas.microsoft.com/office/drawing/2014/main" id="{0E0B80A6-2F47-41BD-9861-2929AFF0B795}"/>
                </a:ext>
              </a:extLst>
            </p:cNvPr>
            <p:cNvSpPr/>
            <p:nvPr/>
          </p:nvSpPr>
          <p:spPr>
            <a:xfrm>
              <a:off x="862164" y="3503202"/>
              <a:ext cx="1390292" cy="271701"/>
            </a:xfrm>
            <a:prstGeom prst="rect">
              <a:avLst/>
            </a:prstGeom>
            <a:noFill/>
            <a:ln/>
          </p:spPr>
          <p:txBody>
            <a:bodyPr wrap="none" lIns="0" tIns="0" rIns="0" bIns="0" rtlCol="0" anchor="t"/>
            <a:lstStyle/>
            <a:p>
              <a:pPr>
                <a:lnSpc>
                  <a:spcPts val="2100"/>
                </a:lnSpc>
              </a:pPr>
              <a:r>
                <a:rPr lang="en-US" sz="1600" b="1" dirty="0" err="1">
                  <a:solidFill>
                    <a:srgbClr val="00B0F0"/>
                  </a:solidFill>
                  <a:latin typeface="Arial (Body)"/>
                  <a:ea typeface="Oswald" pitchFamily="34" charset="-122"/>
                  <a:cs typeface="Arial" panose="020B0604020202020204" pitchFamily="34" charset="0"/>
                </a:rPr>
                <a:t>Tầm</a:t>
              </a:r>
              <a:r>
                <a:rPr lang="en-US" sz="1600" b="1" dirty="0">
                  <a:solidFill>
                    <a:srgbClr val="00B0F0"/>
                  </a:solidFill>
                  <a:latin typeface="Arial (Body)"/>
                  <a:ea typeface="Oswald" pitchFamily="34" charset="-122"/>
                  <a:cs typeface="Arial" panose="020B0604020202020204" pitchFamily="34" charset="0"/>
                </a:rPr>
                <a:t> </a:t>
              </a:r>
              <a:r>
                <a:rPr lang="en-US" sz="1600" b="1" dirty="0" err="1">
                  <a:solidFill>
                    <a:srgbClr val="00B0F0"/>
                  </a:solidFill>
                  <a:latin typeface="Arial (Body)"/>
                  <a:ea typeface="Oswald" pitchFamily="34" charset="-122"/>
                  <a:cs typeface="Arial" panose="020B0604020202020204" pitchFamily="34" charset="0"/>
                </a:rPr>
                <a:t>nhìn</a:t>
              </a:r>
              <a:r>
                <a:rPr lang="en-US" sz="1600" b="1" dirty="0">
                  <a:solidFill>
                    <a:srgbClr val="00B0F0"/>
                  </a:solidFill>
                  <a:latin typeface="Arial (Body)"/>
                  <a:ea typeface="Oswald" pitchFamily="34" charset="-122"/>
                  <a:cs typeface="Arial" panose="020B0604020202020204" pitchFamily="34" charset="0"/>
                </a:rPr>
                <a:t> </a:t>
              </a:r>
              <a:r>
                <a:rPr lang="en-US" sz="1600" b="1" dirty="0" err="1">
                  <a:solidFill>
                    <a:srgbClr val="00B0F0"/>
                  </a:solidFill>
                  <a:latin typeface="Arial (Body)"/>
                  <a:ea typeface="Oswald" pitchFamily="34" charset="-122"/>
                  <a:cs typeface="Arial" panose="020B0604020202020204" pitchFamily="34" charset="0"/>
                </a:rPr>
                <a:t>đến</a:t>
              </a:r>
              <a:r>
                <a:rPr lang="en-US" sz="1600" b="1" dirty="0">
                  <a:solidFill>
                    <a:srgbClr val="00B0F0"/>
                  </a:solidFill>
                  <a:latin typeface="Arial (Body)"/>
                  <a:ea typeface="Oswald" pitchFamily="34" charset="-122"/>
                  <a:cs typeface="Arial" panose="020B0604020202020204" pitchFamily="34" charset="0"/>
                </a:rPr>
                <a:t> </a:t>
              </a:r>
              <a:r>
                <a:rPr lang="en-US" sz="1600" b="1" dirty="0" err="1">
                  <a:solidFill>
                    <a:srgbClr val="00B0F0"/>
                  </a:solidFill>
                  <a:latin typeface="Arial (Body)"/>
                  <a:ea typeface="Oswald" pitchFamily="34" charset="-122"/>
                  <a:cs typeface="Arial" panose="020B0604020202020204" pitchFamily="34" charset="0"/>
                </a:rPr>
                <a:t>năm</a:t>
              </a:r>
              <a:r>
                <a:rPr lang="en-US" sz="1600" b="1" dirty="0">
                  <a:solidFill>
                    <a:srgbClr val="00B0F0"/>
                  </a:solidFill>
                  <a:latin typeface="Arial (Body)"/>
                  <a:ea typeface="Oswald" pitchFamily="34" charset="-122"/>
                  <a:cs typeface="Arial" panose="020B0604020202020204" pitchFamily="34" charset="0"/>
                </a:rPr>
                <a:t> 2025</a:t>
              </a:r>
              <a:endParaRPr lang="en-US" sz="1600" b="1" dirty="0">
                <a:solidFill>
                  <a:srgbClr val="00B0F0"/>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1FB8FCBA-EB1B-4E7D-B170-73B0940D09D6}"/>
                </a:ext>
              </a:extLst>
            </p:cNvPr>
            <p:cNvSpPr txBox="1"/>
            <p:nvPr/>
          </p:nvSpPr>
          <p:spPr>
            <a:xfrm>
              <a:off x="427850" y="4051670"/>
              <a:ext cx="5230448" cy="5401479"/>
            </a:xfrm>
            <a:prstGeom prst="rect">
              <a:avLst/>
            </a:prstGeom>
            <a:noFill/>
          </p:spPr>
          <p:txBody>
            <a:bodyPr wrap="square" rtlCol="0">
              <a:spAutoFit/>
            </a:bodyPr>
            <a:lstStyle/>
            <a:p>
              <a:pPr marL="182880" indent="-182880" algn="just">
                <a:spcBef>
                  <a:spcPts val="600"/>
                </a:spcBef>
                <a:buFont typeface="Wingdings" panose="05000000000000000000" pitchFamily="2" charset="2"/>
                <a:buChar char="§"/>
              </a:pPr>
              <a:r>
                <a:rPr lang="vi-VN" sz="1600" dirty="0">
                  <a:latin typeface="Arial (Body)"/>
                  <a:cs typeface="Arial" panose="020B0604020202020204" pitchFamily="34" charset="0"/>
                </a:rPr>
                <a:t>Ngành nông nghiệp và môi trường hoàn thành chuyển đổi số một cách toàn diện, vận hành thông minh, hiệu quả và bền vững.</a:t>
              </a:r>
              <a:endParaRPr lang="en-US" sz="1600" dirty="0">
                <a:latin typeface="Arial (Body)"/>
                <a:cs typeface="Arial" panose="020B0604020202020204" pitchFamily="34" charset="0"/>
              </a:endParaRPr>
            </a:p>
            <a:p>
              <a:pPr marL="182880" indent="-182880" algn="just">
                <a:spcBef>
                  <a:spcPts val="600"/>
                </a:spcBef>
                <a:buFont typeface="Wingdings" panose="05000000000000000000" pitchFamily="2" charset="2"/>
                <a:buChar char="§"/>
              </a:pPr>
              <a:r>
                <a:rPr lang="en-US" sz="1600" dirty="0">
                  <a:latin typeface="Arial (Body)"/>
                  <a:cs typeface="Arial" panose="020B0604020202020204" pitchFamily="34" charset="0"/>
                </a:rPr>
                <a:t>C</a:t>
              </a:r>
              <a:r>
                <a:rPr lang="vi-VN" sz="1600" dirty="0">
                  <a:latin typeface="Arial (Body)"/>
                  <a:cs typeface="Arial" panose="020B0604020202020204" pitchFamily="34" charset="0"/>
                </a:rPr>
                <a:t>huyển đổi số gắn kết với mục tiêu phát triển bền vững, bảo vệ môi trường và giảm phát thải (chuyển đổi số xanh).</a:t>
              </a:r>
              <a:endParaRPr lang="en-US" sz="1600" dirty="0">
                <a:latin typeface="Arial (Body)"/>
                <a:cs typeface="Arial" panose="020B0604020202020204" pitchFamily="34" charset="0"/>
              </a:endParaRPr>
            </a:p>
            <a:p>
              <a:pPr marL="182880" indent="-182880" algn="just">
                <a:spcBef>
                  <a:spcPts val="600"/>
                </a:spcBef>
                <a:buFont typeface="Wingdings" panose="05000000000000000000" pitchFamily="2" charset="2"/>
                <a:buChar char="§"/>
              </a:pPr>
              <a:r>
                <a:rPr lang="vi-VN" sz="1600" dirty="0">
                  <a:latin typeface="Arial (Body)"/>
                  <a:cs typeface="Arial" panose="020B0604020202020204" pitchFamily="34" charset="0"/>
                </a:rPr>
                <a:t>Nông nghiệp phát triển theo hướng sinh thái, thông minh, tuần hoàn, phát thải thấp, trở thành trụ đỡ vững chắc của nền kinh tế</a:t>
              </a:r>
              <a:r>
                <a:rPr lang="en-US" sz="1600" dirty="0">
                  <a:latin typeface="Arial (Body)"/>
                  <a:cs typeface="Arial" panose="020B0604020202020204" pitchFamily="34" charset="0"/>
                </a:rPr>
                <a:t>.</a:t>
              </a:r>
            </a:p>
            <a:p>
              <a:pPr marL="182880" indent="-182880" algn="just">
                <a:spcBef>
                  <a:spcPts val="600"/>
                </a:spcBef>
                <a:buFont typeface="Wingdings" panose="05000000000000000000" pitchFamily="2" charset="2"/>
                <a:buChar char="§"/>
              </a:pPr>
              <a:r>
                <a:rPr lang="vi-VN" sz="1600" dirty="0">
                  <a:latin typeface="Arial (Body)"/>
                  <a:cs typeface="Arial" panose="020B0604020202020204" pitchFamily="34" charset="0"/>
                </a:rPr>
                <a:t>Quản lý tài nguyên và bảo vệ môi trường dựa trên dữ liệu số theo thời gian thực, chủ động ứng phó với biến đổi khí hậu, bảo đảm an ninh môi trường và thúc đẩy tăng trưởng xanh.</a:t>
              </a:r>
              <a:endParaRPr lang="en-US" sz="1600" dirty="0">
                <a:latin typeface="Arial (Body)"/>
                <a:cs typeface="Arial" panose="020B0604020202020204" pitchFamily="34" charset="0"/>
              </a:endParaRPr>
            </a:p>
            <a:p>
              <a:pPr marL="182880" indent="-182880" algn="just">
                <a:spcBef>
                  <a:spcPts val="600"/>
                </a:spcBef>
                <a:buFont typeface="Wingdings" panose="05000000000000000000" pitchFamily="2" charset="2"/>
                <a:buChar char="§"/>
              </a:pPr>
              <a:r>
                <a:rPr lang="vi-VN" sz="1600" dirty="0">
                  <a:latin typeface="Arial (Body)"/>
                  <a:cs typeface="Arial" panose="020B0604020202020204" pitchFamily="34" charset="0"/>
                </a:rPr>
                <a:t>Nông thôn trở thành “nơi đáng sống” văn minh, xanh, sạch, đẹp với điều kiện sống và thu nhập của người dân tiệm cận với đô thị</a:t>
              </a:r>
              <a:r>
                <a:rPr lang="en-US" sz="1600" dirty="0">
                  <a:latin typeface="Arial (Body)"/>
                  <a:cs typeface="Arial" panose="020B0604020202020204" pitchFamily="34" charset="0"/>
                </a:rPr>
                <a:t>.</a:t>
              </a:r>
            </a:p>
            <a:p>
              <a:pPr marL="182880" indent="-182880" algn="just">
                <a:spcBef>
                  <a:spcPts val="600"/>
                </a:spcBef>
                <a:buFont typeface="Wingdings" panose="05000000000000000000" pitchFamily="2" charset="2"/>
                <a:buChar char="§"/>
              </a:pPr>
              <a:r>
                <a:rPr lang="vi-VN" sz="1600" dirty="0">
                  <a:latin typeface="Arial (Body)"/>
                  <a:cs typeface="Arial" panose="020B0604020202020204" pitchFamily="34" charset="0"/>
                </a:rPr>
                <a:t>Góp phần đưa Việt Nam trở thành một quốc gia số tiên tiến, phát triển bền vững dựa trên nền tảng khoa học công nghệ, đổi mới sáng tạo và nhân lực chất lượng cao</a:t>
              </a:r>
              <a:endParaRPr lang="en-US" sz="1600" dirty="0">
                <a:latin typeface="Arial (Body)"/>
                <a:cs typeface="Arial" panose="020B0604020202020204" pitchFamily="34" charset="0"/>
              </a:endParaRPr>
            </a:p>
          </p:txBody>
        </p:sp>
      </p:grpSp>
      <p:grpSp>
        <p:nvGrpSpPr>
          <p:cNvPr id="24" name="Group 23">
            <a:extLst>
              <a:ext uri="{FF2B5EF4-FFF2-40B4-BE49-F238E27FC236}">
                <a16:creationId xmlns:a16="http://schemas.microsoft.com/office/drawing/2014/main" id="{2144C0DB-F622-4A2C-8124-DEC35045D7D1}"/>
              </a:ext>
            </a:extLst>
          </p:cNvPr>
          <p:cNvGrpSpPr/>
          <p:nvPr/>
        </p:nvGrpSpPr>
        <p:grpSpPr>
          <a:xfrm>
            <a:off x="6373927" y="741825"/>
            <a:ext cx="5518199" cy="6044208"/>
            <a:chOff x="6373927" y="3467508"/>
            <a:chExt cx="5518199" cy="6044208"/>
          </a:xfrm>
        </p:grpSpPr>
        <p:sp>
          <p:nvSpPr>
            <p:cNvPr id="109" name="Shape 2">
              <a:extLst>
                <a:ext uri="{FF2B5EF4-FFF2-40B4-BE49-F238E27FC236}">
                  <a16:creationId xmlns:a16="http://schemas.microsoft.com/office/drawing/2014/main" id="{1686BC5C-213B-4956-9910-8A853B17F6B2}"/>
                </a:ext>
              </a:extLst>
            </p:cNvPr>
            <p:cNvSpPr/>
            <p:nvPr/>
          </p:nvSpPr>
          <p:spPr>
            <a:xfrm>
              <a:off x="6405726" y="3755792"/>
              <a:ext cx="5486400" cy="5602740"/>
            </a:xfrm>
            <a:prstGeom prst="roundRect">
              <a:avLst>
                <a:gd name="adj" fmla="val 4910"/>
              </a:avLst>
            </a:prstGeom>
            <a:solidFill>
              <a:srgbClr val="FFFAFA"/>
            </a:solidFill>
            <a:ln/>
          </p:spPr>
        </p:sp>
        <p:sp>
          <p:nvSpPr>
            <p:cNvPr id="110" name="Shape 3">
              <a:extLst>
                <a:ext uri="{FF2B5EF4-FFF2-40B4-BE49-F238E27FC236}">
                  <a16:creationId xmlns:a16="http://schemas.microsoft.com/office/drawing/2014/main" id="{D4D2BCB7-86DF-40BE-B9E4-03D001FB32F3}"/>
                </a:ext>
              </a:extLst>
            </p:cNvPr>
            <p:cNvSpPr/>
            <p:nvPr/>
          </p:nvSpPr>
          <p:spPr>
            <a:xfrm>
              <a:off x="6405726" y="3732932"/>
              <a:ext cx="5486400" cy="91440"/>
            </a:xfrm>
            <a:prstGeom prst="roundRect">
              <a:avLst>
                <a:gd name="adj" fmla="val 30318"/>
              </a:avLst>
            </a:prstGeom>
            <a:solidFill>
              <a:srgbClr val="F5A3A3"/>
            </a:solidFill>
            <a:ln/>
          </p:spPr>
        </p:sp>
        <p:sp>
          <p:nvSpPr>
            <p:cNvPr id="111" name="Shape 4">
              <a:extLst>
                <a:ext uri="{FF2B5EF4-FFF2-40B4-BE49-F238E27FC236}">
                  <a16:creationId xmlns:a16="http://schemas.microsoft.com/office/drawing/2014/main" id="{F072C70B-B224-4600-A5F3-BF965574D7EB}"/>
                </a:ext>
              </a:extLst>
            </p:cNvPr>
            <p:cNvSpPr/>
            <p:nvPr/>
          </p:nvSpPr>
          <p:spPr>
            <a:xfrm>
              <a:off x="6373927" y="3467508"/>
              <a:ext cx="554355" cy="554355"/>
            </a:xfrm>
            <a:prstGeom prst="roundRect">
              <a:avLst>
                <a:gd name="adj" fmla="val 164948"/>
              </a:avLst>
            </a:prstGeom>
            <a:solidFill>
              <a:srgbClr val="F5A3A3"/>
            </a:solidFill>
            <a:ln/>
          </p:spPr>
        </p:sp>
        <p:sp>
          <p:nvSpPr>
            <p:cNvPr id="112" name="Text 6">
              <a:extLst>
                <a:ext uri="{FF2B5EF4-FFF2-40B4-BE49-F238E27FC236}">
                  <a16:creationId xmlns:a16="http://schemas.microsoft.com/office/drawing/2014/main" id="{BDF35538-1E8C-4AA1-AAB6-C2E55377AE4D}"/>
                </a:ext>
              </a:extLst>
            </p:cNvPr>
            <p:cNvSpPr/>
            <p:nvPr/>
          </p:nvSpPr>
          <p:spPr>
            <a:xfrm>
              <a:off x="6968016" y="3484825"/>
              <a:ext cx="1390292" cy="271701"/>
            </a:xfrm>
            <a:prstGeom prst="rect">
              <a:avLst/>
            </a:prstGeom>
            <a:noFill/>
            <a:ln/>
          </p:spPr>
          <p:txBody>
            <a:bodyPr wrap="none" lIns="0" tIns="0" rIns="0" bIns="0" rtlCol="0" anchor="t"/>
            <a:lstStyle/>
            <a:p>
              <a:pPr>
                <a:lnSpc>
                  <a:spcPts val="2100"/>
                </a:lnSpc>
              </a:pPr>
              <a:r>
                <a:rPr lang="en-US" sz="1600" b="1" dirty="0">
                  <a:solidFill>
                    <a:srgbClr val="00B0F0"/>
                  </a:solidFill>
                  <a:latin typeface="Arial (Body)"/>
                </a:rPr>
                <a:t>Quan </a:t>
              </a:r>
              <a:r>
                <a:rPr lang="en-US" sz="1600" b="1" dirty="0" err="1">
                  <a:solidFill>
                    <a:srgbClr val="00B0F0"/>
                  </a:solidFill>
                  <a:latin typeface="Arial (Body)"/>
                </a:rPr>
                <a:t>điểm</a:t>
              </a:r>
              <a:r>
                <a:rPr lang="en-US" sz="1600" b="1" dirty="0">
                  <a:solidFill>
                    <a:srgbClr val="00B0F0"/>
                  </a:solidFill>
                  <a:latin typeface="Arial (Body)"/>
                </a:rPr>
                <a:t> </a:t>
              </a:r>
              <a:r>
                <a:rPr lang="en-US" sz="1600" b="1" dirty="0" err="1">
                  <a:solidFill>
                    <a:srgbClr val="00B0F0"/>
                  </a:solidFill>
                  <a:latin typeface="Arial (Body)"/>
                </a:rPr>
                <a:t>chỉ</a:t>
              </a:r>
              <a:r>
                <a:rPr lang="en-US" sz="1600" b="1" dirty="0">
                  <a:solidFill>
                    <a:srgbClr val="00B0F0"/>
                  </a:solidFill>
                  <a:latin typeface="Arial (Body)"/>
                </a:rPr>
                <a:t> </a:t>
              </a:r>
              <a:r>
                <a:rPr lang="en-US" sz="1600" b="1" dirty="0" err="1">
                  <a:solidFill>
                    <a:srgbClr val="00B0F0"/>
                  </a:solidFill>
                  <a:latin typeface="Arial (Body)"/>
                </a:rPr>
                <a:t>đạo</a:t>
              </a:r>
              <a:endParaRPr lang="en-US" sz="1600" b="1" dirty="0">
                <a:solidFill>
                  <a:srgbClr val="00B0F0"/>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0664A6DE-492E-4715-8AB7-896292E93F0B}"/>
                </a:ext>
              </a:extLst>
            </p:cNvPr>
            <p:cNvSpPr txBox="1"/>
            <p:nvPr/>
          </p:nvSpPr>
          <p:spPr>
            <a:xfrm>
              <a:off x="6533702" y="4033293"/>
              <a:ext cx="5230448" cy="5478423"/>
            </a:xfrm>
            <a:prstGeom prst="rect">
              <a:avLst/>
            </a:prstGeom>
            <a:noFill/>
          </p:spPr>
          <p:txBody>
            <a:bodyPr wrap="square" rtlCol="0">
              <a:spAutoFit/>
            </a:bodyPr>
            <a:lstStyle/>
            <a:p>
              <a:pPr marL="182880" indent="-182880" algn="just">
                <a:spcBef>
                  <a:spcPts val="600"/>
                </a:spcBef>
                <a:buFont typeface="Wingdings" panose="05000000000000000000" pitchFamily="2" charset="2"/>
                <a:buChar char="§"/>
              </a:pPr>
              <a:r>
                <a:rPr lang="vi-VN" sz="1600" dirty="0">
                  <a:latin typeface="Arial (Body)"/>
                  <a:cs typeface="Arial" panose="020B0604020202020204" pitchFamily="34" charset="0"/>
                </a:rPr>
                <a:t>Phát triển </a:t>
              </a:r>
              <a:r>
                <a:rPr lang="en-US" sz="1600" dirty="0">
                  <a:latin typeface="Arial (Body)"/>
                  <a:cs typeface="Arial" panose="020B0604020202020204" pitchFamily="34" charset="0"/>
                </a:rPr>
                <a:t>KHCN</a:t>
              </a:r>
              <a:r>
                <a:rPr lang="vi-VN" sz="1600" dirty="0">
                  <a:latin typeface="Arial (Body)"/>
                  <a:cs typeface="Arial" panose="020B0604020202020204" pitchFamily="34" charset="0"/>
                </a:rPr>
                <a:t>, </a:t>
              </a:r>
              <a:r>
                <a:rPr lang="en-US" sz="1600" dirty="0">
                  <a:latin typeface="Arial (Body)"/>
                  <a:cs typeface="Arial" panose="020B0604020202020204" pitchFamily="34" charset="0"/>
                </a:rPr>
                <a:t>ĐMST, CĐS </a:t>
              </a:r>
              <a:r>
                <a:rPr lang="vi-VN" sz="1600" dirty="0">
                  <a:latin typeface="Arial (Body)"/>
                  <a:cs typeface="Arial" panose="020B0604020202020204" pitchFamily="34" charset="0"/>
                </a:rPr>
                <a:t>là đột phá chiến lược hàng đầu, là động lực chính, là cuộc cách mạng sâu sắc, toàn diện.</a:t>
              </a:r>
              <a:endParaRPr lang="en-US" sz="1600" dirty="0">
                <a:latin typeface="Arial (Body)"/>
                <a:cs typeface="Arial" panose="020B0604020202020204" pitchFamily="34" charset="0"/>
              </a:endParaRPr>
            </a:p>
            <a:p>
              <a:pPr marL="182880" indent="-182880" algn="just">
                <a:spcBef>
                  <a:spcPts val="600"/>
                </a:spcBef>
                <a:buFont typeface="Wingdings" panose="05000000000000000000" pitchFamily="2" charset="2"/>
                <a:buChar char="§"/>
              </a:pPr>
              <a:r>
                <a:rPr lang="vi-VN" sz="1600" dirty="0">
                  <a:latin typeface="Arial (Body)"/>
                  <a:cs typeface="Arial" panose="020B0604020202020204" pitchFamily="34" charset="0"/>
                </a:rPr>
                <a:t>Kiến tạo thể chếđể hoàn thiện phương thức, quy trình số, hạ tầng số, nền tảng số, phát triển dữ liệu số phải đi trước một bước.</a:t>
              </a:r>
              <a:endParaRPr lang="en-US" sz="1600" dirty="0">
                <a:latin typeface="Arial (Body)"/>
                <a:cs typeface="Arial" panose="020B0604020202020204" pitchFamily="34" charset="0"/>
              </a:endParaRPr>
            </a:p>
            <a:p>
              <a:pPr marL="182880" indent="-182880" algn="just">
                <a:spcBef>
                  <a:spcPts val="600"/>
                </a:spcBef>
                <a:buFont typeface="Wingdings" panose="05000000000000000000" pitchFamily="2" charset="2"/>
                <a:buChar char="§"/>
              </a:pPr>
              <a:r>
                <a:rPr lang="vi-VN" sz="1600" dirty="0">
                  <a:latin typeface="Arial (Body)"/>
                  <a:cs typeface="Arial" panose="020B0604020202020204" pitchFamily="34" charset="0"/>
                </a:rPr>
                <a:t>Lấy người dân và doanh nghiệp làm trung tâm.</a:t>
              </a:r>
              <a:endParaRPr lang="en-US" sz="1600" dirty="0">
                <a:latin typeface="Arial (Body)"/>
                <a:cs typeface="Arial" panose="020B0604020202020204" pitchFamily="34" charset="0"/>
              </a:endParaRPr>
            </a:p>
            <a:p>
              <a:pPr marL="182880" indent="-182880" algn="just">
                <a:spcBef>
                  <a:spcPts val="600"/>
                </a:spcBef>
                <a:buFont typeface="Wingdings" panose="05000000000000000000" pitchFamily="2" charset="2"/>
                <a:buChar char="§"/>
              </a:pPr>
              <a:r>
                <a:rPr lang="en-US" sz="1600" dirty="0">
                  <a:latin typeface="Arial (Body)"/>
                  <a:cs typeface="Arial" panose="020B0604020202020204" pitchFamily="34" charset="0"/>
                </a:rPr>
                <a:t>CĐS </a:t>
              </a:r>
              <a:r>
                <a:rPr lang="vi-VN" sz="1600" dirty="0">
                  <a:latin typeface="Arial (Body)"/>
                  <a:cs typeface="Arial" panose="020B0604020202020204" pitchFamily="34" charset="0"/>
                </a:rPr>
                <a:t>phải thúc đẩy chuyển đổi từ "sản xuất nông nghiệp" sang "kinh tế nông nghiệp", hướng tới một nền nông nghiệp tích hợp đa giá trị, xanh, sinh thái và bền vững. Quản lý sử dụng hiệu quả tài nguyên thiên nhiên và bảo vệ môi trường</a:t>
              </a:r>
              <a:r>
                <a:rPr lang="en-US" sz="1600" dirty="0">
                  <a:latin typeface="Arial (Body)"/>
                  <a:cs typeface="Arial" panose="020B0604020202020204" pitchFamily="34" charset="0"/>
                </a:rPr>
                <a:t>.</a:t>
              </a:r>
            </a:p>
            <a:p>
              <a:pPr marL="182880" indent="-182880" algn="just">
                <a:spcBef>
                  <a:spcPts val="600"/>
                </a:spcBef>
                <a:buFont typeface="Wingdings" panose="05000000000000000000" pitchFamily="2" charset="2"/>
                <a:buChar char="§"/>
              </a:pPr>
              <a:r>
                <a:rPr lang="vi-VN" sz="1600" dirty="0">
                  <a:latin typeface="Arial (Body)"/>
                  <a:cs typeface="Arial" panose="020B0604020202020204" pitchFamily="34" charset="0"/>
                </a:rPr>
                <a:t>Dữ liệu là tài nguyên quốc gia chiến lược, là yếu tố trung tâm, phải được quản lý, kết nối, chia sẻ và khai thác hiệu quả theo nguyên tắc “đúng, đủ, sạch, sống, thống nhất, dùng chung” sử dụng, khai thác hiệu quả</a:t>
              </a:r>
              <a:r>
                <a:rPr lang="en-US" sz="1600" dirty="0">
                  <a:latin typeface="Arial (Body)"/>
                  <a:cs typeface="Arial" panose="020B0604020202020204" pitchFamily="34" charset="0"/>
                </a:rPr>
                <a:t>.</a:t>
              </a:r>
            </a:p>
            <a:p>
              <a:pPr marL="182880" indent="-182880" algn="just">
                <a:spcBef>
                  <a:spcPts val="600"/>
                </a:spcBef>
                <a:buFont typeface="Wingdings" panose="05000000000000000000" pitchFamily="2" charset="2"/>
                <a:buChar char="§"/>
              </a:pPr>
              <a:r>
                <a:rPr lang="en-US" sz="1600" dirty="0" err="1">
                  <a:latin typeface="Arial (Body)"/>
                  <a:cs typeface="Arial" panose="020B0604020202020204" pitchFamily="34" charset="0"/>
                </a:rPr>
                <a:t>Phát</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triển</a:t>
              </a:r>
              <a:r>
                <a:rPr lang="en-US" sz="1600" dirty="0">
                  <a:latin typeface="Arial (Body)"/>
                  <a:cs typeface="Arial" panose="020B0604020202020204" pitchFamily="34" charset="0"/>
                </a:rPr>
                <a:t> hạ tầng số </a:t>
              </a:r>
              <a:r>
                <a:rPr lang="en-US" sz="1600" dirty="0" err="1">
                  <a:latin typeface="Arial (Body)"/>
                  <a:cs typeface="Arial" panose="020B0604020202020204" pitchFamily="34" charset="0"/>
                </a:rPr>
                <a:t>đồng</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bộ</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hiện</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đại</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nền</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tảng</a:t>
              </a:r>
              <a:r>
                <a:rPr lang="en-US" sz="1600" dirty="0">
                  <a:latin typeface="Arial (Body)"/>
                  <a:cs typeface="Arial" panose="020B0604020202020204" pitchFamily="34" charset="0"/>
                </a:rPr>
                <a:t> số </a:t>
              </a:r>
              <a:r>
                <a:rPr lang="en-US" sz="1600" dirty="0" err="1">
                  <a:latin typeface="Arial (Body)"/>
                  <a:cs typeface="Arial" panose="020B0604020202020204" pitchFamily="34" charset="0"/>
                </a:rPr>
                <a:t>xuyên</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suốt</a:t>
              </a:r>
              <a:r>
                <a:rPr lang="en-US" sz="1600" dirty="0">
                  <a:latin typeface="Arial (Body)"/>
                  <a:cs typeface="Arial" panose="020B0604020202020204" pitchFamily="34" charset="0"/>
                </a:rPr>
                <a:t> toàn </a:t>
              </a:r>
              <a:r>
                <a:rPr lang="en-US" sz="1600" dirty="0" err="1">
                  <a:latin typeface="Arial (Body)"/>
                  <a:cs typeface="Arial" panose="020B0604020202020204" pitchFamily="34" charset="0"/>
                </a:rPr>
                <a:t>ngành</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là</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yếu</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tố</a:t>
              </a:r>
              <a:r>
                <a:rPr lang="en-US" sz="1600" dirty="0">
                  <a:latin typeface="Arial (Body)"/>
                  <a:cs typeface="Arial" panose="020B0604020202020204" pitchFamily="34" charset="0"/>
                </a:rPr>
                <a:t> then </a:t>
              </a:r>
              <a:r>
                <a:rPr lang="en-US" sz="1600" dirty="0" err="1">
                  <a:latin typeface="Arial (Body)"/>
                  <a:cs typeface="Arial" panose="020B0604020202020204" pitchFamily="34" charset="0"/>
                </a:rPr>
                <a:t>chốt</a:t>
              </a:r>
              <a:r>
                <a:rPr lang="en-US" sz="1600" dirty="0">
                  <a:latin typeface="Arial (Body)"/>
                  <a:cs typeface="Arial" panose="020B0604020202020204" pitchFamily="34" charset="0"/>
                </a:rPr>
                <a:t>.</a:t>
              </a:r>
            </a:p>
            <a:p>
              <a:pPr marL="182880" indent="-182880" algn="just">
                <a:spcBef>
                  <a:spcPts val="600"/>
                </a:spcBef>
                <a:buFont typeface="Wingdings" panose="05000000000000000000" pitchFamily="2" charset="2"/>
                <a:buChar char="§"/>
              </a:pPr>
              <a:r>
                <a:rPr lang="en-US" sz="1600" dirty="0">
                  <a:latin typeface="Arial (Body)"/>
                  <a:cs typeface="Arial" panose="020B0604020202020204" pitchFamily="34" charset="0"/>
                </a:rPr>
                <a:t>Bảo đảm ATTT, </a:t>
              </a:r>
              <a:r>
                <a:rPr lang="en-US" sz="1600" dirty="0" err="1">
                  <a:latin typeface="Arial (Body)"/>
                  <a:cs typeface="Arial" panose="020B0604020202020204" pitchFamily="34" charset="0"/>
                </a:rPr>
                <a:t>bảo</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vệ</a:t>
              </a:r>
              <a:r>
                <a:rPr lang="en-US" sz="1600" dirty="0">
                  <a:latin typeface="Arial (Body)"/>
                  <a:cs typeface="Arial" panose="020B0604020202020204" pitchFamily="34" charset="0"/>
                </a:rPr>
                <a:t> ANM </a:t>
              </a:r>
              <a:r>
                <a:rPr lang="en-US" sz="1600" dirty="0" err="1">
                  <a:latin typeface="Arial (Body)"/>
                  <a:cs typeface="Arial" panose="020B0604020202020204" pitchFamily="34" charset="0"/>
                </a:rPr>
                <a:t>xuyên</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suốt</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là</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yếu</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tố</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sống</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còn</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không</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thể</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tách</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rời</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của</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quá</a:t>
              </a:r>
              <a:r>
                <a:rPr lang="en-US" sz="1600" dirty="0">
                  <a:latin typeface="Arial (Body)"/>
                  <a:cs typeface="Arial" panose="020B0604020202020204" pitchFamily="34" charset="0"/>
                </a:rPr>
                <a:t> </a:t>
              </a:r>
              <a:r>
                <a:rPr lang="en-US" sz="1600" dirty="0" err="1">
                  <a:latin typeface="Arial (Body)"/>
                  <a:cs typeface="Arial" panose="020B0604020202020204" pitchFamily="34" charset="0"/>
                </a:rPr>
                <a:t>trình</a:t>
              </a:r>
              <a:r>
                <a:rPr lang="en-US" sz="1600" dirty="0">
                  <a:latin typeface="Arial (Body)"/>
                  <a:cs typeface="Arial" panose="020B0604020202020204" pitchFamily="34" charset="0"/>
                </a:rPr>
                <a:t> CĐS.</a:t>
              </a:r>
            </a:p>
          </p:txBody>
        </p:sp>
      </p:grpSp>
      <p:pic>
        <p:nvPicPr>
          <p:cNvPr id="3" name="Graphic 2" descr="Eye">
            <a:extLst>
              <a:ext uri="{FF2B5EF4-FFF2-40B4-BE49-F238E27FC236}">
                <a16:creationId xmlns:a16="http://schemas.microsoft.com/office/drawing/2014/main" id="{ED8F79CF-BD71-4D8B-AF99-E41A090197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256" y="759142"/>
            <a:ext cx="457200" cy="457200"/>
          </a:xfrm>
          <a:prstGeom prst="rect">
            <a:avLst/>
          </a:prstGeom>
        </p:spPr>
      </p:pic>
      <p:pic>
        <p:nvPicPr>
          <p:cNvPr id="8" name="Graphic 7" descr="Head with gears">
            <a:extLst>
              <a:ext uri="{FF2B5EF4-FFF2-40B4-BE49-F238E27FC236}">
                <a16:creationId xmlns:a16="http://schemas.microsoft.com/office/drawing/2014/main" id="{0C9513F6-F034-475C-B8BD-E624172864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65871" y="778649"/>
            <a:ext cx="457200" cy="457200"/>
          </a:xfrm>
          <a:prstGeom prst="rect">
            <a:avLst/>
          </a:prstGeom>
        </p:spPr>
      </p:pic>
    </p:spTree>
    <p:extLst>
      <p:ext uri="{BB962C8B-B14F-4D97-AF65-F5344CB8AC3E}">
        <p14:creationId xmlns:p14="http://schemas.microsoft.com/office/powerpoint/2010/main" val="2144520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6711-6242-956B-70BD-760A428426A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CD1F6BE-282B-4DC7-BB6B-791E9AB1E630}"/>
              </a:ext>
            </a:extLst>
          </p:cNvPr>
          <p:cNvGrpSpPr/>
          <p:nvPr/>
        </p:nvGrpSpPr>
        <p:grpSpPr>
          <a:xfrm>
            <a:off x="10307" y="158651"/>
            <a:ext cx="12181694" cy="424732"/>
            <a:chOff x="336328" y="270411"/>
            <a:chExt cx="11403725" cy="424732"/>
          </a:xfrm>
        </p:grpSpPr>
        <p:sp>
          <p:nvSpPr>
            <p:cNvPr id="6" name="Title 3">
              <a:extLst>
                <a:ext uri="{FF2B5EF4-FFF2-40B4-BE49-F238E27FC236}">
                  <a16:creationId xmlns:a16="http://schemas.microsoft.com/office/drawing/2014/main" id="{A98D3FC7-66E8-F3E6-F859-84B4962AA090}"/>
                </a:ext>
              </a:extLst>
            </p:cNvPr>
            <p:cNvSpPr txBox="1">
              <a:spLocks/>
            </p:cNvSpPr>
            <p:nvPr/>
          </p:nvSpPr>
          <p:spPr>
            <a:xfrm>
              <a:off x="336328" y="270411"/>
              <a:ext cx="10672175" cy="4247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83C3"/>
                  </a:solidFill>
                  <a:latin typeface="Arial" panose="020B0604020202020204" pitchFamily="34" charset="0"/>
                  <a:cs typeface="Arial" panose="020B0604020202020204" pitchFamily="34" charset="0"/>
                </a:rPr>
                <a:t>II. </a:t>
              </a:r>
              <a:r>
                <a:rPr lang="vi-VN" sz="2400" b="1" dirty="0">
                  <a:solidFill>
                    <a:srgbClr val="2E83C3"/>
                  </a:solidFill>
                  <a:latin typeface="Arial" panose="020B0604020202020204" pitchFamily="34" charset="0"/>
                  <a:cs typeface="Arial" panose="020B0604020202020204" pitchFamily="34" charset="0"/>
                </a:rPr>
                <a:t>TẦM NHÌN, QUAN ĐIỂM CHỈ ĐẠO, MỤC TIÊU CHIẾN LƯỢC</a:t>
              </a:r>
              <a:r>
                <a:rPr lang="en-US" sz="2400" b="1" dirty="0">
                  <a:solidFill>
                    <a:srgbClr val="2E83C3"/>
                  </a:solidFill>
                  <a:latin typeface="Arial" panose="020B0604020202020204" pitchFamily="34" charset="0"/>
                  <a:cs typeface="Arial" panose="020B0604020202020204" pitchFamily="34" charset="0"/>
                </a:rPr>
                <a:t> (2)</a:t>
              </a:r>
              <a:endParaRPr lang="vi-VN" sz="2400" b="1" dirty="0">
                <a:solidFill>
                  <a:srgbClr val="2E83C3"/>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6B4E6AB1-B4D0-00BE-845B-344C0D9E3B1A}"/>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87B3962-6DFC-4595-902B-8A8A984ED9AD}"/>
              </a:ext>
            </a:extLst>
          </p:cNvPr>
          <p:cNvGrpSpPr/>
          <p:nvPr/>
        </p:nvGrpSpPr>
        <p:grpSpPr>
          <a:xfrm>
            <a:off x="268075" y="741825"/>
            <a:ext cx="5518199" cy="6136541"/>
            <a:chOff x="268075" y="3485885"/>
            <a:chExt cx="5518199" cy="6136541"/>
          </a:xfrm>
        </p:grpSpPr>
        <p:sp>
          <p:nvSpPr>
            <p:cNvPr id="74" name="Shape 2">
              <a:extLst>
                <a:ext uri="{FF2B5EF4-FFF2-40B4-BE49-F238E27FC236}">
                  <a16:creationId xmlns:a16="http://schemas.microsoft.com/office/drawing/2014/main" id="{1629488D-A259-43EC-9B3D-2EE8D074F5FA}"/>
                </a:ext>
              </a:extLst>
            </p:cNvPr>
            <p:cNvSpPr/>
            <p:nvPr/>
          </p:nvSpPr>
          <p:spPr>
            <a:xfrm>
              <a:off x="299874" y="3774169"/>
              <a:ext cx="5486400" cy="5602740"/>
            </a:xfrm>
            <a:prstGeom prst="roundRect">
              <a:avLst>
                <a:gd name="adj" fmla="val 4910"/>
              </a:avLst>
            </a:prstGeom>
            <a:solidFill>
              <a:srgbClr val="FFFAFA"/>
            </a:solidFill>
            <a:ln/>
          </p:spPr>
        </p:sp>
        <p:sp>
          <p:nvSpPr>
            <p:cNvPr id="75" name="Shape 3">
              <a:extLst>
                <a:ext uri="{FF2B5EF4-FFF2-40B4-BE49-F238E27FC236}">
                  <a16:creationId xmlns:a16="http://schemas.microsoft.com/office/drawing/2014/main" id="{9AF597F8-4BCE-4ED1-B8F5-A800383661E5}"/>
                </a:ext>
              </a:extLst>
            </p:cNvPr>
            <p:cNvSpPr/>
            <p:nvPr/>
          </p:nvSpPr>
          <p:spPr>
            <a:xfrm>
              <a:off x="299874" y="3751309"/>
              <a:ext cx="5486400" cy="91440"/>
            </a:xfrm>
            <a:prstGeom prst="roundRect">
              <a:avLst>
                <a:gd name="adj" fmla="val 30318"/>
              </a:avLst>
            </a:prstGeom>
            <a:solidFill>
              <a:srgbClr val="F5A3A3"/>
            </a:solidFill>
            <a:ln/>
          </p:spPr>
        </p:sp>
        <p:sp>
          <p:nvSpPr>
            <p:cNvPr id="76" name="Shape 4">
              <a:extLst>
                <a:ext uri="{FF2B5EF4-FFF2-40B4-BE49-F238E27FC236}">
                  <a16:creationId xmlns:a16="http://schemas.microsoft.com/office/drawing/2014/main" id="{90854266-8EFF-4C52-AA43-847ADA5A0C0E}"/>
                </a:ext>
              </a:extLst>
            </p:cNvPr>
            <p:cNvSpPr/>
            <p:nvPr/>
          </p:nvSpPr>
          <p:spPr>
            <a:xfrm>
              <a:off x="268075" y="3485885"/>
              <a:ext cx="554355" cy="554355"/>
            </a:xfrm>
            <a:prstGeom prst="roundRect">
              <a:avLst>
                <a:gd name="adj" fmla="val 164948"/>
              </a:avLst>
            </a:prstGeom>
            <a:solidFill>
              <a:srgbClr val="F5A3A3"/>
            </a:solidFill>
            <a:ln/>
          </p:spPr>
        </p:sp>
        <p:sp>
          <p:nvSpPr>
            <p:cNvPr id="104" name="Text 6">
              <a:extLst>
                <a:ext uri="{FF2B5EF4-FFF2-40B4-BE49-F238E27FC236}">
                  <a16:creationId xmlns:a16="http://schemas.microsoft.com/office/drawing/2014/main" id="{0E0B80A6-2F47-41BD-9861-2929AFF0B795}"/>
                </a:ext>
              </a:extLst>
            </p:cNvPr>
            <p:cNvSpPr/>
            <p:nvPr/>
          </p:nvSpPr>
          <p:spPr>
            <a:xfrm>
              <a:off x="862164" y="3503202"/>
              <a:ext cx="1390292" cy="271701"/>
            </a:xfrm>
            <a:prstGeom prst="rect">
              <a:avLst/>
            </a:prstGeom>
            <a:noFill/>
            <a:ln/>
          </p:spPr>
          <p:txBody>
            <a:bodyPr wrap="none" lIns="0" tIns="0" rIns="0" bIns="0" rtlCol="0" anchor="t"/>
            <a:lstStyle/>
            <a:p>
              <a:pPr>
                <a:lnSpc>
                  <a:spcPts val="2100"/>
                </a:lnSpc>
              </a:pPr>
              <a:r>
                <a:rPr lang="en-US" sz="1600" b="1" dirty="0" err="1">
                  <a:solidFill>
                    <a:srgbClr val="00B0F0"/>
                  </a:solidFill>
                  <a:latin typeface="Arial (Body)"/>
                  <a:ea typeface="Oswald" pitchFamily="34" charset="-122"/>
                  <a:cs typeface="Arial" panose="020B0604020202020204" pitchFamily="34" charset="0"/>
                </a:rPr>
                <a:t>Mục</a:t>
              </a:r>
              <a:r>
                <a:rPr lang="en-US" sz="1600" b="1" dirty="0">
                  <a:solidFill>
                    <a:srgbClr val="00B0F0"/>
                  </a:solidFill>
                  <a:latin typeface="Arial (Body)"/>
                  <a:ea typeface="Oswald" pitchFamily="34" charset="-122"/>
                  <a:cs typeface="Arial" panose="020B0604020202020204" pitchFamily="34" charset="0"/>
                </a:rPr>
                <a:t> </a:t>
              </a:r>
              <a:r>
                <a:rPr lang="en-US" sz="1600" b="1" dirty="0" err="1">
                  <a:solidFill>
                    <a:srgbClr val="00B0F0"/>
                  </a:solidFill>
                  <a:latin typeface="Arial (Body)"/>
                  <a:ea typeface="Oswald" pitchFamily="34" charset="-122"/>
                  <a:cs typeface="Arial" panose="020B0604020202020204" pitchFamily="34" charset="0"/>
                </a:rPr>
                <a:t>tiêu</a:t>
              </a:r>
              <a:r>
                <a:rPr lang="en-US" sz="1600" b="1" dirty="0">
                  <a:solidFill>
                    <a:srgbClr val="00B0F0"/>
                  </a:solidFill>
                  <a:latin typeface="Arial (Body)"/>
                  <a:ea typeface="Oswald" pitchFamily="34" charset="-122"/>
                  <a:cs typeface="Arial" panose="020B0604020202020204" pitchFamily="34" charset="0"/>
                </a:rPr>
                <a:t> </a:t>
              </a:r>
              <a:r>
                <a:rPr lang="en-US" sz="1600" b="1" dirty="0" err="1">
                  <a:solidFill>
                    <a:srgbClr val="00B0F0"/>
                  </a:solidFill>
                  <a:latin typeface="Arial (Body)"/>
                  <a:ea typeface="Oswald" pitchFamily="34" charset="-122"/>
                  <a:cs typeface="Arial" panose="020B0604020202020204" pitchFamily="34" charset="0"/>
                </a:rPr>
                <a:t>đến</a:t>
              </a:r>
              <a:r>
                <a:rPr lang="en-US" sz="1600" b="1" dirty="0">
                  <a:solidFill>
                    <a:srgbClr val="00B0F0"/>
                  </a:solidFill>
                  <a:latin typeface="Arial (Body)"/>
                  <a:ea typeface="Oswald" pitchFamily="34" charset="-122"/>
                  <a:cs typeface="Arial" panose="020B0604020202020204" pitchFamily="34" charset="0"/>
                </a:rPr>
                <a:t> </a:t>
              </a:r>
              <a:r>
                <a:rPr lang="en-US" sz="1600" b="1" dirty="0" err="1">
                  <a:solidFill>
                    <a:srgbClr val="00B0F0"/>
                  </a:solidFill>
                  <a:latin typeface="Arial (Body)"/>
                  <a:ea typeface="Oswald" pitchFamily="34" charset="-122"/>
                  <a:cs typeface="Arial" panose="020B0604020202020204" pitchFamily="34" charset="0"/>
                </a:rPr>
                <a:t>năm</a:t>
              </a:r>
              <a:r>
                <a:rPr lang="en-US" sz="1600" b="1" dirty="0">
                  <a:solidFill>
                    <a:srgbClr val="00B0F0"/>
                  </a:solidFill>
                  <a:latin typeface="Arial (Body)"/>
                  <a:ea typeface="Oswald" pitchFamily="34" charset="-122"/>
                  <a:cs typeface="Arial" panose="020B0604020202020204" pitchFamily="34" charset="0"/>
                </a:rPr>
                <a:t> 2030 - </a:t>
              </a:r>
              <a:r>
                <a:rPr lang="en-US" sz="1600" b="1" dirty="0" err="1">
                  <a:solidFill>
                    <a:srgbClr val="00B0F0"/>
                  </a:solidFill>
                  <a:latin typeface="Arial (Body)"/>
                  <a:ea typeface="Oswald" pitchFamily="34" charset="-122"/>
                  <a:cs typeface="Arial" panose="020B0604020202020204" pitchFamily="34" charset="0"/>
                </a:rPr>
                <a:t>Tăng</a:t>
              </a:r>
              <a:r>
                <a:rPr lang="en-US" sz="1600" b="1" dirty="0">
                  <a:solidFill>
                    <a:srgbClr val="00B0F0"/>
                  </a:solidFill>
                  <a:latin typeface="Arial (Body)"/>
                  <a:ea typeface="Oswald" pitchFamily="34" charset="-122"/>
                  <a:cs typeface="Arial" panose="020B0604020202020204" pitchFamily="34" charset="0"/>
                </a:rPr>
                <a:t> </a:t>
              </a:r>
              <a:r>
                <a:rPr lang="en-US" sz="1600" b="1" dirty="0" err="1">
                  <a:solidFill>
                    <a:srgbClr val="00B0F0"/>
                  </a:solidFill>
                  <a:latin typeface="Arial (Body)"/>
                  <a:ea typeface="Oswald" pitchFamily="34" charset="-122"/>
                  <a:cs typeface="Arial" panose="020B0604020202020204" pitchFamily="34" charset="0"/>
                </a:rPr>
                <a:t>tốc</a:t>
              </a:r>
              <a:r>
                <a:rPr lang="en-US" sz="1600" b="1" dirty="0">
                  <a:solidFill>
                    <a:srgbClr val="00B0F0"/>
                  </a:solidFill>
                  <a:latin typeface="Arial (Body)"/>
                  <a:ea typeface="Oswald" pitchFamily="34" charset="-122"/>
                  <a:cs typeface="Arial" panose="020B0604020202020204" pitchFamily="34" charset="0"/>
                </a:rPr>
                <a:t> và </a:t>
              </a:r>
              <a:r>
                <a:rPr lang="en-US" sz="1600" b="1" dirty="0" err="1">
                  <a:solidFill>
                    <a:srgbClr val="00B0F0"/>
                  </a:solidFill>
                  <a:latin typeface="Arial (Body)"/>
                  <a:ea typeface="Oswald" pitchFamily="34" charset="-122"/>
                  <a:cs typeface="Arial" panose="020B0604020202020204" pitchFamily="34" charset="0"/>
                </a:rPr>
                <a:t>lan</a:t>
              </a:r>
              <a:r>
                <a:rPr lang="en-US" sz="1600" b="1" dirty="0">
                  <a:solidFill>
                    <a:srgbClr val="00B0F0"/>
                  </a:solidFill>
                  <a:latin typeface="Arial (Body)"/>
                  <a:ea typeface="Oswald" pitchFamily="34" charset="-122"/>
                  <a:cs typeface="Arial" panose="020B0604020202020204" pitchFamily="34" charset="0"/>
                </a:rPr>
                <a:t> </a:t>
              </a:r>
              <a:r>
                <a:rPr lang="en-US" sz="1600" b="1" dirty="0" err="1">
                  <a:solidFill>
                    <a:srgbClr val="00B0F0"/>
                  </a:solidFill>
                  <a:latin typeface="Arial (Body)"/>
                  <a:ea typeface="Oswald" pitchFamily="34" charset="-122"/>
                  <a:cs typeface="Arial" panose="020B0604020202020204" pitchFamily="34" charset="0"/>
                </a:rPr>
                <a:t>tỏa</a:t>
              </a:r>
              <a:endParaRPr lang="en-US" sz="1600" b="1" dirty="0">
                <a:solidFill>
                  <a:srgbClr val="00B0F0"/>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1FB8FCBA-EB1B-4E7D-B170-73B0940D09D6}"/>
                </a:ext>
              </a:extLst>
            </p:cNvPr>
            <p:cNvSpPr txBox="1"/>
            <p:nvPr/>
          </p:nvSpPr>
          <p:spPr>
            <a:xfrm>
              <a:off x="427850" y="4051670"/>
              <a:ext cx="5230448" cy="5570756"/>
            </a:xfrm>
            <a:prstGeom prst="rect">
              <a:avLst/>
            </a:prstGeom>
            <a:noFill/>
          </p:spPr>
          <p:txBody>
            <a:bodyPr wrap="square" rtlCol="0">
              <a:spAutoFit/>
            </a:bodyPr>
            <a:lstStyle/>
            <a:p>
              <a:pPr marL="182880" indent="-182880" algn="just">
                <a:spcBef>
                  <a:spcPts val="600"/>
                </a:spcBef>
                <a:buFont typeface="Wingdings" panose="05000000000000000000" pitchFamily="2" charset="2"/>
                <a:buChar char="§"/>
              </a:pPr>
              <a:r>
                <a:rPr lang="vi-VN" sz="1400" b="1" dirty="0">
                  <a:latin typeface="Arial (Body)"/>
                  <a:cs typeface="Arial" panose="020B0604020202020204" pitchFamily="34" charset="0"/>
                </a:rPr>
                <a:t>Về thể chế, quy định pháp luật:</a:t>
              </a:r>
              <a:r>
                <a:rPr lang="vi-VN" sz="1400" dirty="0">
                  <a:latin typeface="Arial (Body)"/>
                  <a:cs typeface="Arial" panose="020B0604020202020204" pitchFamily="34" charset="0"/>
                </a:rPr>
                <a:t> </a:t>
              </a:r>
              <a:r>
                <a:rPr lang="en-US" sz="1400" dirty="0">
                  <a:latin typeface="Arial (Body)"/>
                  <a:cs typeface="Arial" panose="020B0604020202020204" pitchFamily="34" charset="0"/>
                </a:rPr>
                <a:t>H</a:t>
              </a:r>
              <a:r>
                <a:rPr lang="vi-VN" sz="1400" dirty="0">
                  <a:latin typeface="Arial (Body)"/>
                  <a:cs typeface="Arial" panose="020B0604020202020204" pitchFamily="34" charset="0"/>
                </a:rPr>
                <a:t>oàn thiện cơ bản khung pháp lý, quy định kỹ thuật tạo thuận lợi triển khai chuyển đổi số, ứng dụng khoa học, công nghệ, đổi mới sáng tạo trong ngành nông nghiệp và môi trường.</a:t>
              </a:r>
              <a:endParaRPr lang="en-US" sz="1400" dirty="0">
                <a:latin typeface="Arial (Body)"/>
                <a:cs typeface="Arial" panose="020B0604020202020204" pitchFamily="34" charset="0"/>
              </a:endParaRPr>
            </a:p>
            <a:p>
              <a:pPr marL="182880" indent="-182880" algn="just">
                <a:spcBef>
                  <a:spcPts val="600"/>
                </a:spcBef>
                <a:buFont typeface="Wingdings" panose="05000000000000000000" pitchFamily="2" charset="2"/>
                <a:buChar char="§"/>
              </a:pPr>
              <a:r>
                <a:rPr lang="vi-VN" sz="1400" b="1" dirty="0">
                  <a:latin typeface="Arial (Body)"/>
                  <a:cs typeface="Arial" panose="020B0604020202020204" pitchFamily="34" charset="0"/>
                </a:rPr>
                <a:t>Về Chính phủ số, Chính quyền số:</a:t>
              </a:r>
              <a:r>
                <a:rPr lang="vi-VN" sz="1400" dirty="0">
                  <a:latin typeface="Arial (Body)"/>
                  <a:cs typeface="Arial" panose="020B0604020202020204" pitchFamily="34" charset="0"/>
                </a:rPr>
                <a:t> 100% </a:t>
              </a:r>
              <a:r>
                <a:rPr lang="en-US" sz="1400" dirty="0">
                  <a:latin typeface="Arial (Body)"/>
                  <a:cs typeface="Arial" panose="020B0604020202020204" pitchFamily="34" charset="0"/>
                </a:rPr>
                <a:t>DVCTT </a:t>
              </a:r>
              <a:r>
                <a:rPr lang="vi-VN" sz="1400" dirty="0">
                  <a:latin typeface="Arial (Body)"/>
                  <a:cs typeface="Arial" panose="020B0604020202020204" pitchFamily="34" charset="0"/>
                </a:rPr>
                <a:t>của ngành được cung cấp trực tuyến toàn trình thông suốt từ trung ương đến địa phương, không phụ thuộc vào địa giới hành chính; cấp giấy phép tự động; 100% người dân và doanh nghiệp hài lòng về việc giải quyết</a:t>
              </a:r>
              <a:r>
                <a:rPr lang="en-US" sz="1400" dirty="0">
                  <a:latin typeface="Arial (Body)"/>
                  <a:cs typeface="Arial" panose="020B0604020202020204" pitchFamily="34" charset="0"/>
                </a:rPr>
                <a:t> TTHC; </a:t>
              </a:r>
              <a:r>
                <a:rPr lang="vi-VN" sz="1400" dirty="0">
                  <a:latin typeface="Arial (Body)"/>
                  <a:cs typeface="Arial" panose="020B0604020202020204" pitchFamily="34" charset="0"/>
                </a:rPr>
                <a:t>100% </a:t>
              </a:r>
              <a:r>
                <a:rPr lang="en-US" sz="1400" dirty="0">
                  <a:latin typeface="Arial (Body)"/>
                  <a:cs typeface="Arial" panose="020B0604020202020204" pitchFamily="34" charset="0"/>
                </a:rPr>
                <a:t>HSCV</a:t>
              </a:r>
              <a:r>
                <a:rPr lang="vi-VN" sz="1400" dirty="0">
                  <a:latin typeface="Arial (Body)"/>
                  <a:cs typeface="Arial" panose="020B0604020202020204" pitchFamily="34" charset="0"/>
                </a:rPr>
                <a:t>xử lý trên môi trường mạng; 80% hoạt động kiểm tra của ngành được thực hiện qua môi trường số.</a:t>
              </a:r>
              <a:endParaRPr lang="en-US" sz="1400" dirty="0">
                <a:latin typeface="Arial (Body)"/>
                <a:cs typeface="Arial" panose="020B0604020202020204" pitchFamily="34" charset="0"/>
              </a:endParaRPr>
            </a:p>
            <a:p>
              <a:pPr marL="182880" indent="-182880" algn="just">
                <a:spcBef>
                  <a:spcPts val="600"/>
                </a:spcBef>
                <a:buFont typeface="Wingdings" panose="05000000000000000000" pitchFamily="2" charset="2"/>
                <a:buChar char="§"/>
              </a:pPr>
              <a:r>
                <a:rPr lang="vi-VN" sz="1400" b="1" dirty="0">
                  <a:latin typeface="Arial (Body)"/>
                  <a:cs typeface="Arial" panose="020B0604020202020204" pitchFamily="34" charset="0"/>
                </a:rPr>
                <a:t>Về dữ liệu</a:t>
              </a:r>
              <a:r>
                <a:rPr lang="vi-VN" sz="1400" dirty="0">
                  <a:latin typeface="Arial (Body)"/>
                  <a:cs typeface="Arial" panose="020B0604020202020204" pitchFamily="34" charset="0"/>
                </a:rPr>
                <a:t>: 100% </a:t>
              </a:r>
              <a:r>
                <a:rPr lang="en-US" sz="1400" dirty="0">
                  <a:latin typeface="Arial (Body)"/>
                  <a:cs typeface="Arial" panose="020B0604020202020204" pitchFamily="34" charset="0"/>
                </a:rPr>
                <a:t>CSDL </a:t>
              </a:r>
              <a:r>
                <a:rPr lang="vi-VN" sz="1400" dirty="0">
                  <a:latin typeface="Arial (Body)"/>
                  <a:cs typeface="Arial" panose="020B0604020202020204" pitchFamily="34" charset="0"/>
                </a:rPr>
                <a:t>quốc gia, chuyên ngành</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hoàn</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thiện</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kết</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nối</a:t>
              </a:r>
              <a:r>
                <a:rPr lang="vi-VN" sz="1400" dirty="0">
                  <a:latin typeface="Arial (Body)"/>
                  <a:cs typeface="Arial" panose="020B0604020202020204" pitchFamily="34" charset="0"/>
                </a:rPr>
                <a:t>; các </a:t>
              </a:r>
              <a:r>
                <a:rPr lang="en-US" sz="1400" dirty="0">
                  <a:latin typeface="Arial (Body)"/>
                  <a:cs typeface="Arial" panose="020B0604020202020204" pitchFamily="34" charset="0"/>
                </a:rPr>
                <a:t>CSDL </a:t>
              </a:r>
              <a:r>
                <a:rPr lang="vi-VN" sz="1400" dirty="0">
                  <a:latin typeface="Arial (Body)"/>
                  <a:cs typeface="Arial" panose="020B0604020202020204" pitchFamily="34" charset="0"/>
                </a:rPr>
                <a:t>trọng yếu đáp ứng “đúng, đủ, sạch, sống, thống nhất, dùng chung”; đáp ứng công tác quản trị, quản lý nhà nước, giải quyết</a:t>
              </a:r>
              <a:r>
                <a:rPr lang="en-US" sz="1400" dirty="0">
                  <a:latin typeface="Arial (Body)"/>
                  <a:cs typeface="Arial" panose="020B0604020202020204" pitchFamily="34" charset="0"/>
                </a:rPr>
                <a:t> TTHC</a:t>
              </a:r>
              <a:r>
                <a:rPr lang="vi-VN" sz="1400" dirty="0">
                  <a:latin typeface="Arial (Body)"/>
                  <a:cs typeface="Arial" panose="020B0604020202020204" pitchFamily="34" charset="0"/>
                </a:rPr>
                <a:t>, chuyên môn nghiệp vụ</a:t>
              </a:r>
              <a:r>
                <a:rPr lang="en-US" sz="1400" dirty="0">
                  <a:latin typeface="Arial (Body)"/>
                  <a:cs typeface="Arial" panose="020B0604020202020204" pitchFamily="34" charset="0"/>
                </a:rPr>
                <a:t>. </a:t>
              </a:r>
              <a:r>
                <a:rPr lang="vi-VN" sz="1400" dirty="0">
                  <a:latin typeface="Arial (Body)"/>
                  <a:cs typeface="Arial" panose="020B0604020202020204" pitchFamily="34" charset="0"/>
                </a:rPr>
                <a:t>Tạo lập hệ thống dữ liệu AI (AI-ready), phát triển phần mềm tích hợp </a:t>
              </a:r>
              <a:r>
                <a:rPr lang="en-US" sz="1400" dirty="0">
                  <a:latin typeface="Arial (Body)"/>
                  <a:cs typeface="Arial" panose="020B0604020202020204" pitchFamily="34" charset="0"/>
                </a:rPr>
                <a:t>AI</a:t>
              </a:r>
              <a:r>
                <a:rPr lang="vi-VN" sz="1400" dirty="0">
                  <a:latin typeface="Arial (Body)"/>
                  <a:cs typeface="Arial" panose="020B0604020202020204" pitchFamily="34" charset="0"/>
                </a:rPr>
                <a:t> (AI Agent) cho các bài toán, ứng dụng ưu tiên trong ngành</a:t>
              </a:r>
              <a:r>
                <a:rPr lang="en-US" sz="1400" dirty="0">
                  <a:latin typeface="Arial (Body)"/>
                  <a:cs typeface="Arial" panose="020B0604020202020204" pitchFamily="34" charset="0"/>
                </a:rPr>
                <a:t>.</a:t>
              </a:r>
            </a:p>
            <a:p>
              <a:pPr marL="182880" indent="-182880" algn="just">
                <a:spcBef>
                  <a:spcPts val="600"/>
                </a:spcBef>
                <a:buFont typeface="Wingdings" panose="05000000000000000000" pitchFamily="2" charset="2"/>
                <a:buChar char="§"/>
              </a:pPr>
              <a:r>
                <a:rPr lang="vi-VN" sz="1400" b="1" dirty="0">
                  <a:latin typeface="Arial (Body)"/>
                  <a:cs typeface="Arial" panose="020B0604020202020204" pitchFamily="34" charset="0"/>
                </a:rPr>
                <a:t>Về nền tảng số:</a:t>
              </a:r>
              <a:r>
                <a:rPr lang="vi-VN" sz="1400" dirty="0">
                  <a:latin typeface="Arial (Body)"/>
                  <a:cs typeface="Arial" panose="020B0604020202020204" pitchFamily="34" charset="0"/>
                </a:rPr>
                <a:t> phát triển các nền tảng, ứng dụng số dùng chung của ngành xuyên suốt từ trung ương đến địa phương phục vụ toàn diện công tác quản lý nhà nước và đáp ứng nhu cầu của người dân, doanh nghiệp</a:t>
              </a:r>
              <a:r>
                <a:rPr lang="en-US" sz="1400" dirty="0">
                  <a:latin typeface="Arial (Body)"/>
                  <a:cs typeface="Arial" panose="020B0604020202020204" pitchFamily="34" charset="0"/>
                </a:rPr>
                <a:t>.</a:t>
              </a:r>
            </a:p>
            <a:p>
              <a:pPr marL="182880" indent="-182880" algn="just">
                <a:spcBef>
                  <a:spcPts val="600"/>
                </a:spcBef>
                <a:buFont typeface="Wingdings" panose="05000000000000000000" pitchFamily="2" charset="2"/>
                <a:buChar char="§"/>
              </a:pPr>
              <a:r>
                <a:rPr lang="vi-VN" sz="1400" b="1" dirty="0">
                  <a:latin typeface="Arial (Body)"/>
                  <a:cs typeface="Arial" panose="020B0604020202020204" pitchFamily="34" charset="0"/>
                </a:rPr>
                <a:t>Về hạ tầng số và an toàn thông tin:</a:t>
              </a:r>
              <a:r>
                <a:rPr lang="vi-VN" sz="1400" dirty="0">
                  <a:latin typeface="Arial (Body)"/>
                  <a:cs typeface="Arial" panose="020B0604020202020204" pitchFamily="34" charset="0"/>
                </a:rPr>
                <a:t> hoàn thiện các </a:t>
              </a:r>
              <a:r>
                <a:rPr lang="en-US" sz="1400" dirty="0">
                  <a:latin typeface="Arial (Body)"/>
                  <a:cs typeface="Arial" panose="020B0604020202020204" pitchFamily="34" charset="0"/>
                </a:rPr>
                <a:t>TTDL </a:t>
              </a:r>
              <a:r>
                <a:rPr lang="vi-VN" sz="1400" dirty="0">
                  <a:latin typeface="Arial (Body)"/>
                  <a:cs typeface="Arial" panose="020B0604020202020204" pitchFamily="34" charset="0"/>
                </a:rPr>
                <a:t>ngành theo tiêu chuẩn xanh, hiện đại, dùng chung; áp dụng công nghệ</a:t>
              </a:r>
              <a:r>
                <a:rPr lang="en-US" sz="1400" dirty="0">
                  <a:latin typeface="Arial (Body)"/>
                  <a:cs typeface="Arial" panose="020B0604020202020204" pitchFamily="34" charset="0"/>
                </a:rPr>
                <a:t> ĐTĐM </a:t>
              </a:r>
              <a:r>
                <a:rPr lang="vi-VN" sz="1400" dirty="0">
                  <a:latin typeface="Arial (Body)"/>
                  <a:cs typeface="Arial" panose="020B0604020202020204" pitchFamily="34" charset="0"/>
                </a:rPr>
                <a:t>"cloud first" để tối ưu hóa hạ tầng</a:t>
              </a:r>
              <a:r>
                <a:rPr lang="en-US" sz="1400" dirty="0">
                  <a:latin typeface="Arial (Body)"/>
                  <a:cs typeface="Arial" panose="020B0604020202020204" pitchFamily="34" charset="0"/>
                </a:rPr>
                <a:t>.</a:t>
              </a:r>
            </a:p>
          </p:txBody>
        </p:sp>
      </p:grpSp>
      <p:grpSp>
        <p:nvGrpSpPr>
          <p:cNvPr id="24" name="Group 23">
            <a:extLst>
              <a:ext uri="{FF2B5EF4-FFF2-40B4-BE49-F238E27FC236}">
                <a16:creationId xmlns:a16="http://schemas.microsoft.com/office/drawing/2014/main" id="{2144C0DB-F622-4A2C-8124-DEC35045D7D1}"/>
              </a:ext>
            </a:extLst>
          </p:cNvPr>
          <p:cNvGrpSpPr/>
          <p:nvPr/>
        </p:nvGrpSpPr>
        <p:grpSpPr>
          <a:xfrm>
            <a:off x="6373927" y="741825"/>
            <a:ext cx="5518199" cy="5921097"/>
            <a:chOff x="6373927" y="3467508"/>
            <a:chExt cx="5518199" cy="5921097"/>
          </a:xfrm>
        </p:grpSpPr>
        <p:sp>
          <p:nvSpPr>
            <p:cNvPr id="109" name="Shape 2">
              <a:extLst>
                <a:ext uri="{FF2B5EF4-FFF2-40B4-BE49-F238E27FC236}">
                  <a16:creationId xmlns:a16="http://schemas.microsoft.com/office/drawing/2014/main" id="{1686BC5C-213B-4956-9910-8A853B17F6B2}"/>
                </a:ext>
              </a:extLst>
            </p:cNvPr>
            <p:cNvSpPr/>
            <p:nvPr/>
          </p:nvSpPr>
          <p:spPr>
            <a:xfrm>
              <a:off x="6405726" y="3755792"/>
              <a:ext cx="5486400" cy="5602740"/>
            </a:xfrm>
            <a:prstGeom prst="roundRect">
              <a:avLst>
                <a:gd name="adj" fmla="val 4910"/>
              </a:avLst>
            </a:prstGeom>
            <a:solidFill>
              <a:srgbClr val="FFFAFA"/>
            </a:solidFill>
            <a:ln/>
          </p:spPr>
        </p:sp>
        <p:sp>
          <p:nvSpPr>
            <p:cNvPr id="110" name="Shape 3">
              <a:extLst>
                <a:ext uri="{FF2B5EF4-FFF2-40B4-BE49-F238E27FC236}">
                  <a16:creationId xmlns:a16="http://schemas.microsoft.com/office/drawing/2014/main" id="{D4D2BCB7-86DF-40BE-B9E4-03D001FB32F3}"/>
                </a:ext>
              </a:extLst>
            </p:cNvPr>
            <p:cNvSpPr/>
            <p:nvPr/>
          </p:nvSpPr>
          <p:spPr>
            <a:xfrm>
              <a:off x="6405726" y="3732932"/>
              <a:ext cx="5486400" cy="91440"/>
            </a:xfrm>
            <a:prstGeom prst="roundRect">
              <a:avLst>
                <a:gd name="adj" fmla="val 30318"/>
              </a:avLst>
            </a:prstGeom>
            <a:solidFill>
              <a:srgbClr val="F5A3A3"/>
            </a:solidFill>
            <a:ln/>
          </p:spPr>
        </p:sp>
        <p:sp>
          <p:nvSpPr>
            <p:cNvPr id="111" name="Shape 4">
              <a:extLst>
                <a:ext uri="{FF2B5EF4-FFF2-40B4-BE49-F238E27FC236}">
                  <a16:creationId xmlns:a16="http://schemas.microsoft.com/office/drawing/2014/main" id="{F072C70B-B224-4600-A5F3-BF965574D7EB}"/>
                </a:ext>
              </a:extLst>
            </p:cNvPr>
            <p:cNvSpPr/>
            <p:nvPr/>
          </p:nvSpPr>
          <p:spPr>
            <a:xfrm>
              <a:off x="6373927" y="3467508"/>
              <a:ext cx="554355" cy="554355"/>
            </a:xfrm>
            <a:prstGeom prst="roundRect">
              <a:avLst>
                <a:gd name="adj" fmla="val 164948"/>
              </a:avLst>
            </a:prstGeom>
            <a:solidFill>
              <a:srgbClr val="F5A3A3"/>
            </a:solidFill>
            <a:ln/>
          </p:spPr>
        </p:sp>
        <p:sp>
          <p:nvSpPr>
            <p:cNvPr id="112" name="Text 6">
              <a:extLst>
                <a:ext uri="{FF2B5EF4-FFF2-40B4-BE49-F238E27FC236}">
                  <a16:creationId xmlns:a16="http://schemas.microsoft.com/office/drawing/2014/main" id="{BDF35538-1E8C-4AA1-AAB6-C2E55377AE4D}"/>
                </a:ext>
              </a:extLst>
            </p:cNvPr>
            <p:cNvSpPr/>
            <p:nvPr/>
          </p:nvSpPr>
          <p:spPr>
            <a:xfrm>
              <a:off x="6968016" y="3484825"/>
              <a:ext cx="1390292" cy="271701"/>
            </a:xfrm>
            <a:prstGeom prst="rect">
              <a:avLst/>
            </a:prstGeom>
            <a:noFill/>
            <a:ln/>
          </p:spPr>
          <p:txBody>
            <a:bodyPr wrap="none" lIns="0" tIns="0" rIns="0" bIns="0" rtlCol="0" anchor="t"/>
            <a:lstStyle/>
            <a:p>
              <a:pPr>
                <a:lnSpc>
                  <a:spcPts val="2100"/>
                </a:lnSpc>
              </a:pPr>
              <a:r>
                <a:rPr lang="en-US" sz="1600" b="1" dirty="0" err="1">
                  <a:solidFill>
                    <a:srgbClr val="00B0F0"/>
                  </a:solidFill>
                  <a:latin typeface="Arial (Body)"/>
                </a:rPr>
                <a:t>Mục</a:t>
              </a:r>
              <a:r>
                <a:rPr lang="en-US" sz="1600" b="1" dirty="0">
                  <a:solidFill>
                    <a:srgbClr val="00B0F0"/>
                  </a:solidFill>
                  <a:latin typeface="Arial (Body)"/>
                </a:rPr>
                <a:t> </a:t>
              </a:r>
              <a:r>
                <a:rPr lang="en-US" sz="1600" b="1" dirty="0" err="1">
                  <a:solidFill>
                    <a:srgbClr val="00B0F0"/>
                  </a:solidFill>
                  <a:latin typeface="Arial (Body)"/>
                </a:rPr>
                <a:t>tiêu</a:t>
              </a:r>
              <a:r>
                <a:rPr lang="en-US" sz="1600" b="1" dirty="0">
                  <a:solidFill>
                    <a:srgbClr val="00B0F0"/>
                  </a:solidFill>
                  <a:latin typeface="Arial (Body)"/>
                </a:rPr>
                <a:t> </a:t>
              </a:r>
              <a:r>
                <a:rPr lang="en-US" sz="1600" b="1" dirty="0" err="1">
                  <a:solidFill>
                    <a:srgbClr val="00B0F0"/>
                  </a:solidFill>
                  <a:latin typeface="Arial (Body)"/>
                </a:rPr>
                <a:t>đến</a:t>
              </a:r>
              <a:r>
                <a:rPr lang="en-US" sz="1600" b="1" dirty="0">
                  <a:solidFill>
                    <a:srgbClr val="00B0F0"/>
                  </a:solidFill>
                  <a:latin typeface="Arial (Body)"/>
                </a:rPr>
                <a:t> </a:t>
              </a:r>
              <a:r>
                <a:rPr lang="en-US" sz="1600" b="1" dirty="0" err="1">
                  <a:solidFill>
                    <a:srgbClr val="00B0F0"/>
                  </a:solidFill>
                  <a:latin typeface="Arial (Body)"/>
                </a:rPr>
                <a:t>năm</a:t>
              </a:r>
              <a:r>
                <a:rPr lang="en-US" sz="1600" b="1" dirty="0">
                  <a:solidFill>
                    <a:srgbClr val="00B0F0"/>
                  </a:solidFill>
                  <a:latin typeface="Arial (Body)"/>
                </a:rPr>
                <a:t> 2035 - Thông minh và PTBV</a:t>
              </a:r>
              <a:endParaRPr lang="en-US" sz="1600" b="1" dirty="0">
                <a:solidFill>
                  <a:srgbClr val="00B0F0"/>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0664A6DE-492E-4715-8AB7-896292E93F0B}"/>
                </a:ext>
              </a:extLst>
            </p:cNvPr>
            <p:cNvSpPr txBox="1"/>
            <p:nvPr/>
          </p:nvSpPr>
          <p:spPr>
            <a:xfrm>
              <a:off x="6533702" y="4033293"/>
              <a:ext cx="5230448" cy="5355312"/>
            </a:xfrm>
            <a:prstGeom prst="rect">
              <a:avLst/>
            </a:prstGeom>
            <a:noFill/>
          </p:spPr>
          <p:txBody>
            <a:bodyPr wrap="square" rtlCol="0">
              <a:spAutoFit/>
            </a:bodyPr>
            <a:lstStyle/>
            <a:p>
              <a:pPr marL="182880" indent="-182880" algn="just">
                <a:spcBef>
                  <a:spcPts val="600"/>
                </a:spcBef>
                <a:buFont typeface="Wingdings" panose="05000000000000000000" pitchFamily="2" charset="2"/>
                <a:buChar char="§"/>
              </a:pPr>
              <a:r>
                <a:rPr lang="vi-VN" sz="1400" b="1" dirty="0">
                  <a:latin typeface="Arial (Body)"/>
                  <a:cs typeface="Arial" panose="020B0604020202020204" pitchFamily="34" charset="0"/>
                </a:rPr>
                <a:t>Về thể chế, quy định pháp luật:</a:t>
              </a:r>
              <a:r>
                <a:rPr lang="vi-VN" sz="1400" dirty="0">
                  <a:latin typeface="Arial (Body)"/>
                  <a:cs typeface="Arial" panose="020B0604020202020204" pitchFamily="34" charset="0"/>
                </a:rPr>
                <a:t> tiếp tục hoàn thiện, bảo đảm khung pháp lý, </a:t>
              </a:r>
              <a:r>
                <a:rPr lang="en-US" sz="1400" dirty="0">
                  <a:latin typeface="Arial (Body)"/>
                  <a:cs typeface="Arial" panose="020B0604020202020204" pitchFamily="34" charset="0"/>
                </a:rPr>
                <a:t>QĐKT </a:t>
              </a:r>
              <a:r>
                <a:rPr lang="vi-VN" sz="1400" dirty="0">
                  <a:latin typeface="Arial (Body)"/>
                  <a:cs typeface="Arial" panose="020B0604020202020204" pitchFamily="34" charset="0"/>
                </a:rPr>
                <a:t>triển khai </a:t>
              </a:r>
              <a:r>
                <a:rPr lang="en-US" sz="1400" dirty="0">
                  <a:latin typeface="Arial (Body)"/>
                  <a:cs typeface="Arial" panose="020B0604020202020204" pitchFamily="34" charset="0"/>
                </a:rPr>
                <a:t>CĐS</a:t>
              </a:r>
              <a:r>
                <a:rPr lang="vi-VN" sz="1400" dirty="0">
                  <a:latin typeface="Arial (Body)"/>
                  <a:cs typeface="Arial" panose="020B0604020202020204" pitchFamily="34" charset="0"/>
                </a:rPr>
                <a:t>, phát triển dữ liệu; quy định về sở hữu, mua bán, trao đổi dữ liệu; cơ chế thí điểm (sandbox) cho các mô hình công nghệ mới trong ngành </a:t>
              </a:r>
              <a:r>
                <a:rPr lang="en-US" sz="1400" dirty="0">
                  <a:latin typeface="Arial (Body)"/>
                  <a:cs typeface="Arial" panose="020B0604020202020204" pitchFamily="34" charset="0"/>
                </a:rPr>
                <a:t>NNMT</a:t>
              </a:r>
              <a:r>
                <a:rPr lang="vi-VN" sz="1400" dirty="0">
                  <a:latin typeface="Arial (Body)"/>
                  <a:cs typeface="Arial" panose="020B0604020202020204" pitchFamily="34" charset="0"/>
                </a:rPr>
                <a:t>.</a:t>
              </a:r>
              <a:endParaRPr lang="en-US" sz="1400" dirty="0">
                <a:latin typeface="Arial (Body)"/>
                <a:cs typeface="Arial" panose="020B0604020202020204" pitchFamily="34" charset="0"/>
              </a:endParaRPr>
            </a:p>
            <a:p>
              <a:pPr marL="182880" indent="-182880" algn="just">
                <a:spcBef>
                  <a:spcPts val="600"/>
                </a:spcBef>
                <a:buFont typeface="Wingdings" panose="05000000000000000000" pitchFamily="2" charset="2"/>
                <a:buChar char="§"/>
              </a:pPr>
              <a:r>
                <a:rPr lang="vi-VN" sz="1400" b="1" dirty="0">
                  <a:latin typeface="Arial (Body)"/>
                  <a:cs typeface="Arial" panose="020B0604020202020204" pitchFamily="34" charset="0"/>
                </a:rPr>
                <a:t>Về Chính phủ số, Chính quyền số:</a:t>
              </a:r>
              <a:r>
                <a:rPr lang="vi-VN" sz="1400" dirty="0">
                  <a:latin typeface="Arial (Body)"/>
                  <a:cs typeface="Arial" panose="020B0604020202020204" pitchFamily="34" charset="0"/>
                </a:rPr>
                <a:t> </a:t>
              </a:r>
              <a:r>
                <a:rPr lang="en-US" sz="1400" dirty="0">
                  <a:latin typeface="Arial (Body)"/>
                  <a:cs typeface="Arial" panose="020B0604020202020204" pitchFamily="34" charset="0"/>
                </a:rPr>
                <a:t>D</a:t>
              </a:r>
              <a:r>
                <a:rPr lang="vi-VN" sz="1400" dirty="0">
                  <a:latin typeface="Arial (Body)"/>
                  <a:cs typeface="Arial" panose="020B0604020202020204" pitchFamily="34" charset="0"/>
                </a:rPr>
                <a:t>ịch vụ công số toàn trình, cá nhân hóa, thông minh</a:t>
              </a:r>
              <a:r>
                <a:rPr lang="en-US" sz="1400" dirty="0">
                  <a:latin typeface="Arial (Body)"/>
                  <a:cs typeface="Arial" panose="020B0604020202020204" pitchFamily="34" charset="0"/>
                </a:rPr>
                <a:t> h</a:t>
              </a:r>
              <a:r>
                <a:rPr lang="vi-VN" sz="1400" dirty="0">
                  <a:latin typeface="Arial (Body)"/>
                  <a:cs typeface="Arial" panose="020B0604020202020204" pitchFamily="34" charset="0"/>
                </a:rPr>
                <a:t>ình thành hệ sinh thái dịch vụ công số toàn diện, liền mạch. Công tác quản lý, chỉ đạo điều hành, ra quyết định chính xác, kịp thời hoàn toàn trên môi trường số, dựa hoàn toàn trên </a:t>
              </a:r>
              <a:r>
                <a:rPr lang="en-US" sz="1400" dirty="0" err="1">
                  <a:latin typeface="Arial (Body)"/>
                  <a:cs typeface="Arial" panose="020B0604020202020204" pitchFamily="34" charset="0"/>
                </a:rPr>
                <a:t>dữ</a:t>
              </a:r>
              <a:r>
                <a:rPr lang="en-US" sz="1400" dirty="0">
                  <a:latin typeface="Arial (Body)"/>
                  <a:cs typeface="Arial" panose="020B0604020202020204" pitchFamily="34" charset="0"/>
                </a:rPr>
                <a:t> liệu</a:t>
              </a:r>
              <a:r>
                <a:rPr lang="vi-VN" sz="1400" dirty="0">
                  <a:latin typeface="Arial (Body)"/>
                  <a:cs typeface="Arial" panose="020B0604020202020204" pitchFamily="34" charset="0"/>
                </a:rPr>
                <a:t> và AI. Cơ bản 100% hoạt động kiểm tra của ngành thực hiện qua môi trường số.</a:t>
              </a:r>
              <a:endParaRPr lang="en-US" sz="1400" dirty="0">
                <a:latin typeface="Arial (Body)"/>
                <a:cs typeface="Arial" panose="020B0604020202020204" pitchFamily="34" charset="0"/>
              </a:endParaRPr>
            </a:p>
            <a:p>
              <a:pPr marL="182880" indent="-182880" algn="just">
                <a:spcBef>
                  <a:spcPts val="600"/>
                </a:spcBef>
                <a:buFont typeface="Wingdings" panose="05000000000000000000" pitchFamily="2" charset="2"/>
                <a:buChar char="§"/>
              </a:pPr>
              <a:r>
                <a:rPr lang="vi-VN" sz="1400" b="1" dirty="0">
                  <a:latin typeface="Arial (Body)"/>
                  <a:cs typeface="Arial" panose="020B0604020202020204" pitchFamily="34" charset="0"/>
                </a:rPr>
                <a:t>Về dữ liệu</a:t>
              </a:r>
              <a:r>
                <a:rPr lang="vi-VN" sz="1400" dirty="0">
                  <a:latin typeface="Arial (Body)"/>
                  <a:cs typeface="Arial" panose="020B0604020202020204" pitchFamily="34" charset="0"/>
                </a:rPr>
                <a:t>: 100% cơ sở dữ liệu quốc gia và cơ sở dữ liệu chuyên ngành về nông nghiệp và môi trường được hoàn thiện; thu nhận, số hóa theo thời gian thực, trực tiếp sử dụng công nghệ IoT</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Hoàn</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thiện</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hệ</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thống</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dữ</a:t>
              </a:r>
              <a:r>
                <a:rPr lang="en-US" sz="1400" dirty="0">
                  <a:latin typeface="Arial (Body)"/>
                  <a:cs typeface="Arial" panose="020B0604020202020204" pitchFamily="34" charset="0"/>
                </a:rPr>
                <a:t> liệu AI-ready, </a:t>
              </a:r>
              <a:r>
                <a:rPr lang="en-US" sz="1400" dirty="0" err="1">
                  <a:latin typeface="Arial (Body)"/>
                  <a:cs typeface="Arial" panose="020B0604020202020204" pitchFamily="34" charset="0"/>
                </a:rPr>
                <a:t>phát</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triển</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đầy</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đủ</a:t>
              </a:r>
              <a:r>
                <a:rPr lang="en-US" sz="1400" dirty="0">
                  <a:latin typeface="Arial (Body)"/>
                  <a:cs typeface="Arial" panose="020B0604020202020204" pitchFamily="34" charset="0"/>
                </a:rPr>
                <a:t> AI Agent </a:t>
              </a:r>
              <a:r>
                <a:rPr lang="en-US" sz="1400" dirty="0" err="1">
                  <a:latin typeface="Arial (Body)"/>
                  <a:cs typeface="Arial" panose="020B0604020202020204" pitchFamily="34" charset="0"/>
                </a:rPr>
                <a:t>theo</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nhu</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cầu</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các</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bài</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toán</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ứng</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dụng</a:t>
              </a:r>
              <a:r>
                <a:rPr lang="en-US" sz="1400" dirty="0">
                  <a:latin typeface="Arial (Body)"/>
                  <a:cs typeface="Arial" panose="020B0604020202020204" pitchFamily="34" charset="0"/>
                </a:rPr>
                <a:t> AI </a:t>
              </a:r>
              <a:r>
                <a:rPr lang="en-US" sz="1400" dirty="0" err="1">
                  <a:latin typeface="Arial (Body)"/>
                  <a:cs typeface="Arial" panose="020B0604020202020204" pitchFamily="34" charset="0"/>
                </a:rPr>
                <a:t>của</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ngành</a:t>
              </a:r>
              <a:r>
                <a:rPr lang="en-US" sz="1400" dirty="0">
                  <a:latin typeface="Arial (Body)"/>
                  <a:cs typeface="Arial" panose="020B0604020202020204" pitchFamily="34" charset="0"/>
                </a:rPr>
                <a:t>.</a:t>
              </a:r>
            </a:p>
            <a:p>
              <a:pPr marL="182880" indent="-182880" algn="just">
                <a:spcBef>
                  <a:spcPts val="600"/>
                </a:spcBef>
                <a:buFont typeface="Wingdings" panose="05000000000000000000" pitchFamily="2" charset="2"/>
                <a:buChar char="§"/>
              </a:pPr>
              <a:r>
                <a:rPr lang="vi-VN" sz="1400" b="1" dirty="0">
                  <a:latin typeface="Arial (Body)"/>
                  <a:cs typeface="Arial" panose="020B0604020202020204" pitchFamily="34" charset="0"/>
                </a:rPr>
                <a:t>Về nền tảng số:</a:t>
              </a:r>
              <a:r>
                <a:rPr lang="vi-VN" sz="1400" dirty="0">
                  <a:latin typeface="Arial (Body)"/>
                  <a:cs typeface="Arial" panose="020B0604020202020204" pitchFamily="34" charset="0"/>
                </a:rPr>
                <a:t> hoàn thiện hệ sinh thái số toàn diện, cơ bản tự động hóa, thông minh</a:t>
              </a:r>
              <a:r>
                <a:rPr lang="en-US" sz="1400" dirty="0">
                  <a:latin typeface="Arial (Body)"/>
                  <a:cs typeface="Arial" panose="020B0604020202020204" pitchFamily="34" charset="0"/>
                </a:rPr>
                <a:t> </a:t>
              </a:r>
              <a:r>
                <a:rPr lang="vi-VN" sz="1400" dirty="0">
                  <a:latin typeface="Arial (Body)"/>
                  <a:cs typeface="Arial" panose="020B0604020202020204" pitchFamily="34" charset="0"/>
                </a:rPr>
                <a:t>trên môi trường số, dựa trên dữ liệu và công nghệ số; ứng dụng rộng rãi các công nghệ chiến lược, </a:t>
              </a:r>
              <a:r>
                <a:rPr lang="en-US" sz="1400" dirty="0" err="1">
                  <a:latin typeface="Arial (Body)"/>
                  <a:cs typeface="Arial" panose="020B0604020202020204" pitchFamily="34" charset="0"/>
                </a:rPr>
                <a:t>trọng</a:t>
              </a:r>
              <a:r>
                <a:rPr lang="en-US" sz="1400" dirty="0">
                  <a:latin typeface="Arial (Body)"/>
                  <a:cs typeface="Arial" panose="020B0604020202020204" pitchFamily="34" charset="0"/>
                </a:rPr>
                <a:t> </a:t>
              </a:r>
              <a:r>
                <a:rPr lang="en-US" sz="1400" dirty="0" err="1">
                  <a:latin typeface="Arial (Body)"/>
                  <a:cs typeface="Arial" panose="020B0604020202020204" pitchFamily="34" charset="0"/>
                </a:rPr>
                <a:t>điểm</a:t>
              </a:r>
              <a:r>
                <a:rPr lang="en-US" sz="1400" dirty="0">
                  <a:latin typeface="Arial (Body)"/>
                  <a:cs typeface="Arial" panose="020B0604020202020204" pitchFamily="34" charset="0"/>
                </a:rPr>
                <a:t>.</a:t>
              </a:r>
            </a:p>
            <a:p>
              <a:pPr marL="182880" indent="-182880" algn="just">
                <a:spcBef>
                  <a:spcPts val="600"/>
                </a:spcBef>
                <a:buFont typeface="Wingdings" panose="05000000000000000000" pitchFamily="2" charset="2"/>
                <a:buChar char="§"/>
              </a:pPr>
              <a:r>
                <a:rPr lang="vi-VN" sz="1400" b="1" dirty="0">
                  <a:latin typeface="Arial (Body)"/>
                  <a:cs typeface="Arial" panose="020B0604020202020204" pitchFamily="34" charset="0"/>
                </a:rPr>
                <a:t>Về phát triển kinh tế số, xã hội số:</a:t>
              </a:r>
              <a:r>
                <a:rPr lang="vi-VN" sz="1400" dirty="0">
                  <a:latin typeface="Arial (Body)"/>
                  <a:cs typeface="Arial" panose="020B0604020202020204" pitchFamily="34" charset="0"/>
                </a:rPr>
                <a:t> tỷ trọng kinh tế số trong nông nghiệp đạt tối thiểu 20%; kết nối, chia sẻ 100% dữ liệu</a:t>
              </a:r>
              <a:r>
                <a:rPr lang="en-US" sz="1400" dirty="0">
                  <a:latin typeface="Arial (Body)"/>
                  <a:cs typeface="Arial" panose="020B0604020202020204" pitchFamily="34" charset="0"/>
                </a:rPr>
                <a:t>.</a:t>
              </a:r>
            </a:p>
          </p:txBody>
        </p:sp>
      </p:grpSp>
      <p:pic>
        <p:nvPicPr>
          <p:cNvPr id="3" name="Graphic 2" descr="Bullseye">
            <a:extLst>
              <a:ext uri="{FF2B5EF4-FFF2-40B4-BE49-F238E27FC236}">
                <a16:creationId xmlns:a16="http://schemas.microsoft.com/office/drawing/2014/main" id="{B594E94B-778B-460E-8B42-CB5494C026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937" y="802712"/>
            <a:ext cx="457200" cy="457200"/>
          </a:xfrm>
          <a:prstGeom prst="rect">
            <a:avLst/>
          </a:prstGeom>
        </p:spPr>
      </p:pic>
      <p:pic>
        <p:nvPicPr>
          <p:cNvPr id="8" name="Graphic 7" descr="Target">
            <a:extLst>
              <a:ext uri="{FF2B5EF4-FFF2-40B4-BE49-F238E27FC236}">
                <a16:creationId xmlns:a16="http://schemas.microsoft.com/office/drawing/2014/main" id="{80EE2543-E61C-465A-9473-9FE88EED3C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29690" y="781447"/>
            <a:ext cx="457200" cy="457200"/>
          </a:xfrm>
          <a:prstGeom prst="rect">
            <a:avLst/>
          </a:prstGeom>
        </p:spPr>
      </p:pic>
    </p:spTree>
    <p:extLst>
      <p:ext uri="{BB962C8B-B14F-4D97-AF65-F5344CB8AC3E}">
        <p14:creationId xmlns:p14="http://schemas.microsoft.com/office/powerpoint/2010/main" val="269475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C68A5-CAE7-E4C7-4457-5DD33E29D61D}"/>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73E13A8A-40C4-7FF3-AA66-6A1F9646C5F6}"/>
              </a:ext>
            </a:extLst>
          </p:cNvPr>
          <p:cNvGrpSpPr/>
          <p:nvPr/>
        </p:nvGrpSpPr>
        <p:grpSpPr>
          <a:xfrm>
            <a:off x="10308" y="158651"/>
            <a:ext cx="12181693" cy="424732"/>
            <a:chOff x="336329" y="270411"/>
            <a:chExt cx="11403724" cy="424732"/>
          </a:xfrm>
        </p:grpSpPr>
        <p:sp>
          <p:nvSpPr>
            <p:cNvPr id="6" name="Title 3">
              <a:extLst>
                <a:ext uri="{FF2B5EF4-FFF2-40B4-BE49-F238E27FC236}">
                  <a16:creationId xmlns:a16="http://schemas.microsoft.com/office/drawing/2014/main" id="{B14EAA03-C44F-1D3A-1C2A-B1764E79E5C8}"/>
                </a:ext>
              </a:extLst>
            </p:cNvPr>
            <p:cNvSpPr txBox="1">
              <a:spLocks/>
            </p:cNvSpPr>
            <p:nvPr/>
          </p:nvSpPr>
          <p:spPr>
            <a:xfrm>
              <a:off x="336329" y="270411"/>
              <a:ext cx="11394073" cy="4247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83C3"/>
                  </a:solidFill>
                  <a:latin typeface="Arial" panose="020B0604020202020204" pitchFamily="34" charset="0"/>
                  <a:cs typeface="Arial" panose="020B0604020202020204" pitchFamily="34" charset="0"/>
                </a:rPr>
                <a:t>III. NHIỆM VỤ, GIẢI PHÁP TRỌNG TÂM</a:t>
              </a:r>
            </a:p>
          </p:txBody>
        </p:sp>
        <p:cxnSp>
          <p:nvCxnSpPr>
            <p:cNvPr id="7" name="Straight Connector 6">
              <a:extLst>
                <a:ext uri="{FF2B5EF4-FFF2-40B4-BE49-F238E27FC236}">
                  <a16:creationId xmlns:a16="http://schemas.microsoft.com/office/drawing/2014/main" id="{C3871D95-22A3-087C-EB48-B5C7A6E28705}"/>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graphicFrame>
        <p:nvGraphicFramePr>
          <p:cNvPr id="4" name="Diagram 3">
            <a:extLst>
              <a:ext uri="{FF2B5EF4-FFF2-40B4-BE49-F238E27FC236}">
                <a16:creationId xmlns:a16="http://schemas.microsoft.com/office/drawing/2014/main" id="{CD0755DD-0765-4384-93F2-588B430262C7}"/>
              </a:ext>
            </a:extLst>
          </p:cNvPr>
          <p:cNvGraphicFramePr/>
          <p:nvPr>
            <p:extLst>
              <p:ext uri="{D42A27DB-BD31-4B8C-83A1-F6EECF244321}">
                <p14:modId xmlns:p14="http://schemas.microsoft.com/office/powerpoint/2010/main" val="1375113097"/>
              </p:ext>
            </p:extLst>
          </p:nvPr>
        </p:nvGraphicFramePr>
        <p:xfrm>
          <a:off x="212926" y="-349132"/>
          <a:ext cx="11878555" cy="793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791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6711-6242-956B-70BD-760A428426A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CD1F6BE-282B-4DC7-BB6B-791E9AB1E630}"/>
              </a:ext>
            </a:extLst>
          </p:cNvPr>
          <p:cNvGrpSpPr/>
          <p:nvPr/>
        </p:nvGrpSpPr>
        <p:grpSpPr>
          <a:xfrm>
            <a:off x="10307" y="158651"/>
            <a:ext cx="12181694" cy="424732"/>
            <a:chOff x="336328" y="270411"/>
            <a:chExt cx="11403725" cy="424732"/>
          </a:xfrm>
        </p:grpSpPr>
        <p:sp>
          <p:nvSpPr>
            <p:cNvPr id="6" name="Title 3">
              <a:extLst>
                <a:ext uri="{FF2B5EF4-FFF2-40B4-BE49-F238E27FC236}">
                  <a16:creationId xmlns:a16="http://schemas.microsoft.com/office/drawing/2014/main" id="{A98D3FC7-66E8-F3E6-F859-84B4962AA090}"/>
                </a:ext>
              </a:extLst>
            </p:cNvPr>
            <p:cNvSpPr txBox="1">
              <a:spLocks/>
            </p:cNvSpPr>
            <p:nvPr/>
          </p:nvSpPr>
          <p:spPr>
            <a:xfrm>
              <a:off x="336328" y="270411"/>
              <a:ext cx="10672175" cy="4247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83C3"/>
                  </a:solidFill>
                  <a:latin typeface="Arial" panose="020B0604020202020204" pitchFamily="34" charset="0"/>
                  <a:cs typeface="Arial" panose="020B0604020202020204" pitchFamily="34" charset="0"/>
                </a:rPr>
                <a:t>III. NHIỆM VỤ, GIẢI PHÁP TRỌNG TÂM (2)</a:t>
              </a:r>
              <a:endParaRPr lang="vi-VN" sz="2400" b="1" dirty="0">
                <a:solidFill>
                  <a:srgbClr val="2E83C3"/>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6B4E6AB1-B4D0-00BE-845B-344C0D9E3B1A}"/>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28BCB3E3-90FF-48B0-9D83-C38BEA1E8D85}"/>
              </a:ext>
            </a:extLst>
          </p:cNvPr>
          <p:cNvSpPr/>
          <p:nvPr/>
        </p:nvSpPr>
        <p:spPr>
          <a:xfrm>
            <a:off x="530112" y="671188"/>
            <a:ext cx="11222210" cy="6324808"/>
          </a:xfrm>
          <a:prstGeom prst="rect">
            <a:avLst/>
          </a:prstGeom>
        </p:spPr>
        <p:txBody>
          <a:bodyPr wrap="square">
            <a:spAutoFit/>
          </a:bodyPr>
          <a:lstStyle/>
          <a:p>
            <a:pPr algn="just">
              <a:lnSpc>
                <a:spcPts val="1800"/>
              </a:lnSpc>
              <a:spcBef>
                <a:spcPts val="1200"/>
              </a:spcBef>
            </a:pPr>
            <a:r>
              <a:rPr lang="vi-VN" b="1" dirty="0">
                <a:solidFill>
                  <a:schemeClr val="accent2"/>
                </a:solidFill>
                <a:latin typeface="Arial (Body)"/>
              </a:rPr>
              <a:t>Nâng cao nhận thức, đổi mới tư duy, quyết liệt lãnh đạo, chỉ đạo về chuyển đổi số</a:t>
            </a:r>
            <a:r>
              <a:rPr lang="en-US" b="1" dirty="0">
                <a:solidFill>
                  <a:schemeClr val="accent2"/>
                </a:solidFill>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Thống nhất nhận thức và hành động, xác định chuyển đổi số cùng với phát triển khoa học, công nghệ, đổi mới sáng tạo là nhiệm vụ chiến lược của toàn ngành; lấy kết quả thực hiện, thời gian hoàn thành làm tiêu chí đánh giá; thường xuyên giám sát, đánh giá</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Thường xuyên tổ chức tuyên truyền, quán triệt, phổ biến sâu rộng các chủ trương, đường lối của Đảng, Nghị quyết số 57-NQ/TW và chính sách, pháp luật, quy định của Nhà nước về chuyển đổi số</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Cụ thể hóa Chiến lược chuyển đổi số trong chương trình, kế hoạch công tác hàng năm của cơ quan, tổ chức, đơn vị</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Phát động phong trào thi đua thực hiện chuyển đổi số trong toàn ngành để phát huy sức mạnh tổng hợp của cả hệ thống chính trị, sự tham gia tích cực của </a:t>
            </a:r>
            <a:r>
              <a:rPr lang="en-US" sz="1600" b="1" dirty="0">
                <a:latin typeface="Arial (Body)"/>
              </a:rPr>
              <a:t>CBCCVC</a:t>
            </a:r>
            <a:r>
              <a:rPr lang="vi-VN" sz="1600" b="1" dirty="0">
                <a:latin typeface="Arial (Body)"/>
              </a:rPr>
              <a:t>, doanh nghiệp và người dân</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Phổ cập kỹ năng số cơ bản cho người dân, đặc biệt là ở các vùng sâu, vùng xa, đảm bảo không ai bị bỏ lại phía sau</a:t>
            </a:r>
            <a:r>
              <a:rPr lang="en-US" sz="1600" b="1" dirty="0">
                <a:latin typeface="Arial (Body)"/>
              </a:rPr>
              <a:t>.</a:t>
            </a:r>
            <a:endParaRPr lang="en-US" sz="1500" b="1" dirty="0">
              <a:latin typeface="Arial (Body)"/>
            </a:endParaRPr>
          </a:p>
          <a:p>
            <a:pPr algn="just">
              <a:lnSpc>
                <a:spcPts val="1800"/>
              </a:lnSpc>
              <a:spcBef>
                <a:spcPts val="1200"/>
              </a:spcBef>
            </a:pPr>
            <a:r>
              <a:rPr lang="vi-VN" b="1" dirty="0">
                <a:solidFill>
                  <a:schemeClr val="accent2"/>
                </a:solidFill>
                <a:latin typeface="Arial (Body)"/>
              </a:rPr>
              <a:t>Hoàn thiện quy định pháp luật, quy định kỹ thuật; xoá bỏ mọi quan niệm, rào cản chuyển đổi số</a:t>
            </a:r>
            <a:r>
              <a:rPr lang="en-US" b="1" dirty="0">
                <a:solidFill>
                  <a:schemeClr val="accent2"/>
                </a:solidFill>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Tổ chức, hướng dẫn, cụ thể hóa thực hiện các Luật, cơ chế thử nghiệm, đặc thù trong chuyển đổi số; rà soát, tháo gỡ các điểm nghẽn, rào cản về thể chế, chính sách trong phát triển chuyển đổi số</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Hoàn thiện hệ thống văn bản quy phạm pháp luật, quy định; bảo đảm hành lang pháp lý cho hoạt động của ngành trên môi trường số trong giải quyết thủ tục hành chính, tiêu chuẩn, quy chuẩn, quy định kỹ thuật, định mức kinh tế - kỹ thuật</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Rà soát, hoàn thiện thể chế, tháo gỡ các rào cản, tạo hành lang pháp lý, tái cấu trúc quy trình, đơn giản hóa thủ tục hành chính trên môi trường số, cắt giảm tối đa giấy tờ dựa trên dữ liệu và tái sử dụng dữ liệu</a:t>
            </a:r>
            <a:r>
              <a:rPr lang="en-US" sz="1600" b="1" dirty="0">
                <a:latin typeface="Arial (Body)"/>
              </a:rPr>
              <a:t>.</a:t>
            </a:r>
            <a:endParaRPr lang="vi-VN" sz="1600" b="1" dirty="0">
              <a:latin typeface="Arial (Body)"/>
            </a:endParaRPr>
          </a:p>
        </p:txBody>
      </p:sp>
      <p:sp>
        <p:nvSpPr>
          <p:cNvPr id="20" name="Freeform 33">
            <a:extLst>
              <a:ext uri="{FF2B5EF4-FFF2-40B4-BE49-F238E27FC236}">
                <a16:creationId xmlns:a16="http://schemas.microsoft.com/office/drawing/2014/main" id="{D056C8B2-6615-4869-A916-C32B0B12FD59}"/>
              </a:ext>
            </a:extLst>
          </p:cNvPr>
          <p:cNvSpPr>
            <a:spLocks noChangeAspect="1"/>
          </p:cNvSpPr>
          <p:nvPr/>
        </p:nvSpPr>
        <p:spPr>
          <a:xfrm>
            <a:off x="253909" y="731497"/>
            <a:ext cx="275744" cy="182880"/>
          </a:xfrm>
          <a:custGeom>
            <a:avLst/>
            <a:gdLst/>
            <a:ahLst/>
            <a:cxnLst/>
            <a:rect l="l" t="t" r="r" b="b"/>
            <a:pathLst>
              <a:path w="778295" h="608043">
                <a:moveTo>
                  <a:pt x="0" y="0"/>
                </a:moveTo>
                <a:lnTo>
                  <a:pt x="778295" y="0"/>
                </a:lnTo>
                <a:lnTo>
                  <a:pt x="778295" y="608042"/>
                </a:lnTo>
                <a:lnTo>
                  <a:pt x="0" y="608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TextBox 25">
            <a:extLst>
              <a:ext uri="{FF2B5EF4-FFF2-40B4-BE49-F238E27FC236}">
                <a16:creationId xmlns:a16="http://schemas.microsoft.com/office/drawing/2014/main" id="{049C24D7-BFCE-4059-9DB5-EF1B498161AA}"/>
              </a:ext>
            </a:extLst>
          </p:cNvPr>
          <p:cNvSpPr txBox="1"/>
          <p:nvPr/>
        </p:nvSpPr>
        <p:spPr>
          <a:xfrm>
            <a:off x="11204397" y="2687667"/>
            <a:ext cx="862737" cy="369332"/>
          </a:xfrm>
          <a:prstGeom prst="rect">
            <a:avLst/>
          </a:prstGeom>
          <a:noFill/>
        </p:spPr>
        <p:txBody>
          <a:bodyPr wrap="none" rtlCol="0">
            <a:spAutoFit/>
          </a:bodyPr>
          <a:lstStyle/>
          <a:p>
            <a:r>
              <a:rPr lang="en-US" sz="1000" b="1" dirty="0">
                <a:solidFill>
                  <a:schemeClr val="bg1"/>
                </a:solidFill>
                <a:latin typeface="Arial" panose="020B0604020202020204" pitchFamily="34" charset="0"/>
                <a:cs typeface="Arial" panose="020B0604020202020204" pitchFamily="34" charset="0"/>
              </a:rPr>
              <a:t>4. ĐBSCL</a:t>
            </a:r>
          </a:p>
          <a:p>
            <a:r>
              <a:rPr lang="en-US" sz="800" b="1" dirty="0">
                <a:solidFill>
                  <a:schemeClr val="bg1"/>
                </a:solidFill>
                <a:latin typeface="Arial" panose="020B0604020202020204" pitchFamily="34" charset="0"/>
                <a:cs typeface="Arial" panose="020B0604020202020204" pitchFamily="34" charset="0"/>
              </a:rPr>
              <a:t>(TP. </a:t>
            </a:r>
            <a:r>
              <a:rPr lang="en-US" sz="800" b="1" dirty="0" err="1">
                <a:solidFill>
                  <a:schemeClr val="bg1"/>
                </a:solidFill>
                <a:latin typeface="Arial" panose="020B0604020202020204" pitchFamily="34" charset="0"/>
                <a:cs typeface="Arial" panose="020B0604020202020204" pitchFamily="34" charset="0"/>
              </a:rPr>
              <a:t>Cần</a:t>
            </a:r>
            <a:r>
              <a:rPr lang="en-US" sz="800" b="1" dirty="0">
                <a:solidFill>
                  <a:schemeClr val="bg1"/>
                </a:solidFill>
                <a:latin typeface="Arial" panose="020B0604020202020204" pitchFamily="34" charset="0"/>
                <a:cs typeface="Arial" panose="020B0604020202020204" pitchFamily="34" charset="0"/>
              </a:rPr>
              <a:t> Th</a:t>
            </a:r>
            <a:r>
              <a:rPr lang="vi-VN" sz="800" b="1" dirty="0">
                <a:solidFill>
                  <a:schemeClr val="bg1"/>
                </a:solidFill>
                <a:latin typeface="Arial" panose="020B0604020202020204" pitchFamily="34" charset="0"/>
                <a:cs typeface="Arial" panose="020B0604020202020204" pitchFamily="34" charset="0"/>
              </a:rPr>
              <a:t>ơ</a:t>
            </a:r>
            <a:r>
              <a:rPr lang="en-US" sz="800" b="1" dirty="0">
                <a:solidFill>
                  <a:schemeClr val="bg1"/>
                </a:solidFill>
                <a:latin typeface="Arial" panose="020B0604020202020204" pitchFamily="34" charset="0"/>
                <a:cs typeface="Arial" panose="020B0604020202020204" pitchFamily="34" charset="0"/>
              </a:rPr>
              <a:t>)</a:t>
            </a:r>
          </a:p>
        </p:txBody>
      </p:sp>
      <p:sp>
        <p:nvSpPr>
          <p:cNvPr id="11" name="Freeform 33">
            <a:extLst>
              <a:ext uri="{FF2B5EF4-FFF2-40B4-BE49-F238E27FC236}">
                <a16:creationId xmlns:a16="http://schemas.microsoft.com/office/drawing/2014/main" id="{EDB7C8FC-D087-47AE-9292-9A3614E766BC}"/>
              </a:ext>
            </a:extLst>
          </p:cNvPr>
          <p:cNvSpPr>
            <a:spLocks noChangeAspect="1"/>
          </p:cNvSpPr>
          <p:nvPr/>
        </p:nvSpPr>
        <p:spPr>
          <a:xfrm>
            <a:off x="253909" y="4370459"/>
            <a:ext cx="275744" cy="182880"/>
          </a:xfrm>
          <a:custGeom>
            <a:avLst/>
            <a:gdLst/>
            <a:ahLst/>
            <a:cxnLst/>
            <a:rect l="l" t="t" r="r" b="b"/>
            <a:pathLst>
              <a:path w="778295" h="608043">
                <a:moveTo>
                  <a:pt x="0" y="0"/>
                </a:moveTo>
                <a:lnTo>
                  <a:pt x="778295" y="0"/>
                </a:lnTo>
                <a:lnTo>
                  <a:pt x="778295" y="608042"/>
                </a:lnTo>
                <a:lnTo>
                  <a:pt x="0" y="608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58142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6711-6242-956B-70BD-760A428426A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CD1F6BE-282B-4DC7-BB6B-791E9AB1E630}"/>
              </a:ext>
            </a:extLst>
          </p:cNvPr>
          <p:cNvGrpSpPr/>
          <p:nvPr/>
        </p:nvGrpSpPr>
        <p:grpSpPr>
          <a:xfrm>
            <a:off x="10307" y="158651"/>
            <a:ext cx="12181694" cy="424732"/>
            <a:chOff x="336328" y="270411"/>
            <a:chExt cx="11403725" cy="424732"/>
          </a:xfrm>
        </p:grpSpPr>
        <p:sp>
          <p:nvSpPr>
            <p:cNvPr id="6" name="Title 3">
              <a:extLst>
                <a:ext uri="{FF2B5EF4-FFF2-40B4-BE49-F238E27FC236}">
                  <a16:creationId xmlns:a16="http://schemas.microsoft.com/office/drawing/2014/main" id="{A98D3FC7-66E8-F3E6-F859-84B4962AA090}"/>
                </a:ext>
              </a:extLst>
            </p:cNvPr>
            <p:cNvSpPr txBox="1">
              <a:spLocks/>
            </p:cNvSpPr>
            <p:nvPr/>
          </p:nvSpPr>
          <p:spPr>
            <a:xfrm>
              <a:off x="336328" y="270411"/>
              <a:ext cx="10672175" cy="4247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83C3"/>
                  </a:solidFill>
                  <a:latin typeface="Arial" panose="020B0604020202020204" pitchFamily="34" charset="0"/>
                  <a:cs typeface="Arial" panose="020B0604020202020204" pitchFamily="34" charset="0"/>
                </a:rPr>
                <a:t>III. NHIỆM VỤ, GIẢI PHÁP TRỌNG TÂM (3)</a:t>
              </a:r>
              <a:endParaRPr lang="vi-VN" sz="2400" b="1" dirty="0">
                <a:solidFill>
                  <a:srgbClr val="2E83C3"/>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6B4E6AB1-B4D0-00BE-845B-344C0D9E3B1A}"/>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28BCB3E3-90FF-48B0-9D83-C38BEA1E8D85}"/>
              </a:ext>
            </a:extLst>
          </p:cNvPr>
          <p:cNvSpPr/>
          <p:nvPr/>
        </p:nvSpPr>
        <p:spPr>
          <a:xfrm>
            <a:off x="530112" y="671188"/>
            <a:ext cx="11222210" cy="6478697"/>
          </a:xfrm>
          <a:prstGeom prst="rect">
            <a:avLst/>
          </a:prstGeom>
        </p:spPr>
        <p:txBody>
          <a:bodyPr wrap="square">
            <a:spAutoFit/>
          </a:bodyPr>
          <a:lstStyle/>
          <a:p>
            <a:pPr algn="just">
              <a:lnSpc>
                <a:spcPts val="1800"/>
              </a:lnSpc>
              <a:spcBef>
                <a:spcPts val="1200"/>
              </a:spcBef>
            </a:pPr>
            <a:r>
              <a:rPr lang="vi-VN" b="1" dirty="0">
                <a:solidFill>
                  <a:schemeClr val="accent2"/>
                </a:solidFill>
                <a:latin typeface="Arial (Body)"/>
              </a:rPr>
              <a:t>Hoàn thiện Chính phủ số, Chính quyền số</a:t>
            </a:r>
            <a:r>
              <a:rPr lang="en-US" b="1" dirty="0">
                <a:solidFill>
                  <a:schemeClr val="accent2"/>
                </a:solidFill>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Rà soát, xây dựng hành lang pháp lý, ban hành quy định nhằm kiến tạo một không gian số thống nhất trong ngành để tái cấu trúc toàn diện</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Rà soát, sắp xếp tổ chức bộ máy, chức năng, nhiệm vụ của các cơ quan, đơn vị trong Bộ, ngành để đảm bảo thống nhất, nâng cao hiệu quả quản lý nhà nước, thực thi công tác về chuyển đổi số</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Hiện đại hóa việc cung cấp dịch vụ công: </a:t>
            </a:r>
            <a:r>
              <a:rPr lang="en-US" sz="1600" b="1" dirty="0">
                <a:latin typeface="Arial (Body)"/>
              </a:rPr>
              <a:t>H</a:t>
            </a:r>
            <a:r>
              <a:rPr lang="vi-VN" sz="1600" b="1" dirty="0">
                <a:latin typeface="Arial (Body)"/>
              </a:rPr>
              <a:t>oàn thiện Hệ thống thông tin giải quyết</a:t>
            </a:r>
            <a:r>
              <a:rPr lang="en-US" sz="1600" b="1" dirty="0">
                <a:latin typeface="Arial (Body)"/>
              </a:rPr>
              <a:t> TTHC</a:t>
            </a:r>
            <a:r>
              <a:rPr lang="vi-VN" sz="1600" b="1" dirty="0">
                <a:latin typeface="Arial (Body)"/>
              </a:rPr>
              <a:t>, tích hợp toàn bộ dịch vụ công của bộ, ngành từ trung ương đến địa phương, kết nối với Cổng </a:t>
            </a:r>
            <a:r>
              <a:rPr lang="en-US" sz="1600" b="1" dirty="0">
                <a:latin typeface="Arial (Body)"/>
              </a:rPr>
              <a:t>DVCQG</a:t>
            </a:r>
            <a:r>
              <a:rPr lang="vi-VN" sz="1600" b="1" dirty="0">
                <a:latin typeface="Arial (Body)"/>
              </a:rPr>
              <a:t>; sử dụng VNeID làm "chìa khóa số" để định danh, xác thực, cung cấp thông báo, trả kết quả; cung cấp 100% </a:t>
            </a:r>
            <a:r>
              <a:rPr lang="en-US" sz="1600" b="1" dirty="0">
                <a:latin typeface="Arial (Body)"/>
              </a:rPr>
              <a:t>DVCTT</a:t>
            </a:r>
            <a:r>
              <a:rPr lang="vi-VN" sz="1600" b="1" dirty="0">
                <a:latin typeface="Arial (Body)"/>
              </a:rPr>
              <a:t> toàn trình</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Xây dựng Mô hình liên thông số thống nhất theo nguyên tắc "Một hệ thống thông nhất - Một dữ liệu duy nhất - Một dịch vụ liền mạch", tinh gọn, tập trung vào các chức năng cốt lõi của chính phủ số, chính quyền số.</a:t>
            </a:r>
            <a:endParaRPr lang="en-US" sz="1500" b="1" dirty="0">
              <a:latin typeface="Arial (Body)"/>
            </a:endParaRPr>
          </a:p>
          <a:p>
            <a:pPr algn="just">
              <a:lnSpc>
                <a:spcPts val="1800"/>
              </a:lnSpc>
              <a:spcBef>
                <a:spcPts val="1200"/>
              </a:spcBef>
            </a:pPr>
            <a:r>
              <a:rPr lang="vi-VN" b="1" dirty="0">
                <a:solidFill>
                  <a:schemeClr val="accent2"/>
                </a:solidFill>
                <a:latin typeface="Arial (Body)"/>
              </a:rPr>
              <a:t>Xây dựng, phát triển và quản lý dữ liệu</a:t>
            </a:r>
            <a:r>
              <a:rPr lang="en-US" b="1" dirty="0">
                <a:solidFill>
                  <a:schemeClr val="accent2"/>
                </a:solidFill>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Rà soát, xây dựng hành lang pháp lý, ban hành đầy đủ quy định về tiêu chuẩn, định dạng, giao thức kết nối; về xây dựng, phát triển, phân tích, xử lý và kinh tế dữ liệu; </a:t>
            </a:r>
            <a:r>
              <a:rPr lang="en-US" sz="1600" b="1" dirty="0">
                <a:latin typeface="Arial (Body)"/>
              </a:rPr>
              <a:t>…</a:t>
            </a:r>
            <a:r>
              <a:rPr lang="vi-VN" sz="1600" b="1" dirty="0">
                <a:latin typeface="Arial (Body)"/>
              </a:rPr>
              <a:t>Ban hành Khung quản trị, quản lý dữ liệu</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Hoàn thiện các</a:t>
            </a:r>
            <a:r>
              <a:rPr lang="en-US" sz="1600" b="1" dirty="0">
                <a:latin typeface="Arial (Body)"/>
              </a:rPr>
              <a:t> CSDL</a:t>
            </a:r>
            <a:r>
              <a:rPr lang="vi-VN" sz="1600" b="1" dirty="0">
                <a:latin typeface="Arial (Body)"/>
              </a:rPr>
              <a:t> quốc gia và chuyên ngành: dữ liệu là tài sản chiến lược, là nền tảng cho mọi quyết sách và hoạt động, nguyên tắc xuyên suốt là phải bảo đảm dữ liệu “đúng, đủ, sạch, sống, thống nhất, dùng chung”</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Kết nối, chia sẻ và khai thác dữ liệu: chuyển biến dữ liệu từ dạng tĩnh thành tài sản động, giải quyết thủ tục hành chính, tạo ra giá trị cho quản lý nhà nước và phát triển kinh tế - xã hội.</a:t>
            </a:r>
            <a:endParaRPr lang="en-US" sz="1600" b="1" dirty="0">
              <a:latin typeface="Arial (Body)"/>
            </a:endParaRPr>
          </a:p>
          <a:p>
            <a:pPr marL="285750" indent="-285750" algn="just">
              <a:lnSpc>
                <a:spcPts val="1800"/>
              </a:lnSpc>
              <a:spcBef>
                <a:spcPts val="1200"/>
              </a:spcBef>
              <a:buFont typeface="Wingdings" panose="05000000000000000000" pitchFamily="2" charset="2"/>
              <a:buChar char="q"/>
            </a:pPr>
            <a:r>
              <a:rPr lang="vi-VN" sz="1600" b="1" dirty="0">
                <a:latin typeface="Arial (Body)"/>
              </a:rPr>
              <a:t>Xây dựng hạ tầng dữ liệu, nền tảng dữ liệu số, bảo đảm an toàn thông tin cơ sở dữ liệu dùng chung</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Tạo lập hệ thống dữ liệu AI-ready, phát triển và sáng tạo AI Agent cho các bài toán, ứng dụng trong toàn ngành theo nhu cầu chuyển đổi số, phù hợp số lượng, chất lượng dữ liệu</a:t>
            </a:r>
            <a:r>
              <a:rPr lang="en-US" sz="1600" b="1" dirty="0">
                <a:latin typeface="Arial (Body)"/>
              </a:rPr>
              <a:t>.</a:t>
            </a:r>
            <a:endParaRPr lang="vi-VN" sz="1600" b="1" dirty="0">
              <a:latin typeface="Arial (Body)"/>
            </a:endParaRPr>
          </a:p>
        </p:txBody>
      </p:sp>
      <p:sp>
        <p:nvSpPr>
          <p:cNvPr id="20" name="Freeform 33">
            <a:extLst>
              <a:ext uri="{FF2B5EF4-FFF2-40B4-BE49-F238E27FC236}">
                <a16:creationId xmlns:a16="http://schemas.microsoft.com/office/drawing/2014/main" id="{D056C8B2-6615-4869-A916-C32B0B12FD59}"/>
              </a:ext>
            </a:extLst>
          </p:cNvPr>
          <p:cNvSpPr>
            <a:spLocks noChangeAspect="1"/>
          </p:cNvSpPr>
          <p:nvPr/>
        </p:nvSpPr>
        <p:spPr>
          <a:xfrm>
            <a:off x="253909" y="731497"/>
            <a:ext cx="275744" cy="182880"/>
          </a:xfrm>
          <a:custGeom>
            <a:avLst/>
            <a:gdLst/>
            <a:ahLst/>
            <a:cxnLst/>
            <a:rect l="l" t="t" r="r" b="b"/>
            <a:pathLst>
              <a:path w="778295" h="608043">
                <a:moveTo>
                  <a:pt x="0" y="0"/>
                </a:moveTo>
                <a:lnTo>
                  <a:pt x="778295" y="0"/>
                </a:lnTo>
                <a:lnTo>
                  <a:pt x="778295" y="608042"/>
                </a:lnTo>
                <a:lnTo>
                  <a:pt x="0" y="608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TextBox 25">
            <a:extLst>
              <a:ext uri="{FF2B5EF4-FFF2-40B4-BE49-F238E27FC236}">
                <a16:creationId xmlns:a16="http://schemas.microsoft.com/office/drawing/2014/main" id="{049C24D7-BFCE-4059-9DB5-EF1B498161AA}"/>
              </a:ext>
            </a:extLst>
          </p:cNvPr>
          <p:cNvSpPr txBox="1"/>
          <p:nvPr/>
        </p:nvSpPr>
        <p:spPr>
          <a:xfrm>
            <a:off x="11204397" y="2687667"/>
            <a:ext cx="862737" cy="369332"/>
          </a:xfrm>
          <a:prstGeom prst="rect">
            <a:avLst/>
          </a:prstGeom>
          <a:noFill/>
        </p:spPr>
        <p:txBody>
          <a:bodyPr wrap="none" rtlCol="0">
            <a:spAutoFit/>
          </a:bodyPr>
          <a:lstStyle/>
          <a:p>
            <a:r>
              <a:rPr lang="en-US" sz="1000" b="1" dirty="0">
                <a:solidFill>
                  <a:schemeClr val="bg1"/>
                </a:solidFill>
                <a:latin typeface="Arial" panose="020B0604020202020204" pitchFamily="34" charset="0"/>
                <a:cs typeface="Arial" panose="020B0604020202020204" pitchFamily="34" charset="0"/>
              </a:rPr>
              <a:t>4. ĐBSCL</a:t>
            </a:r>
          </a:p>
          <a:p>
            <a:r>
              <a:rPr lang="en-US" sz="800" b="1" dirty="0">
                <a:solidFill>
                  <a:schemeClr val="bg1"/>
                </a:solidFill>
                <a:latin typeface="Arial" panose="020B0604020202020204" pitchFamily="34" charset="0"/>
                <a:cs typeface="Arial" panose="020B0604020202020204" pitchFamily="34" charset="0"/>
              </a:rPr>
              <a:t>(TP. </a:t>
            </a:r>
            <a:r>
              <a:rPr lang="en-US" sz="800" b="1" dirty="0" err="1">
                <a:solidFill>
                  <a:schemeClr val="bg1"/>
                </a:solidFill>
                <a:latin typeface="Arial" panose="020B0604020202020204" pitchFamily="34" charset="0"/>
                <a:cs typeface="Arial" panose="020B0604020202020204" pitchFamily="34" charset="0"/>
              </a:rPr>
              <a:t>Cần</a:t>
            </a:r>
            <a:r>
              <a:rPr lang="en-US" sz="800" b="1" dirty="0">
                <a:solidFill>
                  <a:schemeClr val="bg1"/>
                </a:solidFill>
                <a:latin typeface="Arial" panose="020B0604020202020204" pitchFamily="34" charset="0"/>
                <a:cs typeface="Arial" panose="020B0604020202020204" pitchFamily="34" charset="0"/>
              </a:rPr>
              <a:t> Th</a:t>
            </a:r>
            <a:r>
              <a:rPr lang="vi-VN" sz="800" b="1" dirty="0">
                <a:solidFill>
                  <a:schemeClr val="bg1"/>
                </a:solidFill>
                <a:latin typeface="Arial" panose="020B0604020202020204" pitchFamily="34" charset="0"/>
                <a:cs typeface="Arial" panose="020B0604020202020204" pitchFamily="34" charset="0"/>
              </a:rPr>
              <a:t>ơ</a:t>
            </a:r>
            <a:r>
              <a:rPr lang="en-US" sz="800" b="1" dirty="0">
                <a:solidFill>
                  <a:schemeClr val="bg1"/>
                </a:solidFill>
                <a:latin typeface="Arial" panose="020B0604020202020204" pitchFamily="34" charset="0"/>
                <a:cs typeface="Arial" panose="020B0604020202020204" pitchFamily="34" charset="0"/>
              </a:rPr>
              <a:t>)</a:t>
            </a:r>
          </a:p>
        </p:txBody>
      </p:sp>
      <p:sp>
        <p:nvSpPr>
          <p:cNvPr id="11" name="Freeform 33">
            <a:extLst>
              <a:ext uri="{FF2B5EF4-FFF2-40B4-BE49-F238E27FC236}">
                <a16:creationId xmlns:a16="http://schemas.microsoft.com/office/drawing/2014/main" id="{EDB7C8FC-D087-47AE-9292-9A3614E766BC}"/>
              </a:ext>
            </a:extLst>
          </p:cNvPr>
          <p:cNvSpPr>
            <a:spLocks noChangeAspect="1"/>
          </p:cNvSpPr>
          <p:nvPr/>
        </p:nvSpPr>
        <p:spPr>
          <a:xfrm>
            <a:off x="253909" y="3771959"/>
            <a:ext cx="275744" cy="182880"/>
          </a:xfrm>
          <a:custGeom>
            <a:avLst/>
            <a:gdLst/>
            <a:ahLst/>
            <a:cxnLst/>
            <a:rect l="l" t="t" r="r" b="b"/>
            <a:pathLst>
              <a:path w="778295" h="608043">
                <a:moveTo>
                  <a:pt x="0" y="0"/>
                </a:moveTo>
                <a:lnTo>
                  <a:pt x="778295" y="0"/>
                </a:lnTo>
                <a:lnTo>
                  <a:pt x="778295" y="608042"/>
                </a:lnTo>
                <a:lnTo>
                  <a:pt x="0" y="608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176090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6711-6242-956B-70BD-760A428426A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CD1F6BE-282B-4DC7-BB6B-791E9AB1E630}"/>
              </a:ext>
            </a:extLst>
          </p:cNvPr>
          <p:cNvGrpSpPr/>
          <p:nvPr/>
        </p:nvGrpSpPr>
        <p:grpSpPr>
          <a:xfrm>
            <a:off x="10307" y="158651"/>
            <a:ext cx="12181694" cy="424732"/>
            <a:chOff x="336328" y="270411"/>
            <a:chExt cx="11403725" cy="424732"/>
          </a:xfrm>
        </p:grpSpPr>
        <p:sp>
          <p:nvSpPr>
            <p:cNvPr id="6" name="Title 3">
              <a:extLst>
                <a:ext uri="{FF2B5EF4-FFF2-40B4-BE49-F238E27FC236}">
                  <a16:creationId xmlns:a16="http://schemas.microsoft.com/office/drawing/2014/main" id="{A98D3FC7-66E8-F3E6-F859-84B4962AA090}"/>
                </a:ext>
              </a:extLst>
            </p:cNvPr>
            <p:cNvSpPr txBox="1">
              <a:spLocks/>
            </p:cNvSpPr>
            <p:nvPr/>
          </p:nvSpPr>
          <p:spPr>
            <a:xfrm>
              <a:off x="336328" y="270411"/>
              <a:ext cx="10672175" cy="4247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83C3"/>
                  </a:solidFill>
                  <a:latin typeface="Arial" panose="020B0604020202020204" pitchFamily="34" charset="0"/>
                  <a:cs typeface="Arial" panose="020B0604020202020204" pitchFamily="34" charset="0"/>
                </a:rPr>
                <a:t>III. NHIỆM VỤ, GIẢI PHÁP TRỌNG TÂM (4)</a:t>
              </a:r>
              <a:endParaRPr lang="vi-VN" sz="2400" b="1" dirty="0">
                <a:solidFill>
                  <a:srgbClr val="2E83C3"/>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6B4E6AB1-B4D0-00BE-845B-344C0D9E3B1A}"/>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28BCB3E3-90FF-48B0-9D83-C38BEA1E8D85}"/>
              </a:ext>
            </a:extLst>
          </p:cNvPr>
          <p:cNvSpPr/>
          <p:nvPr/>
        </p:nvSpPr>
        <p:spPr>
          <a:xfrm>
            <a:off x="530112" y="671188"/>
            <a:ext cx="11222210" cy="6324808"/>
          </a:xfrm>
          <a:prstGeom prst="rect">
            <a:avLst/>
          </a:prstGeom>
        </p:spPr>
        <p:txBody>
          <a:bodyPr wrap="square">
            <a:spAutoFit/>
          </a:bodyPr>
          <a:lstStyle/>
          <a:p>
            <a:pPr algn="just">
              <a:lnSpc>
                <a:spcPts val="1800"/>
              </a:lnSpc>
              <a:spcBef>
                <a:spcPts val="1200"/>
              </a:spcBef>
            </a:pPr>
            <a:r>
              <a:rPr lang="vi-VN" b="1" dirty="0">
                <a:solidFill>
                  <a:schemeClr val="accent2"/>
                </a:solidFill>
                <a:latin typeface="Arial (Body)"/>
              </a:rPr>
              <a:t>Hoàn thiện hạ tầng số</a:t>
            </a:r>
            <a:r>
              <a:rPr lang="en-US" b="1" dirty="0">
                <a:solidFill>
                  <a:schemeClr val="accent2"/>
                </a:solidFill>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Tái cấu trúc hạ tầng số dùng chung theo hướng ưu tiên công nghệ điện toán đám mây (“cloud first”) theo tiêu chuẩn xanh, an toàn, hiệu quả, sẵn sàng kết nối</a:t>
            </a:r>
            <a:r>
              <a:rPr lang="en-US" sz="1600" b="1" dirty="0">
                <a:latin typeface="Arial (Body)"/>
              </a:rPr>
              <a:t> </a:t>
            </a:r>
            <a:r>
              <a:rPr lang="en-US" sz="1600" b="1" dirty="0" err="1">
                <a:latin typeface="Arial (Body)"/>
              </a:rPr>
              <a:t>với</a:t>
            </a:r>
            <a:r>
              <a:rPr lang="en-US" sz="1600" b="1" dirty="0">
                <a:latin typeface="Arial (Body)"/>
              </a:rPr>
              <a:t> </a:t>
            </a:r>
            <a:r>
              <a:rPr lang="vi-VN" sz="1600" b="1" dirty="0">
                <a:latin typeface="Arial (Body)"/>
              </a:rPr>
              <a:t>đám mây</a:t>
            </a:r>
            <a:r>
              <a:rPr lang="en-US" sz="1600" b="1" dirty="0">
                <a:latin typeface="Arial (Body)"/>
              </a:rPr>
              <a:t> </a:t>
            </a:r>
            <a:r>
              <a:rPr lang="en-US" sz="1600" b="1" dirty="0" err="1">
                <a:latin typeface="Arial (Body)"/>
              </a:rPr>
              <a:t>của</a:t>
            </a:r>
            <a:r>
              <a:rPr lang="en-US" sz="1600" b="1" dirty="0">
                <a:latin typeface="Arial (Body)"/>
              </a:rPr>
              <a:t> </a:t>
            </a:r>
            <a:r>
              <a:rPr lang="vi-VN" sz="1600" b="1" dirty="0">
                <a:latin typeface="Arial (Body)"/>
              </a:rPr>
              <a:t>Chính phủ, Trung tâm dữ liệu quốc gia</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Phát triển nền tảng và kết nối mạng lưới thiết bị IoT, tích hợp cảm biến để thu nhận tự động dữ liệu về quan trắc tài nguyên thiên nhiên, môi trường, dữ liệu phục vụ nông nghiệp thông minh</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Nghiên cứu, xây dựng hạ tầng cài đặt hệ thống chuỗi khối, IoT, AI, và dữ liệu lớn, giúp quản lý nông sản từ quá trình sản xuất, thu hoạch, sơ chế, bảo quản, vận chuyển, chế biến và tiêu thụ, tạo ra sự minh bạch thông tin và đảm bảo khả năng truy xuất nguồn gốc sản phẩm</a:t>
            </a:r>
            <a:r>
              <a:rPr lang="en-US" sz="1600" b="1" dirty="0">
                <a:latin typeface="Arial (Body)"/>
              </a:rPr>
              <a:t>.</a:t>
            </a:r>
            <a:endParaRPr lang="en-US" sz="1500" b="1" dirty="0">
              <a:latin typeface="Arial (Body)"/>
            </a:endParaRPr>
          </a:p>
          <a:p>
            <a:pPr algn="just">
              <a:lnSpc>
                <a:spcPts val="1800"/>
              </a:lnSpc>
              <a:spcBef>
                <a:spcPts val="1200"/>
              </a:spcBef>
            </a:pPr>
            <a:r>
              <a:rPr lang="vi-VN" b="1" dirty="0">
                <a:solidFill>
                  <a:schemeClr val="accent2"/>
                </a:solidFill>
                <a:latin typeface="Arial (Body)"/>
              </a:rPr>
              <a:t>Phát triển nền tảng số và ứng dụng số dùng chung</a:t>
            </a:r>
            <a:r>
              <a:rPr lang="en-US" b="1" dirty="0">
                <a:solidFill>
                  <a:schemeClr val="accent2"/>
                </a:solidFill>
                <a:latin typeface="Arial (Body)"/>
              </a:rPr>
              <a:t>:</a:t>
            </a:r>
          </a:p>
          <a:p>
            <a:pPr marL="285750" indent="-285750" algn="just">
              <a:lnSpc>
                <a:spcPts val="1800"/>
              </a:lnSpc>
              <a:spcBef>
                <a:spcPts val="1200"/>
              </a:spcBef>
              <a:buFont typeface="Wingdings" panose="05000000000000000000" pitchFamily="2" charset="2"/>
              <a:buChar char="q"/>
            </a:pPr>
            <a:r>
              <a:rPr lang="en-US" sz="1600" b="1" dirty="0">
                <a:latin typeface="Arial (Body)"/>
              </a:rPr>
              <a:t>N</a:t>
            </a:r>
            <a:r>
              <a:rPr lang="vi-VN" sz="1600" b="1" dirty="0">
                <a:latin typeface="Arial (Body)"/>
              </a:rPr>
              <a:t>âng cấp Nền tảng tích hợp, chia sẻ dữ liệu ngành đảm bảo dữ liệu được kết nối, chia sẻ, điều phối thông suốt, an toàn từ cấp xã, tỉnh lên trung ương và giữa các bộ, ngành</a:t>
            </a:r>
            <a:r>
              <a:rPr lang="en-US" sz="1600" b="1" dirty="0">
                <a:latin typeface="Arial (Body)"/>
              </a:rPr>
              <a:t>, </a:t>
            </a:r>
            <a:r>
              <a:rPr lang="vi-VN" sz="1600" b="1" dirty="0">
                <a:latin typeface="Arial (Body)"/>
              </a:rPr>
              <a:t>phá vỡ tình trạng "cát cứ dữ liệu"</a:t>
            </a:r>
            <a:r>
              <a:rPr lang="en-US" sz="1600" b="1" dirty="0">
                <a:latin typeface="Arial (Body)"/>
              </a:rPr>
              <a:t> .</a:t>
            </a:r>
          </a:p>
          <a:p>
            <a:pPr marL="285750" indent="-285750" algn="just">
              <a:lnSpc>
                <a:spcPts val="1800"/>
              </a:lnSpc>
              <a:spcBef>
                <a:spcPts val="1200"/>
              </a:spcBef>
              <a:buFont typeface="Wingdings" panose="05000000000000000000" pitchFamily="2" charset="2"/>
              <a:buChar char="q"/>
            </a:pPr>
            <a:r>
              <a:rPr lang="vi-VN" sz="1600" b="1" dirty="0">
                <a:latin typeface="Arial (Body)"/>
              </a:rPr>
              <a:t>Xác lập nền tảng định danh và xác thực điện tử trên cơ sở lấy ứng dụng VNeID làm "chìa khóa số" để định danh, xác thực công dân, doanh nghiệp khi tương tác với hệ thống chính quyền, thực hiện</a:t>
            </a:r>
            <a:r>
              <a:rPr lang="en-US" sz="1600" b="1" dirty="0">
                <a:latin typeface="Arial (Body)"/>
              </a:rPr>
              <a:t> DVC</a:t>
            </a:r>
            <a:r>
              <a:rPr lang="vi-VN" sz="1600" b="1" dirty="0">
                <a:latin typeface="Arial (Body)"/>
              </a:rPr>
              <a:t> toàn ngành</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Hoàn thiện, vận hành Hệ thống thông tin quản lý, điều hành; các hệ thống giám sát, điều hành thông minh (IOC); hệ thống thông tin báo cáo, thống kê nông nghiệp và môi trường kết nối từ trung ương đến địa phương.</a:t>
            </a:r>
            <a:endParaRPr lang="en-US" sz="1600" b="1" dirty="0">
              <a:latin typeface="Arial (Body)"/>
            </a:endParaRPr>
          </a:p>
          <a:p>
            <a:pPr marL="285750" indent="-285750" algn="just">
              <a:lnSpc>
                <a:spcPts val="1800"/>
              </a:lnSpc>
              <a:spcBef>
                <a:spcPts val="1200"/>
              </a:spcBef>
              <a:buFont typeface="Wingdings" panose="05000000000000000000" pitchFamily="2" charset="2"/>
              <a:buChar char="q"/>
            </a:pPr>
            <a:r>
              <a:rPr lang="en-US" sz="1600" b="1" dirty="0">
                <a:latin typeface="Arial (Body)"/>
              </a:rPr>
              <a:t>T</a:t>
            </a:r>
            <a:r>
              <a:rPr lang="vi-VN" sz="1600" b="1" dirty="0">
                <a:latin typeface="Arial (Body)"/>
              </a:rPr>
              <a:t>riển khai nền tảng số, phần mềm ứng dụng phục vụ quản lý, thu nhận, phân tích, xử lý, chia sẻ sử dụng dữ liệu, dữ liệu lớn phục vụ quản lý, điều hành, ra quyết định; giải quyết</a:t>
            </a:r>
            <a:r>
              <a:rPr lang="en-US" sz="1600" b="1" dirty="0">
                <a:latin typeface="Arial (Body)"/>
              </a:rPr>
              <a:t> TTHC </a:t>
            </a:r>
            <a:r>
              <a:rPr lang="vi-VN" sz="1600" b="1" dirty="0">
                <a:latin typeface="Arial (Body)"/>
              </a:rPr>
              <a:t>xuyên suốt từ trung ương đến địa phương dựa hoàn toàn trên công nghệ số và phân tích dữ liệu</a:t>
            </a:r>
            <a:r>
              <a:rPr lang="en-US" sz="1600" b="1" dirty="0">
                <a:latin typeface="Arial (Body)"/>
              </a:rPr>
              <a:t>.</a:t>
            </a:r>
          </a:p>
          <a:p>
            <a:pPr marL="285750" indent="-285750" algn="just">
              <a:lnSpc>
                <a:spcPts val="1800"/>
              </a:lnSpc>
              <a:spcBef>
                <a:spcPts val="1200"/>
              </a:spcBef>
              <a:buFont typeface="Wingdings" panose="05000000000000000000" pitchFamily="2" charset="2"/>
              <a:buChar char="q"/>
            </a:pPr>
            <a:r>
              <a:rPr lang="vi-VN" sz="1600" b="1" dirty="0">
                <a:latin typeface="Arial (Body)"/>
              </a:rPr>
              <a:t>Thiết lập, xây dựng bản đồ số nông nghiệp (agri geo-platform), số hoá toàn bộ không gian sản xuất nông, lâm, ngư nghiệp, là </a:t>
            </a:r>
            <a:r>
              <a:rPr lang="en-US" sz="1600" b="1" dirty="0">
                <a:latin typeface="Arial (Body)"/>
              </a:rPr>
              <a:t>CSDL </a:t>
            </a:r>
            <a:r>
              <a:rPr lang="vi-VN" sz="1600" b="1" dirty="0">
                <a:latin typeface="Arial (Body)"/>
              </a:rPr>
              <a:t>tổng hợp chuyên ngành, </a:t>
            </a:r>
            <a:r>
              <a:rPr lang="en-US" sz="1600" b="1" dirty="0">
                <a:latin typeface="Arial (Body)"/>
              </a:rPr>
              <a:t>CSDL </a:t>
            </a:r>
            <a:r>
              <a:rPr lang="vi-VN" sz="1600" b="1" dirty="0">
                <a:latin typeface="Arial (Body)"/>
              </a:rPr>
              <a:t>không gian được tích hợp, cập nhật theo thời gian thực</a:t>
            </a:r>
            <a:r>
              <a:rPr lang="en-US" sz="1600" b="1" dirty="0">
                <a:latin typeface="Arial (Body)"/>
              </a:rPr>
              <a:t>.</a:t>
            </a:r>
            <a:endParaRPr lang="vi-VN" sz="1600" b="1" dirty="0">
              <a:latin typeface="Arial (Body)"/>
            </a:endParaRPr>
          </a:p>
        </p:txBody>
      </p:sp>
      <p:sp>
        <p:nvSpPr>
          <p:cNvPr id="20" name="Freeform 33">
            <a:extLst>
              <a:ext uri="{FF2B5EF4-FFF2-40B4-BE49-F238E27FC236}">
                <a16:creationId xmlns:a16="http://schemas.microsoft.com/office/drawing/2014/main" id="{D056C8B2-6615-4869-A916-C32B0B12FD59}"/>
              </a:ext>
            </a:extLst>
          </p:cNvPr>
          <p:cNvSpPr>
            <a:spLocks noChangeAspect="1"/>
          </p:cNvSpPr>
          <p:nvPr/>
        </p:nvSpPr>
        <p:spPr>
          <a:xfrm>
            <a:off x="253909" y="731497"/>
            <a:ext cx="275744" cy="182880"/>
          </a:xfrm>
          <a:custGeom>
            <a:avLst/>
            <a:gdLst/>
            <a:ahLst/>
            <a:cxnLst/>
            <a:rect l="l" t="t" r="r" b="b"/>
            <a:pathLst>
              <a:path w="778295" h="608043">
                <a:moveTo>
                  <a:pt x="0" y="0"/>
                </a:moveTo>
                <a:lnTo>
                  <a:pt x="778295" y="0"/>
                </a:lnTo>
                <a:lnTo>
                  <a:pt x="778295" y="608042"/>
                </a:lnTo>
                <a:lnTo>
                  <a:pt x="0" y="608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TextBox 25">
            <a:extLst>
              <a:ext uri="{FF2B5EF4-FFF2-40B4-BE49-F238E27FC236}">
                <a16:creationId xmlns:a16="http://schemas.microsoft.com/office/drawing/2014/main" id="{049C24D7-BFCE-4059-9DB5-EF1B498161AA}"/>
              </a:ext>
            </a:extLst>
          </p:cNvPr>
          <p:cNvSpPr txBox="1"/>
          <p:nvPr/>
        </p:nvSpPr>
        <p:spPr>
          <a:xfrm>
            <a:off x="11204397" y="2687667"/>
            <a:ext cx="862737" cy="369332"/>
          </a:xfrm>
          <a:prstGeom prst="rect">
            <a:avLst/>
          </a:prstGeom>
          <a:noFill/>
        </p:spPr>
        <p:txBody>
          <a:bodyPr wrap="none" rtlCol="0">
            <a:spAutoFit/>
          </a:bodyPr>
          <a:lstStyle/>
          <a:p>
            <a:r>
              <a:rPr lang="en-US" sz="1000" b="1" dirty="0">
                <a:solidFill>
                  <a:schemeClr val="bg1"/>
                </a:solidFill>
                <a:latin typeface="Arial" panose="020B0604020202020204" pitchFamily="34" charset="0"/>
                <a:cs typeface="Arial" panose="020B0604020202020204" pitchFamily="34" charset="0"/>
              </a:rPr>
              <a:t>4. ĐBSCL</a:t>
            </a:r>
          </a:p>
          <a:p>
            <a:r>
              <a:rPr lang="en-US" sz="800" b="1" dirty="0">
                <a:solidFill>
                  <a:schemeClr val="bg1"/>
                </a:solidFill>
                <a:latin typeface="Arial" panose="020B0604020202020204" pitchFamily="34" charset="0"/>
                <a:cs typeface="Arial" panose="020B0604020202020204" pitchFamily="34" charset="0"/>
              </a:rPr>
              <a:t>(TP. </a:t>
            </a:r>
            <a:r>
              <a:rPr lang="en-US" sz="800" b="1" dirty="0" err="1">
                <a:solidFill>
                  <a:schemeClr val="bg1"/>
                </a:solidFill>
                <a:latin typeface="Arial" panose="020B0604020202020204" pitchFamily="34" charset="0"/>
                <a:cs typeface="Arial" panose="020B0604020202020204" pitchFamily="34" charset="0"/>
              </a:rPr>
              <a:t>Cần</a:t>
            </a:r>
            <a:r>
              <a:rPr lang="en-US" sz="800" b="1" dirty="0">
                <a:solidFill>
                  <a:schemeClr val="bg1"/>
                </a:solidFill>
                <a:latin typeface="Arial" panose="020B0604020202020204" pitchFamily="34" charset="0"/>
                <a:cs typeface="Arial" panose="020B0604020202020204" pitchFamily="34" charset="0"/>
              </a:rPr>
              <a:t> Th</a:t>
            </a:r>
            <a:r>
              <a:rPr lang="vi-VN" sz="800" b="1" dirty="0">
                <a:solidFill>
                  <a:schemeClr val="bg1"/>
                </a:solidFill>
                <a:latin typeface="Arial" panose="020B0604020202020204" pitchFamily="34" charset="0"/>
                <a:cs typeface="Arial" panose="020B0604020202020204" pitchFamily="34" charset="0"/>
              </a:rPr>
              <a:t>ơ</a:t>
            </a:r>
            <a:r>
              <a:rPr lang="en-US" sz="800" b="1" dirty="0">
                <a:solidFill>
                  <a:schemeClr val="bg1"/>
                </a:solidFill>
                <a:latin typeface="Arial" panose="020B0604020202020204" pitchFamily="34" charset="0"/>
                <a:cs typeface="Arial" panose="020B0604020202020204" pitchFamily="34" charset="0"/>
              </a:rPr>
              <a:t>)</a:t>
            </a:r>
          </a:p>
        </p:txBody>
      </p:sp>
      <p:sp>
        <p:nvSpPr>
          <p:cNvPr id="11" name="Freeform 33">
            <a:extLst>
              <a:ext uri="{FF2B5EF4-FFF2-40B4-BE49-F238E27FC236}">
                <a16:creationId xmlns:a16="http://schemas.microsoft.com/office/drawing/2014/main" id="{EDB7C8FC-D087-47AE-9292-9A3614E766BC}"/>
              </a:ext>
            </a:extLst>
          </p:cNvPr>
          <p:cNvSpPr>
            <a:spLocks noChangeAspect="1"/>
          </p:cNvSpPr>
          <p:nvPr/>
        </p:nvSpPr>
        <p:spPr>
          <a:xfrm>
            <a:off x="253909" y="3140197"/>
            <a:ext cx="275744" cy="182880"/>
          </a:xfrm>
          <a:custGeom>
            <a:avLst/>
            <a:gdLst/>
            <a:ahLst/>
            <a:cxnLst/>
            <a:rect l="l" t="t" r="r" b="b"/>
            <a:pathLst>
              <a:path w="778295" h="608043">
                <a:moveTo>
                  <a:pt x="0" y="0"/>
                </a:moveTo>
                <a:lnTo>
                  <a:pt x="778295" y="0"/>
                </a:lnTo>
                <a:lnTo>
                  <a:pt x="778295" y="608042"/>
                </a:lnTo>
                <a:lnTo>
                  <a:pt x="0" y="6080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938886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10035</TotalTime>
  <Words>4109</Words>
  <Application>Microsoft Office PowerPoint</Application>
  <PresentationFormat>Widescreen</PresentationFormat>
  <Paragraphs>149</Paragraphs>
  <Slides>13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A3.AmpleBold-San</vt:lpstr>
      <vt:lpstr>Arial</vt:lpstr>
      <vt:lpstr>Arial (Body)</vt:lpstr>
      <vt:lpstr>Calibri</vt:lpstr>
      <vt:lpstr>Calibri Light</vt:lpstr>
      <vt:lpstr>Fira Sans</vt:lpstr>
      <vt:lpstr>Oswald</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Kết quả Đề án 06 Bộ NNMT 2025</dc:title>
  <dc:creator>Cục CĐS</dc:creator>
  <cp:keywords>Báo cáo</cp:keywords>
  <cp:lastModifiedBy>Nguyen Ngoc Vu</cp:lastModifiedBy>
  <cp:revision>854</cp:revision>
  <cp:lastPrinted>2022-03-14T06:56:06Z</cp:lastPrinted>
  <dcterms:created xsi:type="dcterms:W3CDTF">2022-02-09T19:05:57Z</dcterms:created>
  <dcterms:modified xsi:type="dcterms:W3CDTF">2025-12-17T08:30:42Z</dcterms:modified>
</cp:coreProperties>
</file>