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31" r:id="rId2"/>
    <p:sldId id="370" r:id="rId3"/>
    <p:sldId id="354" r:id="rId4"/>
    <p:sldId id="355" r:id="rId5"/>
    <p:sldId id="334" r:id="rId6"/>
    <p:sldId id="352" r:id="rId7"/>
    <p:sldId id="357" r:id="rId8"/>
    <p:sldId id="361" r:id="rId9"/>
    <p:sldId id="358" r:id="rId10"/>
    <p:sldId id="359" r:id="rId11"/>
    <p:sldId id="360" r:id="rId12"/>
    <p:sldId id="363" r:id="rId13"/>
    <p:sldId id="364" r:id="rId14"/>
    <p:sldId id="365" r:id="rId15"/>
    <p:sldId id="366" r:id="rId16"/>
    <p:sldId id="367" r:id="rId17"/>
    <p:sldId id="368" r:id="rId18"/>
    <p:sldId id="369" r:id="rId19"/>
    <p:sldId id="362" r:id="rId20"/>
    <p:sldId id="3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87" autoAdjust="0"/>
    <p:restoredTop sz="72476" autoAdjust="0"/>
  </p:normalViewPr>
  <p:slideViewPr>
    <p:cSldViewPr snapToGrid="0">
      <p:cViewPr varScale="1">
        <p:scale>
          <a:sx n="56" d="100"/>
          <a:sy n="56" d="100"/>
        </p:scale>
        <p:origin x="1738" y="48"/>
      </p:cViewPr>
      <p:guideLst/>
    </p:cSldViewPr>
  </p:slideViewPr>
  <p:outlineViewPr>
    <p:cViewPr>
      <p:scale>
        <a:sx n="33" d="100"/>
        <a:sy n="33" d="100"/>
      </p:scale>
      <p:origin x="0" y="-1768"/>
    </p:cViewPr>
  </p:outlineViewPr>
  <p:notesTextViewPr>
    <p:cViewPr>
      <p:scale>
        <a:sx n="114" d="100"/>
        <a:sy n="114" d="100"/>
      </p:scale>
      <p:origin x="0" y="0"/>
    </p:cViewPr>
  </p:notesTextViewPr>
  <p:sorterViewPr>
    <p:cViewPr>
      <p:scale>
        <a:sx n="100" d="100"/>
        <a:sy n="100" d="100"/>
      </p:scale>
      <p:origin x="0" y="0"/>
    </p:cViewPr>
  </p:sorterViewPr>
  <p:notesViewPr>
    <p:cSldViewPr snapToGrid="0">
      <p:cViewPr varScale="1">
        <p:scale>
          <a:sx n="84" d="100"/>
          <a:sy n="84" d="100"/>
        </p:scale>
        <p:origin x="39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g vo" userId="7901ccdda93f5e86" providerId="LiveId" clId="{6AEB99A9-CF8C-41C9-B617-C250AD173339}"/>
    <pc:docChg chg="modSld">
      <pc:chgData name="hung vo" userId="7901ccdda93f5e86" providerId="LiveId" clId="{6AEB99A9-CF8C-41C9-B617-C250AD173339}" dt="2024-12-03T07:23:07.863" v="44" actId="20577"/>
      <pc:docMkLst>
        <pc:docMk/>
      </pc:docMkLst>
      <pc:sldChg chg="modSp mod">
        <pc:chgData name="hung vo" userId="7901ccdda93f5e86" providerId="LiveId" clId="{6AEB99A9-CF8C-41C9-B617-C250AD173339}" dt="2024-12-03T07:23:07.863" v="44" actId="20577"/>
        <pc:sldMkLst>
          <pc:docMk/>
          <pc:sldMk cId="1934767533" sldId="359"/>
        </pc:sldMkLst>
        <pc:spChg chg="mod">
          <ac:chgData name="hung vo" userId="7901ccdda93f5e86" providerId="LiveId" clId="{6AEB99A9-CF8C-41C9-B617-C250AD173339}" dt="2024-12-03T07:23:07.863" v="44" actId="20577"/>
          <ac:spMkLst>
            <pc:docMk/>
            <pc:sldMk cId="1934767533" sldId="359"/>
            <ac:spMk id="3" creationId="{A3DFEE38-1CE6-E9A8-CA16-8B05798FEF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A8A790-D9D9-53DC-21CB-EFFA6D5095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EB5711-B6BC-BF75-DA2E-24A37D60E9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C24DE164-C293-F69A-2BFF-B571404233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5BA763-97F7-0E8B-655B-000640AD6B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424C61-34A4-499F-9DA0-0AD22DFEB4F6}" type="slidenum">
              <a:rPr lang="en-US" smtClean="0"/>
              <a:t>‹#›</a:t>
            </a:fld>
            <a:endParaRPr lang="en-US"/>
          </a:p>
        </p:txBody>
      </p:sp>
    </p:spTree>
    <p:extLst>
      <p:ext uri="{BB962C8B-B14F-4D97-AF65-F5344CB8AC3E}">
        <p14:creationId xmlns:p14="http://schemas.microsoft.com/office/powerpoint/2010/main" val="83443785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67CA3-061B-4E4F-899B-21F198D77320}" type="slidenum">
              <a:rPr lang="en-US" smtClean="0"/>
              <a:t>‹#›</a:t>
            </a:fld>
            <a:endParaRPr lang="en-US"/>
          </a:p>
        </p:txBody>
      </p:sp>
    </p:spTree>
    <p:extLst>
      <p:ext uri="{BB962C8B-B14F-4D97-AF65-F5344CB8AC3E}">
        <p14:creationId xmlns:p14="http://schemas.microsoft.com/office/powerpoint/2010/main" val="143248510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8D467CA3-061B-4E4F-899B-21F198D77320}" type="slidenum">
              <a:rPr lang="en-US" smtClean="0"/>
              <a:t>1</a:t>
            </a:fld>
            <a:endParaRPr lang="en-US"/>
          </a:p>
        </p:txBody>
      </p:sp>
      <p:sp>
        <p:nvSpPr>
          <p:cNvPr id="5" name="Date Placeholder 4">
            <a:extLst>
              <a:ext uri="{FF2B5EF4-FFF2-40B4-BE49-F238E27FC236}">
                <a16:creationId xmlns:a16="http://schemas.microsoft.com/office/drawing/2014/main" id="{EED6DCD5-629A-EAB6-EB0F-20764254FEB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44327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400" dirty="0"/>
          </a:p>
        </p:txBody>
      </p:sp>
      <p:sp>
        <p:nvSpPr>
          <p:cNvPr id="4" name="Slide Number Placeholder 3"/>
          <p:cNvSpPr>
            <a:spLocks noGrp="1"/>
          </p:cNvSpPr>
          <p:nvPr>
            <p:ph type="sldNum" sz="quarter" idx="5"/>
          </p:nvPr>
        </p:nvSpPr>
        <p:spPr/>
        <p:txBody>
          <a:bodyPr/>
          <a:lstStyle/>
          <a:p>
            <a:fld id="{8D467CA3-061B-4E4F-899B-21F198D77320}" type="slidenum">
              <a:rPr lang="en-US" smtClean="0"/>
              <a:t>10</a:t>
            </a:fld>
            <a:endParaRPr lang="en-US"/>
          </a:p>
        </p:txBody>
      </p:sp>
      <p:sp>
        <p:nvSpPr>
          <p:cNvPr id="5" name="Date Placeholder 4">
            <a:extLst>
              <a:ext uri="{FF2B5EF4-FFF2-40B4-BE49-F238E27FC236}">
                <a16:creationId xmlns:a16="http://schemas.microsoft.com/office/drawing/2014/main" id="{91C8DEE6-ED9A-BEC0-523D-04DF482413D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61397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2000"/>
              </a:lnSpc>
              <a:spcAft>
                <a:spcPts val="600"/>
              </a:spcAft>
            </a:pPr>
            <a:endParaRPr lang="vi-VN" sz="1400" dirty="0"/>
          </a:p>
        </p:txBody>
      </p:sp>
      <p:sp>
        <p:nvSpPr>
          <p:cNvPr id="4" name="Slide Number Placeholder 3"/>
          <p:cNvSpPr>
            <a:spLocks noGrp="1"/>
          </p:cNvSpPr>
          <p:nvPr>
            <p:ph type="sldNum" sz="quarter" idx="5"/>
          </p:nvPr>
        </p:nvSpPr>
        <p:spPr/>
        <p:txBody>
          <a:bodyPr/>
          <a:lstStyle/>
          <a:p>
            <a:fld id="{8D467CA3-061B-4E4F-899B-21F198D77320}" type="slidenum">
              <a:rPr lang="en-US" smtClean="0"/>
              <a:t>11</a:t>
            </a:fld>
            <a:endParaRPr lang="en-US"/>
          </a:p>
        </p:txBody>
      </p:sp>
      <p:sp>
        <p:nvSpPr>
          <p:cNvPr id="5" name="Date Placeholder 4">
            <a:extLst>
              <a:ext uri="{FF2B5EF4-FFF2-40B4-BE49-F238E27FC236}">
                <a16:creationId xmlns:a16="http://schemas.microsoft.com/office/drawing/2014/main" id="{E38F06E5-D5A6-8CB3-B6D4-50148EAE816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19149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2000"/>
              </a:lnSpc>
              <a:spcAft>
                <a:spcPts val="600"/>
              </a:spcAft>
            </a:pPr>
            <a:endParaRPr lang="vi-VN" sz="1400" dirty="0"/>
          </a:p>
        </p:txBody>
      </p:sp>
      <p:sp>
        <p:nvSpPr>
          <p:cNvPr id="4" name="Slide Number Placeholder 3"/>
          <p:cNvSpPr>
            <a:spLocks noGrp="1"/>
          </p:cNvSpPr>
          <p:nvPr>
            <p:ph type="sldNum" sz="quarter" idx="5"/>
          </p:nvPr>
        </p:nvSpPr>
        <p:spPr/>
        <p:txBody>
          <a:bodyPr/>
          <a:lstStyle/>
          <a:p>
            <a:fld id="{8D467CA3-061B-4E4F-899B-21F198D77320}" type="slidenum">
              <a:rPr lang="en-US" smtClean="0"/>
              <a:t>12</a:t>
            </a:fld>
            <a:endParaRPr lang="en-US"/>
          </a:p>
        </p:txBody>
      </p:sp>
      <p:sp>
        <p:nvSpPr>
          <p:cNvPr id="5" name="Date Placeholder 4">
            <a:extLst>
              <a:ext uri="{FF2B5EF4-FFF2-40B4-BE49-F238E27FC236}">
                <a16:creationId xmlns:a16="http://schemas.microsoft.com/office/drawing/2014/main" id="{E38F06E5-D5A6-8CB3-B6D4-50148EAE816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09469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2000"/>
              </a:lnSpc>
              <a:spcAft>
                <a:spcPts val="600"/>
              </a:spcAft>
            </a:pPr>
            <a:endParaRPr lang="vi-VN" sz="1400" dirty="0"/>
          </a:p>
        </p:txBody>
      </p:sp>
      <p:sp>
        <p:nvSpPr>
          <p:cNvPr id="4" name="Slide Number Placeholder 3"/>
          <p:cNvSpPr>
            <a:spLocks noGrp="1"/>
          </p:cNvSpPr>
          <p:nvPr>
            <p:ph type="sldNum" sz="quarter" idx="5"/>
          </p:nvPr>
        </p:nvSpPr>
        <p:spPr/>
        <p:txBody>
          <a:bodyPr/>
          <a:lstStyle/>
          <a:p>
            <a:fld id="{8D467CA3-061B-4E4F-899B-21F198D77320}" type="slidenum">
              <a:rPr lang="en-US" smtClean="0"/>
              <a:t>19</a:t>
            </a:fld>
            <a:endParaRPr lang="en-US"/>
          </a:p>
        </p:txBody>
      </p:sp>
      <p:sp>
        <p:nvSpPr>
          <p:cNvPr id="5" name="Date Placeholder 4">
            <a:extLst>
              <a:ext uri="{FF2B5EF4-FFF2-40B4-BE49-F238E27FC236}">
                <a16:creationId xmlns:a16="http://schemas.microsoft.com/office/drawing/2014/main" id="{E38F06E5-D5A6-8CB3-B6D4-50148EAE816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7676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8D467CA3-061B-4E4F-899B-21F198D77320}" type="slidenum">
              <a:rPr lang="en-US" smtClean="0"/>
              <a:t>20</a:t>
            </a:fld>
            <a:endParaRPr lang="en-US"/>
          </a:p>
        </p:txBody>
      </p:sp>
      <p:sp>
        <p:nvSpPr>
          <p:cNvPr id="5" name="Date Placeholder 4">
            <a:extLst>
              <a:ext uri="{FF2B5EF4-FFF2-40B4-BE49-F238E27FC236}">
                <a16:creationId xmlns:a16="http://schemas.microsoft.com/office/drawing/2014/main" id="{2D1F0774-13BE-9730-86DB-39E028FA5DA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1836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0" i="0" kern="1200" dirty="0">
                <a:solidFill>
                  <a:schemeClr val="tx1"/>
                </a:solidFill>
                <a:effectLst/>
                <a:latin typeface="+mn-lt"/>
                <a:ea typeface="+mn-ea"/>
                <a:cs typeface="+mn-cs"/>
              </a:rPr>
              <a:t>Thời gian qua, công tác chuyển đổi số trong </a:t>
            </a:r>
            <a:r>
              <a:rPr lang="en-US" sz="1200" b="0" i="0" kern="1200" dirty="0" err="1">
                <a:solidFill>
                  <a:schemeClr val="tx1"/>
                </a:solidFill>
                <a:effectLst/>
                <a:latin typeface="+mn-lt"/>
                <a:ea typeface="+mn-ea"/>
                <a:cs typeface="+mn-cs"/>
              </a:rPr>
              <a:t>lĩnh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vực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biển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hải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đảo</a:t>
            </a:r>
            <a:r>
              <a:rPr lang="vi-VN" sz="1200" b="0" i="0" kern="1200" dirty="0">
                <a:solidFill>
                  <a:schemeClr val="tx1"/>
                </a:solidFill>
                <a:effectLst/>
                <a:latin typeface="+mn-lt"/>
                <a:ea typeface="+mn-ea"/>
                <a:cs typeface="+mn-cs"/>
              </a:rPr>
              <a:t> đã luôn được Trung tâm Thông tin, dữ liệu biển và hải đảo quốc gia</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Cục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Biển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Hải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đảo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Việt</a:t>
            </a:r>
            <a:r>
              <a:rPr lang="en-US" sz="1200" b="0" i="0" kern="1200" baseline="0" dirty="0">
                <a:solidFill>
                  <a:schemeClr val="tx1"/>
                </a:solidFill>
                <a:effectLst/>
                <a:latin typeface="+mn-lt"/>
                <a:ea typeface="+mn-ea"/>
                <a:cs typeface="+mn-cs"/>
              </a:rPr>
              <a:t> Nam</a:t>
            </a:r>
            <a:r>
              <a:rPr lang="vi-VN" sz="1200" b="0" i="0" kern="1200" dirty="0">
                <a:solidFill>
                  <a:schemeClr val="tx1"/>
                </a:solidFill>
                <a:effectLst/>
                <a:latin typeface="+mn-lt"/>
                <a:ea typeface="+mn-ea"/>
                <a:cs typeface="+mn-cs"/>
              </a:rPr>
              <a:t> chú trọng triển khai nhằm nâng cao chất lượng thực các hiện nhiệm vụ, dự án, phục vụ hữu hiệu cho công tác quản lý nhà nước về biển và hải đảo, đồng thời góp phần quan trọng đối với phát triển kinh tế biển bền vững của Việt Nam. Có thể thấy rằng, chuyển đổi số là điều cần thiết, là tất yếu trong kỷ nguyên 4.0 phát triển không ngừng. Trước tình hình đó, các công cụ chuyển đổi số được xây dựng để đáp ứng nhu cầu hiện đại, đồng bộ trong triển khai nhiệm vụ của Trung tâm thông tin, dữ liệu biển và hải đảo quốc gia đòi hỏi đơn vị cần tìm ra giải pháp phù hợp để nâng cao hiệu quả hoạt động và đáp ứng các yêu cầu của thực tiễn trong hiện tại và tương lai.</a:t>
            </a:r>
            <a:endParaRPr lang="vi-VN" sz="1200"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8D467CA3-061B-4E4F-899B-21F198D77320}" type="slidenum">
              <a:rPr lang="en-US" smtClean="0"/>
              <a:t>2</a:t>
            </a:fld>
            <a:endParaRPr lang="en-US"/>
          </a:p>
        </p:txBody>
      </p:sp>
      <p:sp>
        <p:nvSpPr>
          <p:cNvPr id="5" name="Date Placeholder 4">
            <a:extLst>
              <a:ext uri="{FF2B5EF4-FFF2-40B4-BE49-F238E27FC236}">
                <a16:creationId xmlns:a16="http://schemas.microsoft.com/office/drawing/2014/main" id="{C15CE0CB-9D56-17A5-7A78-96A7D6D34D8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7032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vi-VN" sz="1200" b="0" i="0" kern="1200" dirty="0">
                <a:solidFill>
                  <a:schemeClr val="tx1"/>
                </a:solidFill>
                <a:effectLst/>
                <a:latin typeface="+mn-lt"/>
                <a:ea typeface="+mn-ea"/>
                <a:cs typeface="+mn-cs"/>
              </a:rPr>
              <a:t>Thời gian qua, công tác chuyển đổi số trong </a:t>
            </a:r>
            <a:r>
              <a:rPr lang="en-US" sz="1200" b="0" i="0" kern="1200" dirty="0" err="1">
                <a:solidFill>
                  <a:schemeClr val="tx1"/>
                </a:solidFill>
                <a:effectLst/>
                <a:latin typeface="+mn-lt"/>
                <a:ea typeface="+mn-ea"/>
                <a:cs typeface="+mn-cs"/>
              </a:rPr>
              <a:t>lĩnh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vực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biển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hải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đảo</a:t>
            </a:r>
            <a:r>
              <a:rPr lang="vi-VN" sz="1200" b="0" i="0" kern="1200" dirty="0">
                <a:solidFill>
                  <a:schemeClr val="tx1"/>
                </a:solidFill>
                <a:effectLst/>
                <a:latin typeface="+mn-lt"/>
                <a:ea typeface="+mn-ea"/>
                <a:cs typeface="+mn-cs"/>
              </a:rPr>
              <a:t> đã luôn được Trung tâm Thông tin, dữ liệu biển và hải đảo quốc gia</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Cục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Biển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Hải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đảo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Việt</a:t>
            </a:r>
            <a:r>
              <a:rPr lang="en-US" sz="1200" b="0" i="0" kern="1200" baseline="0" dirty="0">
                <a:solidFill>
                  <a:schemeClr val="tx1"/>
                </a:solidFill>
                <a:effectLst/>
                <a:latin typeface="+mn-lt"/>
                <a:ea typeface="+mn-ea"/>
                <a:cs typeface="+mn-cs"/>
              </a:rPr>
              <a:t> Nam</a:t>
            </a:r>
            <a:r>
              <a:rPr lang="vi-VN" sz="1200" b="0" i="0" kern="1200" dirty="0">
                <a:solidFill>
                  <a:schemeClr val="tx1"/>
                </a:solidFill>
                <a:effectLst/>
                <a:latin typeface="+mn-lt"/>
                <a:ea typeface="+mn-ea"/>
                <a:cs typeface="+mn-cs"/>
              </a:rPr>
              <a:t> chú trọng triển khai nhằm nâng cao chất lượng thực các hiện nhiệm vụ, dự án, phục vụ hữu hiệu cho công tác quản lý nhà nước về biển và hải đảo, đồng thời góp phần quan trọng đối với phát triển kinh tế biển bền vững của Việt Nam. Có thể thấy rằng, chuyển đổi số là điều cần thiết, là tất yếu trong kỷ nguyên 4.0 phát triển không ngừng. </a:t>
            </a:r>
            <a:endParaRPr lang="en-US" sz="1200" b="0" i="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kern="1200" dirty="0" err="1">
                <a:solidFill>
                  <a:schemeClr val="tx1"/>
                </a:solidFill>
                <a:effectLst/>
                <a:latin typeface="+mn-lt"/>
                <a:ea typeface="+mn-ea"/>
                <a:cs typeface="+mn-cs"/>
              </a:rPr>
              <a:t>Chuyển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tài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nguyên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bảo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vệ</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môi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trường</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nhằm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tồn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thúc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đẩy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cần</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tập</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trung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vấn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đề</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sau</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a:t>
            </a:r>
            <a:r>
              <a:rPr lang="en-US" sz="1200" b="1" kern="1200" dirty="0" err="1">
                <a:solidFill>
                  <a:schemeClr val="tx1"/>
                </a:solidFill>
                <a:effectLst/>
                <a:latin typeface="+mn-lt"/>
                <a:ea typeface="+mn-ea"/>
                <a:cs typeface="+mn-cs"/>
              </a:rPr>
              <a:t>Xác</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định</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mục</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tiêu</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phù</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hợp</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và</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rõ</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ràng</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Xác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lập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quyết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vấn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đề</a:t>
            </a:r>
            <a:r>
              <a:rPr lang="en-US" sz="1200" kern="1200" dirty="0">
                <a:solidFill>
                  <a:schemeClr val="tx1"/>
                </a:solidFill>
                <a:effectLst/>
                <a:latin typeface="+mn-lt"/>
                <a:ea typeface="+mn-ea"/>
                <a:cs typeface="+mn-cs"/>
              </a:rPr>
              <a:t>.</a:t>
            </a:r>
          </a:p>
          <a:p>
            <a:pPr lvl="0"/>
            <a:r>
              <a:rPr lang="en-US" sz="1200" kern="1200" dirty="0" err="1">
                <a:solidFill>
                  <a:schemeClr val="tx1"/>
                </a:solidFill>
                <a:effectLst/>
                <a:latin typeface="+mn-lt"/>
                <a:ea typeface="+mn-ea"/>
                <a:cs typeface="+mn-cs"/>
              </a:rPr>
              <a:t>Đảm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mục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lược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phát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triển</a:t>
            </a:r>
            <a:r>
              <a:rPr lang="en-US" sz="1200" kern="1200" baseline="0" dirty="0">
                <a:solidFill>
                  <a:schemeClr val="tx1"/>
                </a:solidFill>
                <a:effectLst/>
                <a:latin typeface="+mn-lt"/>
                <a:ea typeface="+mn-ea"/>
                <a:cs typeface="+mn-cs"/>
              </a:rPr>
              <a:t> </a:t>
            </a:r>
            <a:r>
              <a:rPr lang="vi-VN" sz="1200" dirty="0">
                <a:latin typeface="Calibri" panose="020F0502020204030204" pitchFamily="34" charset="0"/>
                <a:ea typeface="Calibri" panose="020F0502020204030204" pitchFamily="34" charset="0"/>
                <a:cs typeface="Calibri" panose="020F0502020204030204" pitchFamily="34" charset="0"/>
              </a:rPr>
              <a:t>trong công tác quản lý nhà nước về biển và hải đảo</a:t>
            </a:r>
            <a:r>
              <a:rPr lang="en-US" sz="1200" dirty="0">
                <a:latin typeface="Calibri" panose="020F0502020204030204" pitchFamily="34" charset="0"/>
                <a:ea typeface="Calibri" panose="020F0502020204030204" pitchFamily="34" charset="0"/>
                <a:cs typeface="Calibri" panose="020F0502020204030204" pitchFamily="34" charset="0"/>
              </a:rPr>
              <a:t>, </a:t>
            </a:r>
            <a:r>
              <a:rPr lang="vi-VN" sz="1200" dirty="0">
                <a:latin typeface="Calibri" panose="020F0502020204030204" pitchFamily="34" charset="0"/>
                <a:ea typeface="Calibri" panose="020F0502020204030204" pitchFamily="34" charset="0"/>
                <a:cs typeface="Calibri" panose="020F0502020204030204" pitchFamily="34" charset="0"/>
              </a:rPr>
              <a:t>hội nhập kinh tế quốc tế, thúc đẩy kinh tế phát triển nhanh và bền vững</a:t>
            </a:r>
            <a:r>
              <a:rPr lang="en-US" sz="1200" dirty="0">
                <a:latin typeface="Calibri" panose="020F0502020204030204" pitchFamily="34" charset="0"/>
                <a:ea typeface="Calibri" panose="020F0502020204030204" pitchFamily="34" charset="0"/>
                <a:cs typeface="Calibri" panose="020F0502020204030204" pitchFamily="34" charset="0"/>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t>
            </a:r>
            <a:r>
              <a:rPr lang="en-US" sz="1200" b="1" kern="1200" dirty="0" err="1">
                <a:solidFill>
                  <a:schemeClr val="tx1"/>
                </a:solidFill>
                <a:effectLst/>
                <a:latin typeface="+mn-lt"/>
                <a:ea typeface="+mn-ea"/>
                <a:cs typeface="+mn-cs"/>
              </a:rPr>
              <a:t>Phát</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triển</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cơ</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sở</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dữ</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liệu</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và</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phân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tích</a:t>
            </a:r>
            <a:endParaRPr lang="en-US"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Viễn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thám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và</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dữ</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liệu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vệ</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tinh</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Sử</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dụng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hình</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ảnh</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vệ</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tinh</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để</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giám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sát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thời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gian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thực</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các</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điều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kiện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đại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dương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hoạt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động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khai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thác</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trên</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biển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và</a:t>
            </a:r>
            <a:r>
              <a:rPr lang="en-US" sz="1200" b="0" kern="1200" dirty="0">
                <a:solidFill>
                  <a:schemeClr val="tx1"/>
                </a:solidFill>
                <a:effectLst/>
                <a:latin typeface="+mn-lt"/>
                <a:ea typeface="+mn-ea"/>
                <a:cs typeface="+mn-cs"/>
              </a:rPr>
              <a:t> ô </a:t>
            </a:r>
            <a:r>
              <a:rPr lang="en-US" sz="1200" b="0" kern="1200" dirty="0" err="1">
                <a:solidFill>
                  <a:schemeClr val="tx1"/>
                </a:solidFill>
                <a:effectLst/>
                <a:latin typeface="+mn-lt"/>
                <a:ea typeface="+mn-ea"/>
                <a:cs typeface="+mn-cs"/>
              </a:rPr>
              <a:t>nhiễm</a:t>
            </a:r>
            <a:r>
              <a:rPr lang="en-US" sz="1200" b="0" kern="1200" dirty="0">
                <a:solidFill>
                  <a:schemeClr val="tx1"/>
                </a:solidFill>
                <a:effectLst/>
                <a:latin typeface="+mn-lt"/>
                <a:ea typeface="+mn-ea"/>
                <a:cs typeface="+mn-cs"/>
              </a:rPr>
              <a:t>.</a:t>
            </a:r>
          </a:p>
          <a:p>
            <a:pPr lvl="0"/>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IoT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và</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cảm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biến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Triển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khai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cảm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biến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trên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phao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tàu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và</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phương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tiện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dưới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nước</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để</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thu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thập</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dữ</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liệu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về</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chất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lượng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nước</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nhiệt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độ</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và</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các</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loài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sinh</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vật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biển</a:t>
            </a:r>
            <a:r>
              <a:rPr lang="en-US" sz="1200" b="0" kern="1200" dirty="0">
                <a:solidFill>
                  <a:schemeClr val="tx1"/>
                </a:solidFill>
                <a:effectLst/>
                <a:latin typeface="+mn-lt"/>
                <a:ea typeface="+mn-ea"/>
                <a:cs typeface="+mn-cs"/>
              </a:rPr>
              <a:t>.</a:t>
            </a:r>
          </a:p>
          <a:p>
            <a:pPr lvl="0"/>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Trí</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tuệ</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nhân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tạo</a:t>
            </a:r>
            <a:r>
              <a:rPr lang="en-US" sz="1200" b="0" kern="1200" dirty="0">
                <a:solidFill>
                  <a:schemeClr val="tx1"/>
                </a:solidFill>
                <a:effectLst/>
                <a:latin typeface="+mn-lt"/>
                <a:ea typeface="+mn-ea"/>
                <a:cs typeface="+mn-cs"/>
              </a:rPr>
              <a:t> (AI), </a:t>
            </a:r>
            <a:r>
              <a:rPr lang="en-US" sz="1200" b="0" kern="1200" dirty="0" err="1">
                <a:solidFill>
                  <a:schemeClr val="tx1"/>
                </a:solidFill>
                <a:effectLst/>
                <a:latin typeface="+mn-lt"/>
                <a:ea typeface="+mn-ea"/>
                <a:cs typeface="+mn-cs"/>
              </a:rPr>
              <a:t>học</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máy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hướng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hóa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quyết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định</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3. </a:t>
            </a:r>
            <a:r>
              <a:rPr lang="en-US" sz="1200" b="1" kern="1200" dirty="0" err="1">
                <a:solidFill>
                  <a:schemeClr val="tx1"/>
                </a:solidFill>
                <a:effectLst/>
                <a:latin typeface="+mn-lt"/>
                <a:ea typeface="+mn-ea"/>
                <a:cs typeface="+mn-cs"/>
              </a:rPr>
              <a:t>Áp</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dụng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công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nghệ</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thông</a:t>
            </a:r>
            <a:r>
              <a:rPr lang="en-US" sz="1200" b="1" kern="1200" dirty="0">
                <a:solidFill>
                  <a:schemeClr val="tx1"/>
                </a:solidFill>
                <a:effectLst/>
                <a:latin typeface="+mn-lt"/>
                <a:ea typeface="+mn-ea"/>
                <a:cs typeface="+mn-cs"/>
              </a:rPr>
              <a:t> minh</a:t>
            </a:r>
            <a:endParaRPr lang="en-US"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Công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nghệ</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bản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sao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số</a:t>
            </a:r>
            <a:r>
              <a:rPr lang="en-US" sz="1200" b="0" kern="1200" dirty="0">
                <a:solidFill>
                  <a:schemeClr val="tx1"/>
                </a:solidFill>
                <a:effectLst/>
                <a:latin typeface="+mn-lt"/>
                <a:ea typeface="+mn-ea"/>
                <a:cs typeface="+mn-cs"/>
              </a:rPr>
              <a:t> (Digital Twin): </a:t>
            </a:r>
            <a:r>
              <a:rPr lang="en-US" sz="1200" b="0" kern="1200" dirty="0" err="1">
                <a:solidFill>
                  <a:schemeClr val="tx1"/>
                </a:solidFill>
                <a:effectLst/>
                <a:latin typeface="+mn-lt"/>
                <a:ea typeface="+mn-ea"/>
                <a:cs typeface="+mn-cs"/>
              </a:rPr>
              <a:t>Tạo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các</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mô</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hình</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ảo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của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hệ</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sinh</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thái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biển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để</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mô</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phỏng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và</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lập</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kế</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hoạch</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kịch</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bản</a:t>
            </a:r>
            <a:r>
              <a:rPr lang="en-US" sz="1200" b="0" kern="1200" dirty="0">
                <a:solidFill>
                  <a:schemeClr val="tx1"/>
                </a:solidFill>
                <a:effectLst/>
                <a:latin typeface="+mn-lt"/>
                <a:ea typeface="+mn-ea"/>
                <a:cs typeface="+mn-cs"/>
              </a:rPr>
              <a:t>.</a:t>
            </a:r>
          </a:p>
          <a:p>
            <a:pPr lvl="0"/>
            <a:r>
              <a:rPr lang="en-US" sz="1200" b="0" kern="1200" dirty="0">
                <a:solidFill>
                  <a:schemeClr val="tx1"/>
                </a:solidFill>
                <a:effectLst/>
                <a:latin typeface="+mn-lt"/>
                <a:ea typeface="+mn-ea"/>
                <a:cs typeface="+mn-cs"/>
              </a:rPr>
              <a:t>- Robot </a:t>
            </a:r>
            <a:r>
              <a:rPr lang="en-US" sz="1200" b="0" kern="1200" dirty="0" err="1">
                <a:solidFill>
                  <a:schemeClr val="tx1"/>
                </a:solidFill>
                <a:effectLst/>
                <a:latin typeface="+mn-lt"/>
                <a:ea typeface="+mn-ea"/>
                <a:cs typeface="+mn-cs"/>
              </a:rPr>
              <a:t>và</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hệ</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thống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tự</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động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Sử</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dụng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máy</a:t>
            </a:r>
            <a:r>
              <a:rPr lang="en-US" sz="1200" b="0" kern="1200" dirty="0">
                <a:solidFill>
                  <a:schemeClr val="tx1"/>
                </a:solidFill>
                <a:effectLst/>
                <a:latin typeface="+mn-lt"/>
                <a:ea typeface="+mn-ea"/>
                <a:cs typeface="+mn-cs"/>
              </a:rPr>
              <a:t> bay </a:t>
            </a:r>
            <a:r>
              <a:rPr lang="en-US" sz="1200" b="0" kern="1200" dirty="0" err="1">
                <a:solidFill>
                  <a:schemeClr val="tx1"/>
                </a:solidFill>
                <a:effectLst/>
                <a:latin typeface="+mn-lt"/>
                <a:ea typeface="+mn-ea"/>
                <a:cs typeface="+mn-cs"/>
              </a:rPr>
              <a:t>không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người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lái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và</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các</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phương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tiện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dưới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nước</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tự</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động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để</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giám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sát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và</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thu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thập</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dữ</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liệu</a:t>
            </a:r>
            <a:r>
              <a:rPr lang="en-US" sz="1200" b="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4. </a:t>
            </a:r>
            <a:r>
              <a:rPr lang="en-US" sz="1200" b="1" kern="1200" dirty="0" err="1">
                <a:solidFill>
                  <a:schemeClr val="tx1"/>
                </a:solidFill>
                <a:effectLst/>
                <a:latin typeface="+mn-lt"/>
                <a:ea typeface="+mn-ea"/>
                <a:cs typeface="+mn-cs"/>
              </a:rPr>
              <a:t>Tăng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cường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hợp</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tác</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với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các</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bên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liên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quan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dựng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giữa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phủ</a:t>
            </a:r>
            <a:r>
              <a:rPr lang="en-US" sz="1200" kern="1200" dirty="0">
                <a:solidFill>
                  <a:schemeClr val="tx1"/>
                </a:solidFill>
                <a:effectLst/>
                <a:latin typeface="+mn-lt"/>
                <a:ea typeface="+mn-ea"/>
                <a:cs typeface="+mn-cs"/>
              </a:rPr>
              <a:t>, ban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địa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phương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nhân</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Thúc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đẩy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công-tư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chia </a:t>
            </a:r>
            <a:r>
              <a:rPr lang="en-US" sz="1200" kern="1200" dirty="0" err="1">
                <a:solidFill>
                  <a:schemeClr val="tx1"/>
                </a:solidFill>
                <a:effectLst/>
                <a:latin typeface="+mn-lt"/>
                <a:ea typeface="+mn-ea"/>
                <a:cs typeface="+mn-cs"/>
              </a:rPr>
              <a:t>sẻ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5. </a:t>
            </a:r>
            <a:r>
              <a:rPr lang="en-US" sz="1200" b="1" kern="1200" dirty="0" err="1">
                <a:solidFill>
                  <a:schemeClr val="tx1"/>
                </a:solidFill>
                <a:effectLst/>
                <a:latin typeface="+mn-lt"/>
                <a:ea typeface="+mn-ea"/>
                <a:cs typeface="+mn-cs"/>
              </a:rPr>
              <a:t>Đảm</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bảo</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kết</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nối</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và</a:t>
            </a:r>
            <a:r>
              <a:rPr lang="en-US" sz="1200" b="1" kern="1200" baseline="0" dirty="0">
                <a:solidFill>
                  <a:schemeClr val="tx1"/>
                </a:solidFill>
                <a:effectLst/>
                <a:latin typeface="+mn-lt"/>
                <a:ea typeface="+mn-ea"/>
                <a:cs typeface="+mn-cs"/>
              </a:rPr>
              <a:t> chia </a:t>
            </a:r>
            <a:r>
              <a:rPr lang="en-US" sz="1200" b="1" kern="1200" baseline="0" dirty="0" err="1">
                <a:solidFill>
                  <a:schemeClr val="tx1"/>
                </a:solidFill>
                <a:effectLst/>
                <a:latin typeface="+mn-lt"/>
                <a:ea typeface="+mn-ea"/>
                <a:cs typeface="+mn-cs"/>
              </a:rPr>
              <a:t>sẻ</a:t>
            </a:r>
            <a:r>
              <a:rPr lang="en-US" sz="1200" b="1" kern="1200" baseline="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dữ</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liệu</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tảng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cập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hải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đảo</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chia </a:t>
            </a:r>
            <a:r>
              <a:rPr lang="en-US" sz="1200" kern="1200" dirty="0" err="1">
                <a:solidFill>
                  <a:schemeClr val="tx1"/>
                </a:solidFill>
                <a:effectLst/>
                <a:latin typeface="+mn-lt"/>
                <a:ea typeface="+mn-ea"/>
                <a:cs typeface="+mn-cs"/>
              </a:rPr>
              <a:t>sẻ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mạch</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6. </a:t>
            </a:r>
            <a:r>
              <a:rPr lang="en-US" sz="1200" b="1" kern="1200" dirty="0" err="1">
                <a:solidFill>
                  <a:schemeClr val="tx1"/>
                </a:solidFill>
                <a:effectLst/>
                <a:latin typeface="+mn-lt"/>
                <a:ea typeface="+mn-ea"/>
                <a:cs typeface="+mn-cs"/>
              </a:rPr>
              <a:t>Hoàn</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thiện</a:t>
            </a:r>
            <a:r>
              <a:rPr lang="en-US" sz="1200" b="1" kern="1200" baseline="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khung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chính</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sách</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và</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quản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lý</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Cập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hoàn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hợp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nhiệm</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trong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7. </a:t>
            </a:r>
            <a:r>
              <a:rPr lang="en-US" sz="1200" b="1" kern="1200" dirty="0" err="1">
                <a:solidFill>
                  <a:schemeClr val="tx1"/>
                </a:solidFill>
                <a:effectLst/>
                <a:latin typeface="+mn-lt"/>
                <a:ea typeface="+mn-ea"/>
                <a:cs typeface="+mn-cs"/>
              </a:rPr>
              <a:t>Tăng</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cường</a:t>
            </a:r>
            <a:r>
              <a:rPr lang="en-US" sz="1200" b="1" kern="1200" baseline="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năng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lực</a:t>
            </a:r>
            <a:r>
              <a:rPr lang="en-US" sz="1200" b="1"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tăng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cường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năng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lĩnh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vực</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Khuyến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đồng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thông</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khoa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8. </a:t>
            </a:r>
            <a:r>
              <a:rPr lang="en-US" sz="1200" b="1" kern="1200" dirty="0" err="1">
                <a:solidFill>
                  <a:schemeClr val="tx1"/>
                </a:solidFill>
                <a:effectLst/>
                <a:latin typeface="+mn-lt"/>
                <a:ea typeface="+mn-ea"/>
                <a:cs typeface="+mn-cs"/>
              </a:rPr>
              <a:t>Ưu</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tiên</a:t>
            </a:r>
            <a:r>
              <a:rPr lang="en-US" sz="1200" b="1" kern="1200" dirty="0">
                <a:solidFill>
                  <a:schemeClr val="tx1"/>
                </a:solidFill>
                <a:effectLst/>
                <a:latin typeface="+mn-lt"/>
                <a:ea typeface="+mn-ea"/>
                <a:cs typeface="+mn-cs"/>
              </a:rPr>
              <a:t> an </a:t>
            </a:r>
            <a:r>
              <a:rPr lang="en-US" sz="1200" b="1" kern="1200" dirty="0" err="1">
                <a:solidFill>
                  <a:schemeClr val="tx1"/>
                </a:solidFill>
                <a:effectLst/>
                <a:latin typeface="+mn-lt"/>
                <a:ea typeface="+mn-ea"/>
                <a:cs typeface="+mn-cs"/>
              </a:rPr>
              <a:t>ninh</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mạng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và</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bảo</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mật</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dữ</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liệu</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an </a:t>
            </a:r>
            <a:r>
              <a:rPr lang="en-US" sz="1200" kern="1200" dirty="0" err="1">
                <a:solidFill>
                  <a:schemeClr val="tx1"/>
                </a:solidFill>
                <a:effectLst/>
                <a:latin typeface="+mn-lt"/>
                <a:ea typeface="+mn-ea"/>
                <a:cs typeface="+mn-cs"/>
              </a:rPr>
              <a:t>ninh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mạnh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trọng</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quyền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riêng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dữ</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liệu</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9. </a:t>
            </a:r>
            <a:r>
              <a:rPr lang="en-US" sz="1200" b="1" kern="1200" dirty="0" err="1">
                <a:solidFill>
                  <a:schemeClr val="tx1"/>
                </a:solidFill>
                <a:effectLst/>
                <a:latin typeface="+mn-lt"/>
                <a:ea typeface="+mn-ea"/>
                <a:cs typeface="+mn-cs"/>
              </a:rPr>
              <a:t>Giám</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sát</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và</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đánh</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giá</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tiến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độ</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lập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chỉ</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dụng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chỉnh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dựa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hồi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quả</a:t>
            </a:r>
            <a:r>
              <a:rPr lang="en-US" sz="120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D467CA3-061B-4E4F-899B-21F198D77320}" type="slidenum">
              <a:rPr lang="en-US" smtClean="0"/>
              <a:t>3</a:t>
            </a:fld>
            <a:endParaRPr lang="en-US"/>
          </a:p>
        </p:txBody>
      </p:sp>
      <p:sp>
        <p:nvSpPr>
          <p:cNvPr id="5" name="Date Placeholder 4">
            <a:extLst>
              <a:ext uri="{FF2B5EF4-FFF2-40B4-BE49-F238E27FC236}">
                <a16:creationId xmlns:a16="http://schemas.microsoft.com/office/drawing/2014/main" id="{C15CE0CB-9D56-17A5-7A78-96A7D6D34D8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5022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Trên</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cơ</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sở</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các</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định</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hướng</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chiến</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lược</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phát</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triển</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của</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quốc</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gia</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và</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khung</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định</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hướng</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quá</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trình</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chuyển</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đổi</a:t>
            </a:r>
            <a:r>
              <a:rPr lang="en-US" sz="1800" b="0" i="0" kern="1200" baseline="0" dirty="0">
                <a:solidFill>
                  <a:schemeClr val="tx1"/>
                </a:solidFill>
                <a:effectLst/>
                <a:latin typeface="+mn-lt"/>
                <a:ea typeface="+mn-ea"/>
                <a:cs typeface="+mn-cs"/>
              </a:rPr>
              <a:t> </a:t>
            </a:r>
            <a:r>
              <a:rPr lang="en-US" sz="1800" b="0" i="0" kern="1200" baseline="0" dirty="0" err="1">
                <a:solidFill>
                  <a:schemeClr val="tx1"/>
                </a:solidFill>
                <a:effectLst/>
                <a:latin typeface="+mn-lt"/>
                <a:ea typeface="+mn-ea"/>
                <a:cs typeface="+mn-cs"/>
              </a:rPr>
              <a:t>số</a:t>
            </a:r>
            <a:r>
              <a:rPr lang="vi-VN" sz="1800" b="0" i="0" kern="1200" dirty="0">
                <a:solidFill>
                  <a:schemeClr val="tx1"/>
                </a:solidFill>
                <a:effectLst/>
                <a:latin typeface="+mn-lt"/>
                <a:ea typeface="+mn-ea"/>
                <a:cs typeface="+mn-cs"/>
              </a:rPr>
              <a:t>, các công cụ chuyển đổi số được xây dựng để đáp ứng nhu cầu hiện đại, đồng bộ trong triển khai nhiệm vụ của Trung tâm thông tin, dữ liệu biển và hải đảo quốc gia</a:t>
            </a:r>
            <a:r>
              <a:rPr lang="en-US" sz="1800" b="0" i="0" kern="1200" dirty="0">
                <a:solidFill>
                  <a:schemeClr val="tx1"/>
                </a:solidFill>
                <a:effectLst/>
                <a:latin typeface="+mn-lt"/>
                <a:ea typeface="+mn-ea"/>
                <a:cs typeface="+mn-cs"/>
              </a:rPr>
              <a:t>,</a:t>
            </a:r>
            <a:r>
              <a:rPr lang="vi-VN" sz="1800" b="0" i="0" kern="1200" dirty="0">
                <a:solidFill>
                  <a:schemeClr val="tx1"/>
                </a:solidFill>
                <a:effectLst/>
                <a:latin typeface="+mn-lt"/>
                <a:ea typeface="+mn-ea"/>
                <a:cs typeface="+mn-cs"/>
              </a:rPr>
              <a:t> đòi hỏi đơn vị cần tìm ra giải pháp phù hợp để nâng cao hiệu quả hoạt động và đáp ứng các yêu cầu của thực tiễn trong hiện tại và tương lai.</a:t>
            </a:r>
            <a:endParaRPr lang="en-US" sz="1800" b="0" i="0" kern="1200" dirty="0">
              <a:solidFill>
                <a:schemeClr val="tx1"/>
              </a:solidFill>
              <a:effectLst/>
              <a:latin typeface="+mn-lt"/>
              <a:ea typeface="+mn-ea"/>
              <a:cs typeface="+mn-cs"/>
            </a:endParaRPr>
          </a:p>
          <a:p>
            <a:r>
              <a:rPr lang="en-US" sz="1800" b="0" i="0" kern="1200" dirty="0">
                <a:solidFill>
                  <a:schemeClr val="tx1"/>
                </a:solidFill>
                <a:effectLst/>
                <a:latin typeface="+mn-lt"/>
                <a:ea typeface="+mn-ea"/>
                <a:cs typeface="+mn-cs"/>
              </a:rPr>
              <a:t>V</a:t>
            </a:r>
            <a:r>
              <a:rPr lang="vi-VN" sz="1800" b="0" i="0" kern="1200" dirty="0">
                <a:solidFill>
                  <a:schemeClr val="tx1"/>
                </a:solidFill>
                <a:effectLst/>
                <a:latin typeface="+mn-lt"/>
                <a:ea typeface="+mn-ea"/>
                <a:cs typeface="+mn-cs"/>
              </a:rPr>
              <a:t>iệc lựa chọn đúng và tập trung vào những bài toán cụ thể đang cần tìm lời giải, giải các bài toán này bằng dữ liệu và công nghệ, sẽ trở thành phương hướng để thực hiện hành trình chuyển đổi số một cách hiệu quả</a:t>
            </a:r>
            <a:r>
              <a:rPr lang="vi-VN" sz="1800" b="0" i="1" kern="1200" dirty="0">
                <a:solidFill>
                  <a:schemeClr val="tx1"/>
                </a:solidFill>
                <a:effectLst/>
                <a:latin typeface="+mn-lt"/>
                <a:ea typeface="+mn-ea"/>
                <a:cs typeface="+mn-cs"/>
              </a:rPr>
              <a:t>.</a:t>
            </a:r>
            <a:endParaRPr lang="vi-VN" sz="18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D467CA3-061B-4E4F-899B-21F198D77320}" type="slidenum">
              <a:rPr lang="en-US" smtClean="0"/>
              <a:t>4</a:t>
            </a:fld>
            <a:endParaRPr lang="en-US"/>
          </a:p>
        </p:txBody>
      </p:sp>
      <p:sp>
        <p:nvSpPr>
          <p:cNvPr id="5" name="Date Placeholder 4">
            <a:extLst>
              <a:ext uri="{FF2B5EF4-FFF2-40B4-BE49-F238E27FC236}">
                <a16:creationId xmlns:a16="http://schemas.microsoft.com/office/drawing/2014/main" id="{29C1AD85-8C30-DFD7-66EC-989446BF293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25534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8D467CA3-061B-4E4F-899B-21F198D77320}" type="slidenum">
              <a:rPr lang="en-US" smtClean="0"/>
              <a:t>5</a:t>
            </a:fld>
            <a:endParaRPr lang="en-US"/>
          </a:p>
        </p:txBody>
      </p:sp>
      <p:sp>
        <p:nvSpPr>
          <p:cNvPr id="5" name="Date Placeholder 4">
            <a:extLst>
              <a:ext uri="{FF2B5EF4-FFF2-40B4-BE49-F238E27FC236}">
                <a16:creationId xmlns:a16="http://schemas.microsoft.com/office/drawing/2014/main" id="{86A23EE4-96F4-66CD-E3B2-DE0D8430CED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3303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t>Những bài toán lớn cần có quá trình dài để hoàn thành, để bắt đầu quá trình chuyển đổi số hiệu quả, cần chọn một bài toán cụ thể, phù hợp với đặc thù trong quản lý tổng hợp tài nguyên, môi trường biển và hải đảo hiện nay</a:t>
            </a:r>
            <a:r>
              <a:rPr lang="en-US" sz="1800" dirty="0"/>
              <a:t>.</a:t>
            </a:r>
          </a:p>
        </p:txBody>
      </p:sp>
      <p:sp>
        <p:nvSpPr>
          <p:cNvPr id="4" name="Slide Number Placeholder 3"/>
          <p:cNvSpPr>
            <a:spLocks noGrp="1"/>
          </p:cNvSpPr>
          <p:nvPr>
            <p:ph type="sldNum" sz="quarter" idx="5"/>
          </p:nvPr>
        </p:nvSpPr>
        <p:spPr/>
        <p:txBody>
          <a:bodyPr/>
          <a:lstStyle/>
          <a:p>
            <a:fld id="{8D467CA3-061B-4E4F-899B-21F198D77320}" type="slidenum">
              <a:rPr lang="en-US" smtClean="0"/>
              <a:t>6</a:t>
            </a:fld>
            <a:endParaRPr lang="en-US"/>
          </a:p>
        </p:txBody>
      </p:sp>
      <p:sp>
        <p:nvSpPr>
          <p:cNvPr id="5" name="Date Placeholder 4">
            <a:extLst>
              <a:ext uri="{FF2B5EF4-FFF2-40B4-BE49-F238E27FC236}">
                <a16:creationId xmlns:a16="http://schemas.microsoft.com/office/drawing/2014/main" id="{23D593EE-3123-0953-B8B4-27E227CA6C2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0057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400" dirty="0"/>
              <a:t>Thực trạng hiện tại của bài toán giao khu vực biển cho thấy sự cấp thiết trong việc số hóa và hiện đại hóa công tác quản lý. Nhu cầu xây dựng một hệ thống quản lý thông minh và minh bạch sẽ góp phần nâng cao hiệu quả quản lý tài nguyên biển, bảo vệ môi trường và thúc đẩy phát triển bền vững.</a:t>
            </a:r>
            <a:endParaRPr lang="en-US" sz="1400" dirty="0"/>
          </a:p>
        </p:txBody>
      </p:sp>
      <p:sp>
        <p:nvSpPr>
          <p:cNvPr id="4" name="Slide Number Placeholder 3"/>
          <p:cNvSpPr>
            <a:spLocks noGrp="1"/>
          </p:cNvSpPr>
          <p:nvPr>
            <p:ph type="sldNum" sz="quarter" idx="5"/>
          </p:nvPr>
        </p:nvSpPr>
        <p:spPr/>
        <p:txBody>
          <a:bodyPr/>
          <a:lstStyle/>
          <a:p>
            <a:fld id="{8D467CA3-061B-4E4F-899B-21F198D77320}" type="slidenum">
              <a:rPr lang="en-US" smtClean="0"/>
              <a:t>7</a:t>
            </a:fld>
            <a:endParaRPr lang="en-US"/>
          </a:p>
        </p:txBody>
      </p:sp>
      <p:sp>
        <p:nvSpPr>
          <p:cNvPr id="5" name="Date Placeholder 4">
            <a:extLst>
              <a:ext uri="{FF2B5EF4-FFF2-40B4-BE49-F238E27FC236}">
                <a16:creationId xmlns:a16="http://schemas.microsoft.com/office/drawing/2014/main" id="{B6F69E3E-495E-1077-A962-9B3C83DD95D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585785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err="1"/>
              <a:t>Pháp</a:t>
            </a:r>
            <a:r>
              <a:rPr lang="en-US" sz="1400" b="1" dirty="0"/>
              <a:t> </a:t>
            </a:r>
            <a:r>
              <a:rPr lang="en-US" sz="1400" b="1" dirty="0" err="1"/>
              <a:t>lý</a:t>
            </a:r>
            <a:r>
              <a:rPr lang="en-US" sz="1400" dirty="0"/>
              <a:t>: </a:t>
            </a:r>
            <a:r>
              <a:rPr lang="en-US" sz="1400" dirty="0" err="1">
                <a:solidFill>
                  <a:srgbClr val="404040"/>
                </a:solidFill>
                <a:effectLst/>
                <a:latin typeface="Times New Roman" panose="02020603050405020304" pitchFamily="18" charset="0"/>
                <a:ea typeface="Times New Roman" panose="02020603050405020304" pitchFamily="18" charset="0"/>
              </a:rPr>
              <a:t>Nghị</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định</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số</a:t>
            </a:r>
            <a:r>
              <a:rPr lang="en-US" sz="1400" dirty="0">
                <a:effectLst/>
                <a:latin typeface="Times New Roman" panose="02020603050405020304" pitchFamily="18" charset="0"/>
                <a:ea typeface="Times New Roman" panose="02020603050405020304" pitchFamily="18" charset="0"/>
              </a:rPr>
              <a:t> 11/2021/NĐ-CP </a:t>
            </a:r>
            <a:r>
              <a:rPr lang="en-US" sz="1400" dirty="0" err="1">
                <a:effectLst/>
                <a:latin typeface="Times New Roman" panose="02020603050405020304" pitchFamily="18" charset="0"/>
                <a:ea typeface="Times New Roman" panose="02020603050405020304" pitchFamily="18" charset="0"/>
              </a:rPr>
              <a:t>ngày</a:t>
            </a:r>
            <a:r>
              <a:rPr lang="en-US" sz="1400" dirty="0">
                <a:effectLst/>
                <a:latin typeface="Times New Roman" panose="02020603050405020304" pitchFamily="18" charset="0"/>
                <a:ea typeface="Times New Roman" panose="02020603050405020304" pitchFamily="18" charset="0"/>
              </a:rPr>
              <a:t> 10/2/2021</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về</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việc</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giao</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các</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khu</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vực</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biển</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nhất</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định</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cho</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tổ</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chức</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cá</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nhân</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khai</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thác</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sử</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dụng</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tài</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nguyên</a:t>
            </a:r>
            <a:r>
              <a:rPr lang="en-US" sz="1400" dirty="0">
                <a:solidFill>
                  <a:srgbClr val="404040"/>
                </a:solidFill>
                <a:effectLst/>
                <a:latin typeface="Times New Roman" panose="02020603050405020304" pitchFamily="18" charset="0"/>
                <a:ea typeface="Times New Roman" panose="02020603050405020304" pitchFamily="18" charset="0"/>
              </a:rPr>
              <a:t> </a:t>
            </a:r>
            <a:r>
              <a:rPr lang="en-US" sz="1400" dirty="0" err="1">
                <a:solidFill>
                  <a:srgbClr val="404040"/>
                </a:solidFill>
                <a:effectLst/>
                <a:latin typeface="Times New Roman" panose="02020603050405020304" pitchFamily="18" charset="0"/>
                <a:ea typeface="Times New Roman" panose="02020603050405020304" pitchFamily="18" charset="0"/>
              </a:rPr>
              <a:t>biển</a:t>
            </a:r>
            <a:endParaRPr lang="en-US" sz="1400" dirty="0">
              <a:solidFill>
                <a:srgbClr val="404040"/>
              </a:solidFill>
              <a:effectLst/>
              <a:latin typeface="Times New Roman" panose="02020603050405020304" pitchFamily="18" charset="0"/>
              <a:ea typeface="Times New Roman" panose="02020603050405020304" pitchFamily="18" charset="0"/>
            </a:endParaRPr>
          </a:p>
          <a:p>
            <a:r>
              <a:rPr lang="en-US" sz="1400" b="1" dirty="0" err="1"/>
              <a:t>Dữ</a:t>
            </a:r>
            <a:r>
              <a:rPr lang="en-US" sz="1400" b="1" dirty="0"/>
              <a:t> </a:t>
            </a:r>
            <a:r>
              <a:rPr lang="en-US" sz="1400" b="1" dirty="0" err="1"/>
              <a:t>liệu</a:t>
            </a:r>
            <a:r>
              <a:rPr lang="en-US" sz="1400" b="1" dirty="0"/>
              <a:t> </a:t>
            </a:r>
            <a:r>
              <a:rPr lang="en-US" sz="1400" b="1" dirty="0" err="1"/>
              <a:t>địa</a:t>
            </a:r>
            <a:r>
              <a:rPr lang="en-US" sz="1400" b="1" dirty="0"/>
              <a:t> </a:t>
            </a:r>
            <a:r>
              <a:rPr lang="en-US" sz="1400" b="1" dirty="0" err="1"/>
              <a:t>lý</a:t>
            </a:r>
            <a:r>
              <a:rPr lang="en-US" sz="1400" b="1" dirty="0"/>
              <a:t>: </a:t>
            </a:r>
            <a:r>
              <a:rPr lang="en-US" sz="1400" b="0" dirty="0" err="1"/>
              <a:t>Bản</a:t>
            </a:r>
            <a:r>
              <a:rPr lang="en-US" sz="1400" b="0" dirty="0"/>
              <a:t> </a:t>
            </a:r>
            <a:r>
              <a:rPr lang="en-US" sz="1400" b="0" dirty="0" err="1"/>
              <a:t>đồ</a:t>
            </a:r>
            <a:r>
              <a:rPr lang="en-US" sz="1400" b="0" dirty="0"/>
              <a:t>, </a:t>
            </a:r>
            <a:r>
              <a:rPr lang="en-US" sz="1400" dirty="0" err="1"/>
              <a:t>Tọa</a:t>
            </a:r>
            <a:r>
              <a:rPr lang="en-US" sz="1400" dirty="0"/>
              <a:t> </a:t>
            </a:r>
            <a:r>
              <a:rPr lang="en-US" sz="1400" dirty="0" err="1"/>
              <a:t>độ</a:t>
            </a:r>
            <a:r>
              <a:rPr lang="en-US" sz="1400" dirty="0"/>
              <a:t>, </a:t>
            </a:r>
            <a:r>
              <a:rPr lang="en-US" sz="1400" dirty="0" err="1"/>
              <a:t>diện</a:t>
            </a:r>
            <a:r>
              <a:rPr lang="en-US" sz="1400" dirty="0"/>
              <a:t> </a:t>
            </a:r>
            <a:r>
              <a:rPr lang="en-US" sz="1400" dirty="0" err="1"/>
              <a:t>tích</a:t>
            </a:r>
            <a:r>
              <a:rPr lang="en-US" sz="1400" dirty="0"/>
              <a:t>, </a:t>
            </a:r>
            <a:r>
              <a:rPr lang="en-US" sz="1400" dirty="0" err="1"/>
              <a:t>ranh</a:t>
            </a:r>
            <a:r>
              <a:rPr lang="en-US" sz="1400" dirty="0"/>
              <a:t> </a:t>
            </a:r>
            <a:r>
              <a:rPr lang="en-US" sz="1400" dirty="0" err="1"/>
              <a:t>giới</a:t>
            </a:r>
            <a:r>
              <a:rPr lang="en-US" sz="1400" dirty="0"/>
              <a:t> </a:t>
            </a:r>
            <a:r>
              <a:rPr lang="en-US" sz="1400" dirty="0" err="1"/>
              <a:t>của</a:t>
            </a:r>
            <a:r>
              <a:rPr lang="en-US" sz="1400" dirty="0"/>
              <a:t> </a:t>
            </a:r>
            <a:r>
              <a:rPr lang="en-US" sz="1400" dirty="0" err="1"/>
              <a:t>các</a:t>
            </a:r>
            <a:r>
              <a:rPr lang="en-US" sz="1400" dirty="0"/>
              <a:t> </a:t>
            </a:r>
            <a:r>
              <a:rPr lang="en-US" sz="1400" dirty="0" err="1"/>
              <a:t>khu</a:t>
            </a:r>
            <a:r>
              <a:rPr lang="en-US" sz="1400" dirty="0"/>
              <a:t> </a:t>
            </a:r>
            <a:r>
              <a:rPr lang="en-US" sz="1400" dirty="0" err="1"/>
              <a:t>vực</a:t>
            </a:r>
            <a:r>
              <a:rPr lang="en-US" sz="1400" dirty="0"/>
              <a:t> </a:t>
            </a:r>
            <a:r>
              <a:rPr lang="en-US" sz="1400" dirty="0" err="1"/>
              <a:t>biển</a:t>
            </a:r>
            <a:r>
              <a:rPr lang="en-US" sz="1400" dirty="0"/>
              <a:t>; </a:t>
            </a:r>
            <a:r>
              <a:rPr lang="en-US" sz="1400" dirty="0" err="1"/>
              <a:t>các</a:t>
            </a:r>
            <a:r>
              <a:rPr lang="en-US" sz="1400" dirty="0"/>
              <a:t> </a:t>
            </a:r>
            <a:r>
              <a:rPr lang="en-US" sz="1400" dirty="0" err="1"/>
              <a:t>dữ</a:t>
            </a:r>
            <a:r>
              <a:rPr lang="en-US" sz="1400" dirty="0"/>
              <a:t> </a:t>
            </a:r>
            <a:r>
              <a:rPr lang="en-US" sz="1400" dirty="0" err="1"/>
              <a:t>liệu</a:t>
            </a:r>
            <a:r>
              <a:rPr lang="en-US" sz="1400" dirty="0"/>
              <a:t> </a:t>
            </a:r>
            <a:r>
              <a:rPr lang="en-US" sz="1400" dirty="0" err="1"/>
              <a:t>ranh</a:t>
            </a:r>
            <a:r>
              <a:rPr lang="en-US" sz="1400" dirty="0"/>
              <a:t> </a:t>
            </a:r>
            <a:r>
              <a:rPr lang="en-US" sz="1400" dirty="0" err="1"/>
              <a:t>giới</a:t>
            </a:r>
            <a:r>
              <a:rPr lang="en-US" sz="1400" dirty="0"/>
              <a:t> </a:t>
            </a:r>
            <a:r>
              <a:rPr lang="en-US" sz="1400" dirty="0" err="1"/>
              <a:t>biển</a:t>
            </a:r>
            <a:endParaRPr lang="en-US" sz="1400" dirty="0"/>
          </a:p>
          <a:p>
            <a:r>
              <a:rPr lang="en-US" sz="1400" b="1" dirty="0" err="1"/>
              <a:t>Dữ</a:t>
            </a:r>
            <a:r>
              <a:rPr lang="en-US" sz="1400" b="1" dirty="0"/>
              <a:t> </a:t>
            </a:r>
            <a:r>
              <a:rPr lang="en-US" sz="1400" b="1" dirty="0" err="1"/>
              <a:t>liệu</a:t>
            </a:r>
            <a:r>
              <a:rPr lang="en-US" sz="1400" b="1" dirty="0"/>
              <a:t> </a:t>
            </a:r>
            <a:r>
              <a:rPr lang="en-US" sz="1400" b="1" dirty="0" err="1"/>
              <a:t>tài</a:t>
            </a:r>
            <a:r>
              <a:rPr lang="en-US" sz="1400" b="1" dirty="0"/>
              <a:t> </a:t>
            </a:r>
            <a:r>
              <a:rPr lang="en-US" sz="1400" b="1" dirty="0" err="1"/>
              <a:t>nguyên</a:t>
            </a:r>
            <a:r>
              <a:rPr lang="en-US" sz="1400" b="1" dirty="0"/>
              <a:t> </a:t>
            </a:r>
            <a:r>
              <a:rPr lang="en-US" sz="1400" b="1" dirty="0" err="1"/>
              <a:t>biển</a:t>
            </a:r>
            <a:r>
              <a:rPr lang="en-US" sz="1400" dirty="0"/>
              <a:t>: </a:t>
            </a:r>
            <a:r>
              <a:rPr lang="en-US" sz="1400" dirty="0" err="1"/>
              <a:t>Các</a:t>
            </a:r>
            <a:r>
              <a:rPr lang="en-US" sz="1400" dirty="0"/>
              <a:t> </a:t>
            </a:r>
            <a:r>
              <a:rPr lang="en-US" sz="1400" dirty="0" err="1"/>
              <a:t>dữ</a:t>
            </a:r>
            <a:r>
              <a:rPr lang="en-US" sz="1400" dirty="0"/>
              <a:t> </a:t>
            </a:r>
            <a:r>
              <a:rPr lang="en-US" sz="1400" dirty="0" err="1"/>
              <a:t>liệu</a:t>
            </a:r>
            <a:r>
              <a:rPr lang="en-US" sz="1400" dirty="0"/>
              <a:t> </a:t>
            </a:r>
            <a:r>
              <a:rPr lang="en-US" sz="1400" dirty="0" err="1"/>
              <a:t>quy</a:t>
            </a:r>
            <a:r>
              <a:rPr lang="en-US" sz="1400" dirty="0"/>
              <a:t> </a:t>
            </a:r>
            <a:r>
              <a:rPr lang="en-US" sz="1400" dirty="0" err="1"/>
              <a:t>hoạch</a:t>
            </a:r>
            <a:r>
              <a:rPr lang="en-US" sz="1400" dirty="0"/>
              <a:t>, </a:t>
            </a:r>
            <a:r>
              <a:rPr lang="en-US" sz="1400" dirty="0" err="1"/>
              <a:t>sử</a:t>
            </a:r>
            <a:r>
              <a:rPr lang="en-US" sz="1400" dirty="0"/>
              <a:t> </a:t>
            </a:r>
            <a:r>
              <a:rPr lang="en-US" sz="1400" dirty="0" err="1"/>
              <a:t>dụng</a:t>
            </a:r>
            <a:r>
              <a:rPr lang="en-US" sz="1400" dirty="0"/>
              <a:t>, </a:t>
            </a:r>
            <a:r>
              <a:rPr lang="en-US" sz="1400" dirty="0" err="1"/>
              <a:t>tài</a:t>
            </a:r>
            <a:r>
              <a:rPr lang="en-US" sz="1400" dirty="0"/>
              <a:t> </a:t>
            </a:r>
            <a:r>
              <a:rPr lang="en-US" sz="1400" dirty="0" err="1"/>
              <a:t>nguyên</a:t>
            </a:r>
            <a:r>
              <a:rPr lang="en-US" sz="1400" dirty="0"/>
              <a:t>, </a:t>
            </a:r>
            <a:r>
              <a:rPr lang="en-US" sz="1400" dirty="0" err="1"/>
              <a:t>môi</a:t>
            </a:r>
            <a:r>
              <a:rPr lang="en-US" sz="1400" dirty="0"/>
              <a:t> </a:t>
            </a:r>
            <a:r>
              <a:rPr lang="en-US" sz="1400" dirty="0" err="1"/>
              <a:t>trường</a:t>
            </a:r>
            <a:r>
              <a:rPr lang="en-US" sz="1400" dirty="0"/>
              <a:t> </a:t>
            </a:r>
            <a:r>
              <a:rPr lang="en-US" sz="1400" dirty="0" err="1"/>
              <a:t>biển</a:t>
            </a:r>
            <a:r>
              <a:rPr lang="en-US" sz="1400" dirty="0"/>
              <a:t> </a:t>
            </a:r>
            <a:r>
              <a:rPr lang="en-US" sz="1400" dirty="0" err="1"/>
              <a:t>và</a:t>
            </a:r>
            <a:r>
              <a:rPr lang="en-US" sz="1400" dirty="0"/>
              <a:t> </a:t>
            </a:r>
            <a:r>
              <a:rPr lang="en-US" sz="1400" dirty="0" err="1"/>
              <a:t>hải</a:t>
            </a:r>
            <a:r>
              <a:rPr lang="en-US" sz="1400" dirty="0"/>
              <a:t> </a:t>
            </a:r>
            <a:r>
              <a:rPr lang="en-US" sz="1400" dirty="0" err="1"/>
              <a:t>đảo</a:t>
            </a:r>
            <a:endParaRPr lang="en-US" sz="1400" dirty="0"/>
          </a:p>
          <a:p>
            <a:r>
              <a:rPr lang="en-US" sz="1400" b="1" dirty="0" err="1"/>
              <a:t>Dữ</a:t>
            </a:r>
            <a:r>
              <a:rPr lang="en-US" sz="1400" b="1" dirty="0"/>
              <a:t> </a:t>
            </a:r>
            <a:r>
              <a:rPr lang="en-US" sz="1400" b="1" dirty="0" err="1"/>
              <a:t>liệu</a:t>
            </a:r>
            <a:r>
              <a:rPr lang="en-US" sz="1400" b="1" dirty="0"/>
              <a:t> </a:t>
            </a:r>
            <a:r>
              <a:rPr lang="en-US" sz="1400" b="1" dirty="0" err="1"/>
              <a:t>kinh</a:t>
            </a:r>
            <a:r>
              <a:rPr lang="en-US" sz="1400" b="1" dirty="0"/>
              <a:t> </a:t>
            </a:r>
            <a:r>
              <a:rPr lang="en-US" sz="1400" b="1" dirty="0" err="1"/>
              <a:t>tế</a:t>
            </a:r>
            <a:r>
              <a:rPr lang="en-US" sz="1400" b="1" dirty="0"/>
              <a:t> - </a:t>
            </a:r>
            <a:r>
              <a:rPr lang="en-US" sz="1400" b="1" dirty="0" err="1"/>
              <a:t>xã</a:t>
            </a:r>
            <a:r>
              <a:rPr lang="en-US" sz="1400" b="1" dirty="0"/>
              <a:t> </a:t>
            </a:r>
            <a:r>
              <a:rPr lang="en-US" sz="1400" b="1" dirty="0" err="1"/>
              <a:t>hội</a:t>
            </a:r>
            <a:r>
              <a:rPr lang="en-US" sz="1400" dirty="0"/>
              <a:t>: </a:t>
            </a:r>
            <a:r>
              <a:rPr lang="en-US" sz="1400" dirty="0" err="1"/>
              <a:t>Nhu</a:t>
            </a:r>
            <a:r>
              <a:rPr lang="en-US" sz="1400" dirty="0"/>
              <a:t> </a:t>
            </a:r>
            <a:r>
              <a:rPr lang="en-US" sz="1400" dirty="0" err="1"/>
              <a:t>cầu</a:t>
            </a:r>
            <a:r>
              <a:rPr lang="en-US" sz="1400" dirty="0"/>
              <a:t> </a:t>
            </a:r>
            <a:r>
              <a:rPr lang="en-US" sz="1400" dirty="0" err="1"/>
              <a:t>sử</a:t>
            </a:r>
            <a:r>
              <a:rPr lang="en-US" sz="1400" dirty="0"/>
              <a:t> </a:t>
            </a:r>
            <a:r>
              <a:rPr lang="en-US" sz="1400" dirty="0" err="1"/>
              <a:t>dụng</a:t>
            </a:r>
            <a:r>
              <a:rPr lang="en-US" sz="1400" dirty="0"/>
              <a:t> </a:t>
            </a:r>
            <a:r>
              <a:rPr lang="en-US" sz="1400" dirty="0" err="1"/>
              <a:t>khu</a:t>
            </a:r>
            <a:r>
              <a:rPr lang="en-US" sz="1400" dirty="0"/>
              <a:t> </a:t>
            </a:r>
            <a:r>
              <a:rPr lang="en-US" sz="1400" dirty="0" err="1"/>
              <a:t>vực</a:t>
            </a:r>
            <a:r>
              <a:rPr lang="en-US" sz="1400" dirty="0"/>
              <a:t> </a:t>
            </a:r>
            <a:r>
              <a:rPr lang="en-US" sz="1400" dirty="0" err="1"/>
              <a:t>biển</a:t>
            </a:r>
            <a:r>
              <a:rPr lang="en-US" sz="1400" dirty="0"/>
              <a:t> </a:t>
            </a:r>
            <a:r>
              <a:rPr lang="en-US" sz="1400" dirty="0" err="1"/>
              <a:t>từ</a:t>
            </a:r>
            <a:r>
              <a:rPr lang="en-US" sz="1400" dirty="0"/>
              <a:t> </a:t>
            </a:r>
            <a:r>
              <a:rPr lang="en-US" sz="1400" dirty="0" err="1"/>
              <a:t>các</a:t>
            </a:r>
            <a:r>
              <a:rPr lang="en-US" sz="1400" dirty="0"/>
              <a:t> </a:t>
            </a:r>
            <a:r>
              <a:rPr lang="en-US" sz="1400" dirty="0" err="1"/>
              <a:t>tổ</a:t>
            </a:r>
            <a:r>
              <a:rPr lang="en-US" sz="1400" dirty="0"/>
              <a:t> </a:t>
            </a:r>
            <a:r>
              <a:rPr lang="en-US" sz="1400" dirty="0" err="1"/>
              <a:t>chức</a:t>
            </a:r>
            <a:r>
              <a:rPr lang="en-US" sz="1400" dirty="0"/>
              <a:t>, </a:t>
            </a:r>
            <a:r>
              <a:rPr lang="en-US" sz="1400" dirty="0" err="1"/>
              <a:t>cá</a:t>
            </a:r>
            <a:r>
              <a:rPr lang="en-US" sz="1400" dirty="0"/>
              <a:t> </a:t>
            </a:r>
            <a:r>
              <a:rPr lang="en-US" sz="1400" dirty="0" err="1"/>
              <a:t>nhân</a:t>
            </a:r>
            <a:r>
              <a:rPr lang="en-US" sz="1400" dirty="0"/>
              <a:t>. </a:t>
            </a:r>
            <a:r>
              <a:rPr lang="en-US" sz="1400" dirty="0" err="1"/>
              <a:t>Các</a:t>
            </a:r>
            <a:r>
              <a:rPr lang="en-US" sz="1400" dirty="0"/>
              <a:t> </a:t>
            </a:r>
            <a:r>
              <a:rPr lang="en-US" sz="1400" dirty="0" err="1"/>
              <a:t>ngành</a:t>
            </a:r>
            <a:r>
              <a:rPr lang="en-US" sz="1400" dirty="0"/>
              <a:t> </a:t>
            </a:r>
            <a:r>
              <a:rPr lang="en-US" sz="1400" dirty="0" err="1"/>
              <a:t>nghề</a:t>
            </a:r>
            <a:r>
              <a:rPr lang="en-US" sz="1400" dirty="0"/>
              <a:t> </a:t>
            </a:r>
            <a:r>
              <a:rPr lang="en-US" sz="1400" dirty="0" err="1"/>
              <a:t>kinh</a:t>
            </a:r>
            <a:r>
              <a:rPr lang="en-US" sz="1400" dirty="0"/>
              <a:t> </a:t>
            </a:r>
            <a:r>
              <a:rPr lang="en-US" sz="1400" dirty="0" err="1"/>
              <a:t>tế</a:t>
            </a:r>
            <a:r>
              <a:rPr lang="en-US" sz="1400" dirty="0"/>
              <a:t> </a:t>
            </a:r>
            <a:r>
              <a:rPr lang="en-US" sz="1400" dirty="0" err="1"/>
              <a:t>biển</a:t>
            </a:r>
            <a:r>
              <a:rPr lang="en-US" sz="1400" dirty="0"/>
              <a:t>: </a:t>
            </a:r>
            <a:r>
              <a:rPr lang="en-US" sz="1400" dirty="0" err="1"/>
              <a:t>nuôi</a:t>
            </a:r>
            <a:r>
              <a:rPr lang="en-US" sz="1400" dirty="0"/>
              <a:t> </a:t>
            </a:r>
            <a:r>
              <a:rPr lang="en-US" sz="1400" dirty="0" err="1"/>
              <a:t>trồng</a:t>
            </a:r>
            <a:r>
              <a:rPr lang="en-US" sz="1400" dirty="0"/>
              <a:t> </a:t>
            </a:r>
            <a:r>
              <a:rPr lang="en-US" sz="1400" dirty="0" err="1"/>
              <a:t>thủy</a:t>
            </a:r>
            <a:r>
              <a:rPr lang="en-US" sz="1400" dirty="0"/>
              <a:t> </a:t>
            </a:r>
            <a:r>
              <a:rPr lang="en-US" sz="1400" dirty="0" err="1"/>
              <a:t>sản</a:t>
            </a:r>
            <a:r>
              <a:rPr lang="en-US" sz="1400" dirty="0"/>
              <a:t>, </a:t>
            </a:r>
            <a:r>
              <a:rPr lang="en-US" sz="1400" dirty="0" err="1"/>
              <a:t>khai</a:t>
            </a:r>
            <a:r>
              <a:rPr lang="en-US" sz="1400" dirty="0"/>
              <a:t> </a:t>
            </a:r>
            <a:r>
              <a:rPr lang="en-US" sz="1400" dirty="0" err="1"/>
              <a:t>thác</a:t>
            </a:r>
            <a:r>
              <a:rPr lang="en-US" sz="1400" dirty="0"/>
              <a:t> </a:t>
            </a:r>
            <a:r>
              <a:rPr lang="en-US" sz="1400" dirty="0" err="1"/>
              <a:t>tài</a:t>
            </a:r>
            <a:r>
              <a:rPr lang="en-US" sz="1400" dirty="0"/>
              <a:t> </a:t>
            </a:r>
            <a:r>
              <a:rPr lang="en-US" sz="1400" dirty="0" err="1"/>
              <a:t>nguyên</a:t>
            </a:r>
            <a:r>
              <a:rPr lang="en-US" sz="1400" dirty="0"/>
              <a:t>, du </a:t>
            </a:r>
            <a:r>
              <a:rPr lang="en-US" sz="1400" dirty="0" err="1"/>
              <a:t>lịch</a:t>
            </a:r>
            <a:r>
              <a:rPr lang="en-US" sz="1400" dirty="0"/>
              <a:t> </a:t>
            </a:r>
            <a:r>
              <a:rPr lang="en-US" sz="1400" dirty="0" err="1"/>
              <a:t>biển</a:t>
            </a:r>
            <a:r>
              <a:rPr lang="en-US" sz="1400" dirty="0"/>
              <a:t>…</a:t>
            </a:r>
          </a:p>
          <a:p>
            <a:r>
              <a:rPr lang="en-US" sz="1400" b="1" dirty="0" err="1"/>
              <a:t>Dữ</a:t>
            </a:r>
            <a:r>
              <a:rPr lang="en-US" sz="1400" b="1" dirty="0"/>
              <a:t> </a:t>
            </a:r>
            <a:r>
              <a:rPr lang="en-US" sz="1400" b="1" dirty="0" err="1"/>
              <a:t>liệu</a:t>
            </a:r>
            <a:r>
              <a:rPr lang="en-US" sz="1400" b="1" dirty="0"/>
              <a:t> </a:t>
            </a:r>
            <a:r>
              <a:rPr lang="en-US" sz="1400" b="1" dirty="0" err="1"/>
              <a:t>quản</a:t>
            </a:r>
            <a:r>
              <a:rPr lang="en-US" sz="1400" b="1" dirty="0"/>
              <a:t> </a:t>
            </a:r>
            <a:r>
              <a:rPr lang="en-US" sz="1400" b="1" dirty="0" err="1"/>
              <a:t>lý</a:t>
            </a:r>
            <a:r>
              <a:rPr lang="en-US" sz="1400" dirty="0"/>
              <a:t>: </a:t>
            </a:r>
            <a:r>
              <a:rPr lang="vi-VN" sz="1400" dirty="0"/>
              <a:t>Hồ sơ, thông tin lịch sử cấp phép sử dụng khu vực biển</a:t>
            </a:r>
            <a:r>
              <a:rPr lang="en-US" sz="1400" dirty="0"/>
              <a:t>; </a:t>
            </a:r>
            <a:r>
              <a:rPr lang="en-US" sz="1400" dirty="0" err="1"/>
              <a:t>Dữ</a:t>
            </a:r>
            <a:r>
              <a:rPr lang="en-US" sz="1400" dirty="0"/>
              <a:t> </a:t>
            </a:r>
            <a:r>
              <a:rPr lang="en-US" sz="1400" dirty="0" err="1"/>
              <a:t>liệu</a:t>
            </a:r>
            <a:r>
              <a:rPr lang="en-US" sz="1400" dirty="0"/>
              <a:t> </a:t>
            </a:r>
            <a:r>
              <a:rPr lang="en-US" sz="1400" dirty="0" err="1"/>
              <a:t>giám</a:t>
            </a:r>
            <a:r>
              <a:rPr lang="en-US" sz="1400" dirty="0"/>
              <a:t> </a:t>
            </a:r>
            <a:r>
              <a:rPr lang="en-US" sz="1400" dirty="0" err="1"/>
              <a:t>sát</a:t>
            </a:r>
            <a:r>
              <a:rPr lang="en-US" sz="1400" dirty="0"/>
              <a:t>, </a:t>
            </a:r>
            <a:r>
              <a:rPr lang="en-US" sz="1400" dirty="0" err="1"/>
              <a:t>kiểm</a:t>
            </a:r>
            <a:r>
              <a:rPr lang="en-US" sz="1400" dirty="0"/>
              <a:t> </a:t>
            </a:r>
            <a:r>
              <a:rPr lang="en-US" sz="1400" dirty="0" err="1"/>
              <a:t>tra</a:t>
            </a:r>
            <a:r>
              <a:rPr lang="en-US" sz="1400" dirty="0"/>
              <a:t> </a:t>
            </a:r>
            <a:r>
              <a:rPr lang="en-US" sz="1400" dirty="0" err="1"/>
              <a:t>hoạt</a:t>
            </a:r>
            <a:r>
              <a:rPr lang="en-US" sz="1400" dirty="0"/>
              <a:t> </a:t>
            </a:r>
            <a:r>
              <a:rPr lang="en-US" sz="1400" dirty="0" err="1"/>
              <a:t>động</a:t>
            </a:r>
            <a:r>
              <a:rPr lang="en-US" sz="1400" dirty="0"/>
              <a:t> </a:t>
            </a:r>
            <a:r>
              <a:rPr lang="en-US" sz="1400" dirty="0" err="1"/>
              <a:t>sử</a:t>
            </a:r>
            <a:r>
              <a:rPr lang="en-US" sz="1400" dirty="0"/>
              <a:t> </a:t>
            </a:r>
            <a:r>
              <a:rPr lang="en-US" sz="1400" dirty="0" err="1"/>
              <a:t>dụng</a:t>
            </a:r>
            <a:r>
              <a:rPr lang="en-US" sz="1400" dirty="0"/>
              <a:t> </a:t>
            </a:r>
            <a:r>
              <a:rPr lang="en-US" sz="1400" dirty="0" err="1"/>
              <a:t>khu</a:t>
            </a:r>
            <a:r>
              <a:rPr lang="en-US" sz="1400" dirty="0"/>
              <a:t> </a:t>
            </a:r>
            <a:r>
              <a:rPr lang="en-US" sz="1400" dirty="0" err="1"/>
              <a:t>vực</a:t>
            </a:r>
            <a:r>
              <a:rPr lang="en-US" sz="1400" dirty="0"/>
              <a:t> </a:t>
            </a:r>
            <a:r>
              <a:rPr lang="en-US" sz="1400" dirty="0" err="1"/>
              <a:t>biển</a:t>
            </a:r>
            <a:endParaRPr lang="en-US" sz="1400" dirty="0"/>
          </a:p>
          <a:p>
            <a:r>
              <a:rPr lang="vi-VN" sz="1400" b="1" dirty="0"/>
              <a:t>Cấp phép sử dụng khu vực biển minh bạch và hiệu quả:</a:t>
            </a:r>
            <a:endParaRPr lang="vi-VN" sz="1400" dirty="0"/>
          </a:p>
          <a:p>
            <a:pPr>
              <a:buFont typeface="Arial" panose="020B0604020202020204" pitchFamily="34" charset="0"/>
              <a:buChar char="•"/>
            </a:pPr>
            <a:r>
              <a:rPr lang="vi-VN" sz="1400" dirty="0"/>
              <a:t>Hệ thống tự động hóa quy trình giao khu vực biển, giảm thời gian xử lý hồ sơ.</a:t>
            </a:r>
          </a:p>
          <a:p>
            <a:pPr>
              <a:buFont typeface="Arial" panose="020B0604020202020204" pitchFamily="34" charset="0"/>
              <a:buChar char="•"/>
            </a:pPr>
            <a:r>
              <a:rPr lang="vi-VN" sz="1400" dirty="0"/>
              <a:t>Đảm bảo tuân thủ pháp luật, phù hợp với quy hoạch và không gian biển.</a:t>
            </a:r>
          </a:p>
          <a:p>
            <a:r>
              <a:rPr lang="vi-VN" sz="1400" b="1" dirty="0"/>
              <a:t>Bảo vệ tài nguyên và môi trường biển:</a:t>
            </a:r>
            <a:endParaRPr lang="vi-VN" sz="1400" dirty="0"/>
          </a:p>
          <a:p>
            <a:pPr>
              <a:buFont typeface="Arial" panose="020B0604020202020204" pitchFamily="34" charset="0"/>
              <a:buChar char="•"/>
            </a:pPr>
            <a:r>
              <a:rPr lang="vi-VN" sz="1400" dirty="0"/>
              <a:t>Hạn chế khai thác vượt mức, bảo vệ các hệ sinh thái nhạy cảm.</a:t>
            </a:r>
          </a:p>
          <a:p>
            <a:pPr>
              <a:buFont typeface="Arial" panose="020B0604020202020204" pitchFamily="34" charset="0"/>
              <a:buChar char="•"/>
            </a:pPr>
            <a:r>
              <a:rPr lang="vi-VN" sz="1400" dirty="0"/>
              <a:t>Đưa ra khuyến nghị sử dụng bền vững tài nguyên biển.</a:t>
            </a:r>
          </a:p>
          <a:p>
            <a:r>
              <a:rPr lang="vi-VN" sz="1400" b="1" dirty="0"/>
              <a:t>Tăng cường giám sát và kiểm soát:</a:t>
            </a:r>
            <a:endParaRPr lang="vi-VN" sz="1400" dirty="0"/>
          </a:p>
          <a:p>
            <a:pPr>
              <a:buFont typeface="Arial" panose="020B0604020202020204" pitchFamily="34" charset="0"/>
              <a:buChar char="•"/>
            </a:pPr>
            <a:r>
              <a:rPr lang="vi-VN" sz="1400" dirty="0"/>
              <a:t>Tích hợp các công cụ theo dõi việc thực hiện hoạt động trong khu vực biển đã giao.</a:t>
            </a:r>
          </a:p>
          <a:p>
            <a:pPr>
              <a:buFont typeface="Arial" panose="020B0604020202020204" pitchFamily="34" charset="0"/>
              <a:buChar char="•"/>
            </a:pPr>
            <a:r>
              <a:rPr lang="vi-VN" sz="1400" dirty="0"/>
              <a:t>Phát hiện và xử lý vi phạm trong khai thác và sử dụng biển.</a:t>
            </a:r>
          </a:p>
          <a:p>
            <a:r>
              <a:rPr lang="vi-VN" sz="1400" b="1" dirty="0"/>
              <a:t>Tạo cơ sở dữ liệu số hóa đồng bộ:</a:t>
            </a:r>
            <a:endParaRPr lang="vi-VN" sz="1400" dirty="0"/>
          </a:p>
          <a:p>
            <a:pPr>
              <a:buFont typeface="Arial" panose="020B0604020202020204" pitchFamily="34" charset="0"/>
              <a:buChar char="•"/>
            </a:pPr>
            <a:r>
              <a:rPr lang="vi-VN" sz="1400" dirty="0"/>
              <a:t>Hệ thống dữ liệu tập trung về giao khu vực biển, liên thông với các cơ quan quản lý.</a:t>
            </a:r>
          </a:p>
          <a:p>
            <a:pPr>
              <a:buFont typeface="Arial" panose="020B0604020202020204" pitchFamily="34" charset="0"/>
              <a:buChar char="•"/>
            </a:pPr>
            <a:r>
              <a:rPr lang="vi-VN" sz="1400" dirty="0"/>
              <a:t>Dễ dàng tra cứu và cập nhật thông tin về các khu vực biển được giao.</a:t>
            </a:r>
          </a:p>
          <a:p>
            <a:r>
              <a:rPr lang="vi-VN" sz="1400" b="1" dirty="0"/>
              <a:t>Hỗ trợ ra quyết định:</a:t>
            </a:r>
            <a:endParaRPr lang="vi-VN" sz="1400" dirty="0"/>
          </a:p>
          <a:p>
            <a:pPr>
              <a:buFont typeface="Arial" panose="020B0604020202020204" pitchFamily="34" charset="0"/>
              <a:buChar char="•"/>
            </a:pPr>
            <a:r>
              <a:rPr lang="vi-VN" sz="1400" dirty="0"/>
              <a:t>Phân tích dữ liệu để đề xuất các phương án giao khu vực biển tối ưu.</a:t>
            </a:r>
          </a:p>
          <a:p>
            <a:pPr>
              <a:buFont typeface="Arial" panose="020B0604020202020204" pitchFamily="34" charset="0"/>
              <a:buChar char="•"/>
            </a:pPr>
            <a:r>
              <a:rPr lang="vi-VN" sz="1400" dirty="0"/>
              <a:t>Đáp ứng nhu cầu phát triển kinh tế biển và bảo vệ lợi ích quốc gia.</a:t>
            </a:r>
          </a:p>
          <a:p>
            <a:endParaRPr lang="en-US" sz="1400" dirty="0"/>
          </a:p>
        </p:txBody>
      </p:sp>
      <p:sp>
        <p:nvSpPr>
          <p:cNvPr id="4" name="Slide Number Placeholder 3"/>
          <p:cNvSpPr>
            <a:spLocks noGrp="1"/>
          </p:cNvSpPr>
          <p:nvPr>
            <p:ph type="sldNum" sz="quarter" idx="5"/>
          </p:nvPr>
        </p:nvSpPr>
        <p:spPr/>
        <p:txBody>
          <a:bodyPr/>
          <a:lstStyle/>
          <a:p>
            <a:fld id="{8D467CA3-061B-4E4F-899B-21F198D77320}" type="slidenum">
              <a:rPr lang="en-US" smtClean="0"/>
              <a:t>8</a:t>
            </a:fld>
            <a:endParaRPr lang="en-US"/>
          </a:p>
        </p:txBody>
      </p:sp>
      <p:sp>
        <p:nvSpPr>
          <p:cNvPr id="5" name="Date Placeholder 4">
            <a:extLst>
              <a:ext uri="{FF2B5EF4-FFF2-40B4-BE49-F238E27FC236}">
                <a16:creationId xmlns:a16="http://schemas.microsoft.com/office/drawing/2014/main" id="{B6F69E3E-495E-1077-A962-9B3C83DD95D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5196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Bước 1: Đánh giá thực trạng và thu thập dữ liệu</a:t>
            </a:r>
          </a:p>
          <a:p>
            <a:pPr>
              <a:buFont typeface="Arial" panose="020B0604020202020204" pitchFamily="34" charset="0"/>
              <a:buChar char="•"/>
            </a:pPr>
            <a:r>
              <a:rPr lang="vi-VN" dirty="0"/>
              <a:t>Kiểm tra hệ thống cơ sở dữ liệu hiện tại để xác định các điểm yếu.</a:t>
            </a:r>
          </a:p>
          <a:p>
            <a:pPr>
              <a:buFont typeface="Arial" panose="020B0604020202020204" pitchFamily="34" charset="0"/>
              <a:buChar char="•"/>
            </a:pPr>
            <a:r>
              <a:rPr lang="vi-VN" dirty="0"/>
              <a:t>Thu thập, phân loại và đánh giá chất lượng dữ liệu từ các nguồn: hồ sơ cấp phép, bản đồ quy hoạch, dữ liệu tài nguyên và môi trường.</a:t>
            </a:r>
          </a:p>
          <a:p>
            <a:pPr>
              <a:buFont typeface="Arial" panose="020B0604020202020204" pitchFamily="34" charset="0"/>
              <a:buChar char="•"/>
            </a:pPr>
            <a:r>
              <a:rPr lang="vi-VN" dirty="0"/>
              <a:t>Phỏng vấn và khảo sát các bên liên quan để xác định nhu cầu và mong muốn.</a:t>
            </a:r>
          </a:p>
          <a:p>
            <a:r>
              <a:rPr lang="vi-VN" b="1" dirty="0"/>
              <a:t>Bước 2: Chuẩn hóa và tích hợp dữ liệu</a:t>
            </a:r>
          </a:p>
          <a:p>
            <a:pPr>
              <a:buFont typeface="Arial" panose="020B0604020202020204" pitchFamily="34" charset="0"/>
              <a:buChar char="•"/>
            </a:pPr>
            <a:r>
              <a:rPr lang="vi-VN" b="1" dirty="0"/>
              <a:t>Chuẩn hóa dữ liệu:</a:t>
            </a:r>
            <a:endParaRPr lang="vi-VN" dirty="0"/>
          </a:p>
          <a:p>
            <a:pPr marL="742950" lvl="1" indent="-285750">
              <a:buFont typeface="Arial" panose="020B0604020202020204" pitchFamily="34" charset="0"/>
              <a:buChar char="•"/>
            </a:pPr>
            <a:r>
              <a:rPr lang="vi-VN" dirty="0"/>
              <a:t>Loại bỏ thông tin trùng lặp, lỗi thời hoặc không chính xác.</a:t>
            </a:r>
          </a:p>
          <a:p>
            <a:pPr marL="742950" lvl="1" indent="-285750">
              <a:buFont typeface="Arial" panose="020B0604020202020204" pitchFamily="34" charset="0"/>
              <a:buChar char="•"/>
            </a:pPr>
            <a:r>
              <a:rPr lang="vi-VN" dirty="0"/>
              <a:t>Sử dụng định dạng chung theo tiêu chuẩn quốc gia và quốc tế (ISO, OGC).</a:t>
            </a:r>
          </a:p>
          <a:p>
            <a:pPr>
              <a:buFont typeface="Arial" panose="020B0604020202020204" pitchFamily="34" charset="0"/>
              <a:buChar char="•"/>
            </a:pPr>
            <a:r>
              <a:rPr lang="vi-VN" b="1" dirty="0"/>
              <a:t>Tích hợp dữ liệu:</a:t>
            </a:r>
            <a:endParaRPr lang="vi-VN" dirty="0"/>
          </a:p>
          <a:p>
            <a:pPr marL="742950" lvl="1" indent="-285750">
              <a:buFont typeface="Arial" panose="020B0604020202020204" pitchFamily="34" charset="0"/>
              <a:buChar char="•"/>
            </a:pPr>
            <a:r>
              <a:rPr lang="vi-VN" dirty="0"/>
              <a:t>Tạo kho dữ liệu tập trung tích hợp các loại thông tin từ nhiều cơ quan.</a:t>
            </a:r>
          </a:p>
          <a:p>
            <a:pPr marL="742950" lvl="1" indent="-285750">
              <a:buFont typeface="Arial" panose="020B0604020202020204" pitchFamily="34" charset="0"/>
              <a:buChar char="•"/>
            </a:pPr>
            <a:r>
              <a:rPr lang="vi-VN" dirty="0"/>
              <a:t>Sử dụng công nghệ GIS để số hóa thông tin địa lý.</a:t>
            </a:r>
            <a:endParaRPr lang="en-US" dirty="0"/>
          </a:p>
          <a:p>
            <a:r>
              <a:rPr lang="vi-VN" b="1" dirty="0"/>
              <a:t>Bước 3: Phát triển hệ thống quản lý</a:t>
            </a:r>
          </a:p>
          <a:p>
            <a:pPr>
              <a:buFont typeface="Arial" panose="020B0604020202020204" pitchFamily="34" charset="0"/>
              <a:buChar char="•"/>
            </a:pPr>
            <a:r>
              <a:rPr lang="vi-VN" b="1" dirty="0"/>
              <a:t>Xây dựng nền tảng quản lý cơ sở dữ liệu:</a:t>
            </a:r>
            <a:endParaRPr lang="vi-VN" dirty="0"/>
          </a:p>
          <a:p>
            <a:pPr marL="742950" lvl="1" indent="-285750">
              <a:buFont typeface="Arial" panose="020B0604020202020204" pitchFamily="34" charset="0"/>
              <a:buChar char="•"/>
            </a:pPr>
            <a:r>
              <a:rPr lang="vi-VN" dirty="0"/>
              <a:t>Tích hợp các module như: quản lý dữ liệu, phân tích dữ liệu, và trình bày trực quan.</a:t>
            </a:r>
          </a:p>
          <a:p>
            <a:pPr marL="742950" lvl="1" indent="-285750">
              <a:buFont typeface="Arial" panose="020B0604020202020204" pitchFamily="34" charset="0"/>
              <a:buChar char="•"/>
            </a:pPr>
            <a:r>
              <a:rPr lang="vi-VN" dirty="0"/>
              <a:t>Tích hợp IoT để cập nhật dữ liệu thời gian thực về môi trường, giao thông hàng hải, v.v.</a:t>
            </a:r>
          </a:p>
          <a:p>
            <a:pPr>
              <a:buFont typeface="Arial" panose="020B0604020202020204" pitchFamily="34" charset="0"/>
              <a:buChar char="•"/>
            </a:pPr>
            <a:r>
              <a:rPr lang="vi-VN" b="1" dirty="0"/>
              <a:t>Triển khai bản đồ số (GIS):</a:t>
            </a:r>
            <a:endParaRPr lang="vi-VN" dirty="0"/>
          </a:p>
          <a:p>
            <a:pPr marL="742950" lvl="1" indent="-285750">
              <a:buFont typeface="Arial" panose="020B0604020202020204" pitchFamily="34" charset="0"/>
              <a:buChar char="•"/>
            </a:pPr>
            <a:r>
              <a:rPr lang="vi-VN" dirty="0"/>
              <a:t>Tạo bản đồ số hiển thị thông tin phân vùng, cấp phép, và trạng thái môi trường theo thời gian thực.</a:t>
            </a:r>
          </a:p>
          <a:p>
            <a:r>
              <a:rPr lang="vi-VN" b="1" dirty="0"/>
              <a:t>Bước 4: Thử nghiệm và cải tiến</a:t>
            </a:r>
          </a:p>
          <a:p>
            <a:pPr>
              <a:buFont typeface="Arial" panose="020B0604020202020204" pitchFamily="34" charset="0"/>
              <a:buChar char="•"/>
            </a:pPr>
            <a:r>
              <a:rPr lang="vi-VN" dirty="0"/>
              <a:t>Triển khai hệ thống tại một số địa phương thí điểm (ví dụ: các tỉnh ven biển trọng điểm).</a:t>
            </a:r>
          </a:p>
          <a:p>
            <a:pPr>
              <a:buFont typeface="Arial" panose="020B0604020202020204" pitchFamily="34" charset="0"/>
              <a:buChar char="•"/>
            </a:pPr>
            <a:r>
              <a:rPr lang="vi-VN" dirty="0"/>
              <a:t>Thu thập phản hồi từ người dùng (cơ quan quản lý, doanh nghiệp, cộng đồng).</a:t>
            </a:r>
          </a:p>
          <a:p>
            <a:pPr>
              <a:buFont typeface="Arial" panose="020B0604020202020204" pitchFamily="34" charset="0"/>
              <a:buChar char="•"/>
            </a:pPr>
            <a:r>
              <a:rPr lang="vi-VN" dirty="0"/>
              <a:t>Cải tiến hệ thống để khắc phục các vấn đề phát sinh và đáp ứng yêu cầu thực tế.</a:t>
            </a:r>
          </a:p>
          <a:p>
            <a:r>
              <a:rPr lang="vi-VN" b="1" dirty="0"/>
              <a:t>Bước 5: Đào tạo và nâng cao nhận thức</a:t>
            </a:r>
          </a:p>
          <a:p>
            <a:pPr>
              <a:buFont typeface="Arial" panose="020B0604020202020204" pitchFamily="34" charset="0"/>
              <a:buChar char="•"/>
            </a:pPr>
            <a:r>
              <a:rPr lang="vi-VN" dirty="0"/>
              <a:t>Tổ chức các chương trình đào tạo cho cán bộ quản lý về cách sử dụng hệ thống mới.</a:t>
            </a:r>
          </a:p>
          <a:p>
            <a:pPr>
              <a:buFont typeface="Arial" panose="020B0604020202020204" pitchFamily="34" charset="0"/>
              <a:buChar char="•"/>
            </a:pPr>
            <a:r>
              <a:rPr lang="vi-VN" dirty="0"/>
              <a:t>Tuyên truyền về lợi ích của cơ sở dữ liệu nâng cấp đối với quản lý bền vững tài nguyên biển.</a:t>
            </a:r>
          </a:p>
          <a:p>
            <a:r>
              <a:rPr lang="vi-VN" b="1" dirty="0"/>
              <a:t>Bước 6: Chính thức triển khai và giám sát</a:t>
            </a:r>
          </a:p>
          <a:p>
            <a:pPr>
              <a:buFont typeface="Arial" panose="020B0604020202020204" pitchFamily="34" charset="0"/>
              <a:buChar char="•"/>
            </a:pPr>
            <a:r>
              <a:rPr lang="vi-VN" dirty="0"/>
              <a:t>Mở rộng hệ thống ra toàn quốc và tích hợp với các cơ sở dữ liệu quốc gia.</a:t>
            </a:r>
          </a:p>
          <a:p>
            <a:pPr>
              <a:buFont typeface="Arial" panose="020B0604020202020204" pitchFamily="34" charset="0"/>
              <a:buChar char="•"/>
            </a:pPr>
            <a:r>
              <a:rPr lang="vi-VN" dirty="0"/>
              <a:t>Thường xuyên giám sát, bảo trì và cập nhật hệ thống theo yêu cầu mới</a:t>
            </a:r>
            <a:r>
              <a:rPr lang="en-US" dirty="0"/>
              <a:t>.</a:t>
            </a:r>
            <a:endParaRPr lang="vi-VN" dirty="0"/>
          </a:p>
        </p:txBody>
      </p:sp>
      <p:sp>
        <p:nvSpPr>
          <p:cNvPr id="4" name="Slide Number Placeholder 3"/>
          <p:cNvSpPr>
            <a:spLocks noGrp="1"/>
          </p:cNvSpPr>
          <p:nvPr>
            <p:ph type="sldNum" sz="quarter" idx="5"/>
          </p:nvPr>
        </p:nvSpPr>
        <p:spPr/>
        <p:txBody>
          <a:bodyPr/>
          <a:lstStyle/>
          <a:p>
            <a:fld id="{8D467CA3-061B-4E4F-899B-21F198D77320}" type="slidenum">
              <a:rPr lang="en-US" smtClean="0"/>
              <a:t>9</a:t>
            </a:fld>
            <a:endParaRPr lang="en-US"/>
          </a:p>
        </p:txBody>
      </p:sp>
      <p:sp>
        <p:nvSpPr>
          <p:cNvPr id="5" name="Date Placeholder 4">
            <a:extLst>
              <a:ext uri="{FF2B5EF4-FFF2-40B4-BE49-F238E27FC236}">
                <a16:creationId xmlns:a16="http://schemas.microsoft.com/office/drawing/2014/main" id="{99891B32-3D59-C940-5226-5BC8515F4E7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32746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FC2C-4F9A-AAB4-39F3-54B207C336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146430-D52C-42E8-8188-A408BA8532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A10082-4CDF-FA33-2FFD-6B8D4BD947C0}"/>
              </a:ext>
            </a:extLst>
          </p:cNvPr>
          <p:cNvSpPr>
            <a:spLocks noGrp="1"/>
          </p:cNvSpPr>
          <p:nvPr>
            <p:ph type="dt" sz="half" idx="10"/>
          </p:nvPr>
        </p:nvSpPr>
        <p:spPr/>
        <p:txBody>
          <a:bodyPr/>
          <a:lstStyle/>
          <a:p>
            <a:fld id="{154299F0-5E50-4214-8784-EA1AEBD7ADCE}" type="datetimeFigureOut">
              <a:rPr lang="en-US" smtClean="0"/>
              <a:t>12/3/2024</a:t>
            </a:fld>
            <a:endParaRPr lang="en-US"/>
          </a:p>
        </p:txBody>
      </p:sp>
      <p:sp>
        <p:nvSpPr>
          <p:cNvPr id="5" name="Footer Placeholder 4">
            <a:extLst>
              <a:ext uri="{FF2B5EF4-FFF2-40B4-BE49-F238E27FC236}">
                <a16:creationId xmlns:a16="http://schemas.microsoft.com/office/drawing/2014/main" id="{BDD4B402-FEA7-F6E7-25D8-C410917C4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EB82F-46AF-0540-8802-D47F02962DD9}"/>
              </a:ext>
            </a:extLst>
          </p:cNvPr>
          <p:cNvSpPr>
            <a:spLocks noGrp="1"/>
          </p:cNvSpPr>
          <p:nvPr>
            <p:ph type="sldNum" sz="quarter" idx="12"/>
          </p:nvPr>
        </p:nvSpPr>
        <p:spPr/>
        <p:txBody>
          <a:bodyPr/>
          <a:lstStyle/>
          <a:p>
            <a:fld id="{DD9D29CC-385F-4EC1-A9AD-0541193B106A}" type="slidenum">
              <a:rPr lang="en-US" smtClean="0"/>
              <a:t>‹#›</a:t>
            </a:fld>
            <a:endParaRPr lang="en-US"/>
          </a:p>
        </p:txBody>
      </p:sp>
    </p:spTree>
    <p:extLst>
      <p:ext uri="{BB962C8B-B14F-4D97-AF65-F5344CB8AC3E}">
        <p14:creationId xmlns:p14="http://schemas.microsoft.com/office/powerpoint/2010/main" val="208378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E29E-4398-5D7D-B3C7-1020F68E32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C14994-0C04-7337-86C6-E416FA4186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34B9B-5F8C-17B1-E1A6-9E7C6ADEAA5C}"/>
              </a:ext>
            </a:extLst>
          </p:cNvPr>
          <p:cNvSpPr>
            <a:spLocks noGrp="1"/>
          </p:cNvSpPr>
          <p:nvPr>
            <p:ph type="dt" sz="half" idx="10"/>
          </p:nvPr>
        </p:nvSpPr>
        <p:spPr/>
        <p:txBody>
          <a:bodyPr/>
          <a:lstStyle/>
          <a:p>
            <a:fld id="{154299F0-5E50-4214-8784-EA1AEBD7ADCE}" type="datetimeFigureOut">
              <a:rPr lang="en-US" smtClean="0"/>
              <a:t>12/3/2024</a:t>
            </a:fld>
            <a:endParaRPr lang="en-US"/>
          </a:p>
        </p:txBody>
      </p:sp>
      <p:sp>
        <p:nvSpPr>
          <p:cNvPr id="5" name="Footer Placeholder 4">
            <a:extLst>
              <a:ext uri="{FF2B5EF4-FFF2-40B4-BE49-F238E27FC236}">
                <a16:creationId xmlns:a16="http://schemas.microsoft.com/office/drawing/2014/main" id="{BCEE2242-7BED-EB29-F2EE-0AF2215E7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DADB6-2F59-F5C2-8C83-FD0EF34FF0C2}"/>
              </a:ext>
            </a:extLst>
          </p:cNvPr>
          <p:cNvSpPr>
            <a:spLocks noGrp="1"/>
          </p:cNvSpPr>
          <p:nvPr>
            <p:ph type="sldNum" sz="quarter" idx="12"/>
          </p:nvPr>
        </p:nvSpPr>
        <p:spPr/>
        <p:txBody>
          <a:bodyPr/>
          <a:lstStyle/>
          <a:p>
            <a:fld id="{DD9D29CC-385F-4EC1-A9AD-0541193B106A}" type="slidenum">
              <a:rPr lang="en-US" smtClean="0"/>
              <a:t>‹#›</a:t>
            </a:fld>
            <a:endParaRPr lang="en-US"/>
          </a:p>
        </p:txBody>
      </p:sp>
    </p:spTree>
    <p:extLst>
      <p:ext uri="{BB962C8B-B14F-4D97-AF65-F5344CB8AC3E}">
        <p14:creationId xmlns:p14="http://schemas.microsoft.com/office/powerpoint/2010/main" val="212651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39DA7-B940-3583-AF24-BE201EE390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177D35-1BF0-AEA4-2553-703D6470E0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00AC8-4A16-5189-5633-92B076B194BC}"/>
              </a:ext>
            </a:extLst>
          </p:cNvPr>
          <p:cNvSpPr>
            <a:spLocks noGrp="1"/>
          </p:cNvSpPr>
          <p:nvPr>
            <p:ph type="dt" sz="half" idx="10"/>
          </p:nvPr>
        </p:nvSpPr>
        <p:spPr/>
        <p:txBody>
          <a:bodyPr/>
          <a:lstStyle/>
          <a:p>
            <a:fld id="{154299F0-5E50-4214-8784-EA1AEBD7ADCE}" type="datetimeFigureOut">
              <a:rPr lang="en-US" smtClean="0"/>
              <a:t>12/3/2024</a:t>
            </a:fld>
            <a:endParaRPr lang="en-US"/>
          </a:p>
        </p:txBody>
      </p:sp>
      <p:sp>
        <p:nvSpPr>
          <p:cNvPr id="5" name="Footer Placeholder 4">
            <a:extLst>
              <a:ext uri="{FF2B5EF4-FFF2-40B4-BE49-F238E27FC236}">
                <a16:creationId xmlns:a16="http://schemas.microsoft.com/office/drawing/2014/main" id="{4365DC3F-9679-6E8E-2855-954491A63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4396E-5DB5-15EB-EA21-837D165D5B4A}"/>
              </a:ext>
            </a:extLst>
          </p:cNvPr>
          <p:cNvSpPr>
            <a:spLocks noGrp="1"/>
          </p:cNvSpPr>
          <p:nvPr>
            <p:ph type="sldNum" sz="quarter" idx="12"/>
          </p:nvPr>
        </p:nvSpPr>
        <p:spPr/>
        <p:txBody>
          <a:bodyPr/>
          <a:lstStyle/>
          <a:p>
            <a:fld id="{DD9D29CC-385F-4EC1-A9AD-0541193B106A}" type="slidenum">
              <a:rPr lang="en-US" smtClean="0"/>
              <a:t>‹#›</a:t>
            </a:fld>
            <a:endParaRPr lang="en-US"/>
          </a:p>
        </p:txBody>
      </p:sp>
    </p:spTree>
    <p:extLst>
      <p:ext uri="{BB962C8B-B14F-4D97-AF65-F5344CB8AC3E}">
        <p14:creationId xmlns:p14="http://schemas.microsoft.com/office/powerpoint/2010/main" val="338098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D526-B3EE-7659-53A9-F10F61651C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D45F8-57C3-A75D-F182-636E379D3D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BA0FB-A14E-9764-89A3-60C406FB9BAB}"/>
              </a:ext>
            </a:extLst>
          </p:cNvPr>
          <p:cNvSpPr>
            <a:spLocks noGrp="1"/>
          </p:cNvSpPr>
          <p:nvPr>
            <p:ph type="dt" sz="half" idx="10"/>
          </p:nvPr>
        </p:nvSpPr>
        <p:spPr/>
        <p:txBody>
          <a:bodyPr/>
          <a:lstStyle/>
          <a:p>
            <a:fld id="{154299F0-5E50-4214-8784-EA1AEBD7ADCE}" type="datetimeFigureOut">
              <a:rPr lang="en-US" smtClean="0"/>
              <a:t>12/3/2024</a:t>
            </a:fld>
            <a:endParaRPr lang="en-US"/>
          </a:p>
        </p:txBody>
      </p:sp>
      <p:sp>
        <p:nvSpPr>
          <p:cNvPr id="5" name="Footer Placeholder 4">
            <a:extLst>
              <a:ext uri="{FF2B5EF4-FFF2-40B4-BE49-F238E27FC236}">
                <a16:creationId xmlns:a16="http://schemas.microsoft.com/office/drawing/2014/main" id="{E7B9D598-AFF1-4B74-6A98-EF0689B7E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6FEC0-4CA1-9DD0-633D-53462B77EFC2}"/>
              </a:ext>
            </a:extLst>
          </p:cNvPr>
          <p:cNvSpPr>
            <a:spLocks noGrp="1"/>
          </p:cNvSpPr>
          <p:nvPr>
            <p:ph type="sldNum" sz="quarter" idx="12"/>
          </p:nvPr>
        </p:nvSpPr>
        <p:spPr/>
        <p:txBody>
          <a:bodyPr/>
          <a:lstStyle/>
          <a:p>
            <a:fld id="{DD9D29CC-385F-4EC1-A9AD-0541193B106A}" type="slidenum">
              <a:rPr lang="en-US" smtClean="0"/>
              <a:t>‹#›</a:t>
            </a:fld>
            <a:endParaRPr lang="en-US"/>
          </a:p>
        </p:txBody>
      </p:sp>
    </p:spTree>
    <p:extLst>
      <p:ext uri="{BB962C8B-B14F-4D97-AF65-F5344CB8AC3E}">
        <p14:creationId xmlns:p14="http://schemas.microsoft.com/office/powerpoint/2010/main" val="98414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DAEB-0957-CC80-D808-955D2C719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410EF7-449F-A7D7-ABC9-13E03C576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AF55B5-4B33-31DE-F841-1B30D6FC686C}"/>
              </a:ext>
            </a:extLst>
          </p:cNvPr>
          <p:cNvSpPr>
            <a:spLocks noGrp="1"/>
          </p:cNvSpPr>
          <p:nvPr>
            <p:ph type="dt" sz="half" idx="10"/>
          </p:nvPr>
        </p:nvSpPr>
        <p:spPr/>
        <p:txBody>
          <a:bodyPr/>
          <a:lstStyle/>
          <a:p>
            <a:fld id="{154299F0-5E50-4214-8784-EA1AEBD7ADCE}" type="datetimeFigureOut">
              <a:rPr lang="en-US" smtClean="0"/>
              <a:t>12/3/2024</a:t>
            </a:fld>
            <a:endParaRPr lang="en-US"/>
          </a:p>
        </p:txBody>
      </p:sp>
      <p:sp>
        <p:nvSpPr>
          <p:cNvPr id="5" name="Footer Placeholder 4">
            <a:extLst>
              <a:ext uri="{FF2B5EF4-FFF2-40B4-BE49-F238E27FC236}">
                <a16:creationId xmlns:a16="http://schemas.microsoft.com/office/drawing/2014/main" id="{D9398B9E-15D9-3AAD-5DEE-F5F526FA6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13874-DB0D-F1AD-DD5E-82B125023FBD}"/>
              </a:ext>
            </a:extLst>
          </p:cNvPr>
          <p:cNvSpPr>
            <a:spLocks noGrp="1"/>
          </p:cNvSpPr>
          <p:nvPr>
            <p:ph type="sldNum" sz="quarter" idx="12"/>
          </p:nvPr>
        </p:nvSpPr>
        <p:spPr/>
        <p:txBody>
          <a:bodyPr/>
          <a:lstStyle/>
          <a:p>
            <a:fld id="{DD9D29CC-385F-4EC1-A9AD-0541193B106A}" type="slidenum">
              <a:rPr lang="en-US" smtClean="0"/>
              <a:t>‹#›</a:t>
            </a:fld>
            <a:endParaRPr lang="en-US"/>
          </a:p>
        </p:txBody>
      </p:sp>
    </p:spTree>
    <p:extLst>
      <p:ext uri="{BB962C8B-B14F-4D97-AF65-F5344CB8AC3E}">
        <p14:creationId xmlns:p14="http://schemas.microsoft.com/office/powerpoint/2010/main" val="380840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233A-1891-2044-10FD-B480A90C39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571DBE-3A00-37BA-6C64-56A797F14D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0ED82F-11F9-6A76-9F79-8168510855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BF48A6-A611-123D-AEFE-B83B9FCED8FE}"/>
              </a:ext>
            </a:extLst>
          </p:cNvPr>
          <p:cNvSpPr>
            <a:spLocks noGrp="1"/>
          </p:cNvSpPr>
          <p:nvPr>
            <p:ph type="dt" sz="half" idx="10"/>
          </p:nvPr>
        </p:nvSpPr>
        <p:spPr/>
        <p:txBody>
          <a:bodyPr/>
          <a:lstStyle/>
          <a:p>
            <a:fld id="{154299F0-5E50-4214-8784-EA1AEBD7ADCE}" type="datetimeFigureOut">
              <a:rPr lang="en-US" smtClean="0"/>
              <a:t>12/3/2024</a:t>
            </a:fld>
            <a:endParaRPr lang="en-US"/>
          </a:p>
        </p:txBody>
      </p:sp>
      <p:sp>
        <p:nvSpPr>
          <p:cNvPr id="6" name="Footer Placeholder 5">
            <a:extLst>
              <a:ext uri="{FF2B5EF4-FFF2-40B4-BE49-F238E27FC236}">
                <a16:creationId xmlns:a16="http://schemas.microsoft.com/office/drawing/2014/main" id="{D2B02700-C955-7D68-DA7E-12A9BF7304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ED1EE-AB6D-D2C1-5CFF-14C81EF3C124}"/>
              </a:ext>
            </a:extLst>
          </p:cNvPr>
          <p:cNvSpPr>
            <a:spLocks noGrp="1"/>
          </p:cNvSpPr>
          <p:nvPr>
            <p:ph type="sldNum" sz="quarter" idx="12"/>
          </p:nvPr>
        </p:nvSpPr>
        <p:spPr/>
        <p:txBody>
          <a:bodyPr/>
          <a:lstStyle/>
          <a:p>
            <a:fld id="{DD9D29CC-385F-4EC1-A9AD-0541193B106A}" type="slidenum">
              <a:rPr lang="en-US" smtClean="0"/>
              <a:t>‹#›</a:t>
            </a:fld>
            <a:endParaRPr lang="en-US"/>
          </a:p>
        </p:txBody>
      </p:sp>
    </p:spTree>
    <p:extLst>
      <p:ext uri="{BB962C8B-B14F-4D97-AF65-F5344CB8AC3E}">
        <p14:creationId xmlns:p14="http://schemas.microsoft.com/office/powerpoint/2010/main" val="397371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3D68-2CB5-904D-8202-2055FF0159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2229A5-EBE1-FD46-0915-3D763D5939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8D797-B19B-3246-558E-880CE9E108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C71B24-4553-037F-E835-C1D5C7905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EC53C3-2814-9030-F41B-618604FDF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C2A20E-AD46-12E7-7E8B-0140AA759174}"/>
              </a:ext>
            </a:extLst>
          </p:cNvPr>
          <p:cNvSpPr>
            <a:spLocks noGrp="1"/>
          </p:cNvSpPr>
          <p:nvPr>
            <p:ph type="dt" sz="half" idx="10"/>
          </p:nvPr>
        </p:nvSpPr>
        <p:spPr/>
        <p:txBody>
          <a:bodyPr/>
          <a:lstStyle/>
          <a:p>
            <a:fld id="{154299F0-5E50-4214-8784-EA1AEBD7ADCE}" type="datetimeFigureOut">
              <a:rPr lang="en-US" smtClean="0"/>
              <a:t>12/3/2024</a:t>
            </a:fld>
            <a:endParaRPr lang="en-US"/>
          </a:p>
        </p:txBody>
      </p:sp>
      <p:sp>
        <p:nvSpPr>
          <p:cNvPr id="8" name="Footer Placeholder 7">
            <a:extLst>
              <a:ext uri="{FF2B5EF4-FFF2-40B4-BE49-F238E27FC236}">
                <a16:creationId xmlns:a16="http://schemas.microsoft.com/office/drawing/2014/main" id="{F3778F33-4FB6-CC7B-7FC9-B7F12B3DC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AE9BC6-8D1F-5CA9-A1AF-39343B0B28A3}"/>
              </a:ext>
            </a:extLst>
          </p:cNvPr>
          <p:cNvSpPr>
            <a:spLocks noGrp="1"/>
          </p:cNvSpPr>
          <p:nvPr>
            <p:ph type="sldNum" sz="quarter" idx="12"/>
          </p:nvPr>
        </p:nvSpPr>
        <p:spPr/>
        <p:txBody>
          <a:bodyPr/>
          <a:lstStyle/>
          <a:p>
            <a:fld id="{DD9D29CC-385F-4EC1-A9AD-0541193B106A}" type="slidenum">
              <a:rPr lang="en-US" smtClean="0"/>
              <a:t>‹#›</a:t>
            </a:fld>
            <a:endParaRPr lang="en-US"/>
          </a:p>
        </p:txBody>
      </p:sp>
    </p:spTree>
    <p:extLst>
      <p:ext uri="{BB962C8B-B14F-4D97-AF65-F5344CB8AC3E}">
        <p14:creationId xmlns:p14="http://schemas.microsoft.com/office/powerpoint/2010/main" val="374878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2604-A1C5-7841-1215-8345CBB85C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71223F-0237-D33D-AEB7-BDB466D9B8D9}"/>
              </a:ext>
            </a:extLst>
          </p:cNvPr>
          <p:cNvSpPr>
            <a:spLocks noGrp="1"/>
          </p:cNvSpPr>
          <p:nvPr>
            <p:ph type="dt" sz="half" idx="10"/>
          </p:nvPr>
        </p:nvSpPr>
        <p:spPr/>
        <p:txBody>
          <a:bodyPr/>
          <a:lstStyle/>
          <a:p>
            <a:fld id="{154299F0-5E50-4214-8784-EA1AEBD7ADCE}" type="datetimeFigureOut">
              <a:rPr lang="en-US" smtClean="0"/>
              <a:t>12/3/2024</a:t>
            </a:fld>
            <a:endParaRPr lang="en-US"/>
          </a:p>
        </p:txBody>
      </p:sp>
      <p:sp>
        <p:nvSpPr>
          <p:cNvPr id="4" name="Footer Placeholder 3">
            <a:extLst>
              <a:ext uri="{FF2B5EF4-FFF2-40B4-BE49-F238E27FC236}">
                <a16:creationId xmlns:a16="http://schemas.microsoft.com/office/drawing/2014/main" id="{749426C9-DCBF-31D4-0159-FCF1D328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2B6DFE-DBFF-59CE-851E-A703FB7C239A}"/>
              </a:ext>
            </a:extLst>
          </p:cNvPr>
          <p:cNvSpPr>
            <a:spLocks noGrp="1"/>
          </p:cNvSpPr>
          <p:nvPr>
            <p:ph type="sldNum" sz="quarter" idx="12"/>
          </p:nvPr>
        </p:nvSpPr>
        <p:spPr/>
        <p:txBody>
          <a:bodyPr/>
          <a:lstStyle/>
          <a:p>
            <a:fld id="{DD9D29CC-385F-4EC1-A9AD-0541193B106A}" type="slidenum">
              <a:rPr lang="en-US" smtClean="0"/>
              <a:t>‹#›</a:t>
            </a:fld>
            <a:endParaRPr lang="en-US"/>
          </a:p>
        </p:txBody>
      </p:sp>
    </p:spTree>
    <p:extLst>
      <p:ext uri="{BB962C8B-B14F-4D97-AF65-F5344CB8AC3E}">
        <p14:creationId xmlns:p14="http://schemas.microsoft.com/office/powerpoint/2010/main" val="269484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8299DE-1E7C-408D-9A28-E8D6548BA64F}"/>
              </a:ext>
            </a:extLst>
          </p:cNvPr>
          <p:cNvSpPr>
            <a:spLocks noGrp="1"/>
          </p:cNvSpPr>
          <p:nvPr>
            <p:ph type="dt" sz="half" idx="10"/>
          </p:nvPr>
        </p:nvSpPr>
        <p:spPr/>
        <p:txBody>
          <a:bodyPr/>
          <a:lstStyle/>
          <a:p>
            <a:fld id="{154299F0-5E50-4214-8784-EA1AEBD7ADCE}" type="datetimeFigureOut">
              <a:rPr lang="en-US" smtClean="0"/>
              <a:t>12/3/2024</a:t>
            </a:fld>
            <a:endParaRPr lang="en-US"/>
          </a:p>
        </p:txBody>
      </p:sp>
      <p:sp>
        <p:nvSpPr>
          <p:cNvPr id="3" name="Footer Placeholder 2">
            <a:extLst>
              <a:ext uri="{FF2B5EF4-FFF2-40B4-BE49-F238E27FC236}">
                <a16:creationId xmlns:a16="http://schemas.microsoft.com/office/drawing/2014/main" id="{D564796B-3B77-176E-D1E1-16653EB998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9DF2BA-BE93-C3DB-A1CD-22F412B3B8F8}"/>
              </a:ext>
            </a:extLst>
          </p:cNvPr>
          <p:cNvSpPr>
            <a:spLocks noGrp="1"/>
          </p:cNvSpPr>
          <p:nvPr>
            <p:ph type="sldNum" sz="quarter" idx="12"/>
          </p:nvPr>
        </p:nvSpPr>
        <p:spPr/>
        <p:txBody>
          <a:bodyPr/>
          <a:lstStyle/>
          <a:p>
            <a:fld id="{DD9D29CC-385F-4EC1-A9AD-0541193B106A}" type="slidenum">
              <a:rPr lang="en-US" smtClean="0"/>
              <a:t>‹#›</a:t>
            </a:fld>
            <a:endParaRPr lang="en-US"/>
          </a:p>
        </p:txBody>
      </p:sp>
    </p:spTree>
    <p:extLst>
      <p:ext uri="{BB962C8B-B14F-4D97-AF65-F5344CB8AC3E}">
        <p14:creationId xmlns:p14="http://schemas.microsoft.com/office/powerpoint/2010/main" val="241337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820C-C977-BB04-D836-CA9460A92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274A70-F06A-11D0-9B4B-3B53935FA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F45CD9-2EC3-DF32-6F71-D210A3B3A0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5ECFD0-C2F6-B4A6-C963-3830E64AE511}"/>
              </a:ext>
            </a:extLst>
          </p:cNvPr>
          <p:cNvSpPr>
            <a:spLocks noGrp="1"/>
          </p:cNvSpPr>
          <p:nvPr>
            <p:ph type="dt" sz="half" idx="10"/>
          </p:nvPr>
        </p:nvSpPr>
        <p:spPr/>
        <p:txBody>
          <a:bodyPr/>
          <a:lstStyle/>
          <a:p>
            <a:fld id="{154299F0-5E50-4214-8784-EA1AEBD7ADCE}" type="datetimeFigureOut">
              <a:rPr lang="en-US" smtClean="0"/>
              <a:t>12/3/2024</a:t>
            </a:fld>
            <a:endParaRPr lang="en-US"/>
          </a:p>
        </p:txBody>
      </p:sp>
      <p:sp>
        <p:nvSpPr>
          <p:cNvPr id="6" name="Footer Placeholder 5">
            <a:extLst>
              <a:ext uri="{FF2B5EF4-FFF2-40B4-BE49-F238E27FC236}">
                <a16:creationId xmlns:a16="http://schemas.microsoft.com/office/drawing/2014/main" id="{114B4461-DC4E-0E6F-1D0B-AE3A0740E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B4D91-8F13-0192-CF59-7C5CEF0B687F}"/>
              </a:ext>
            </a:extLst>
          </p:cNvPr>
          <p:cNvSpPr>
            <a:spLocks noGrp="1"/>
          </p:cNvSpPr>
          <p:nvPr>
            <p:ph type="sldNum" sz="quarter" idx="12"/>
          </p:nvPr>
        </p:nvSpPr>
        <p:spPr/>
        <p:txBody>
          <a:bodyPr/>
          <a:lstStyle/>
          <a:p>
            <a:fld id="{DD9D29CC-385F-4EC1-A9AD-0541193B106A}" type="slidenum">
              <a:rPr lang="en-US" smtClean="0"/>
              <a:t>‹#›</a:t>
            </a:fld>
            <a:endParaRPr lang="en-US"/>
          </a:p>
        </p:txBody>
      </p:sp>
    </p:spTree>
    <p:extLst>
      <p:ext uri="{BB962C8B-B14F-4D97-AF65-F5344CB8AC3E}">
        <p14:creationId xmlns:p14="http://schemas.microsoft.com/office/powerpoint/2010/main" val="385576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3708-B9F5-70BA-2511-61191EDDD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195A50-0C22-72DD-C44E-F985A9676A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332A3E-23B8-808C-045A-15F74B9C6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72B71-BAC0-F628-3B43-60C0E843D506}"/>
              </a:ext>
            </a:extLst>
          </p:cNvPr>
          <p:cNvSpPr>
            <a:spLocks noGrp="1"/>
          </p:cNvSpPr>
          <p:nvPr>
            <p:ph type="dt" sz="half" idx="10"/>
          </p:nvPr>
        </p:nvSpPr>
        <p:spPr/>
        <p:txBody>
          <a:bodyPr/>
          <a:lstStyle/>
          <a:p>
            <a:fld id="{154299F0-5E50-4214-8784-EA1AEBD7ADCE}" type="datetimeFigureOut">
              <a:rPr lang="en-US" smtClean="0"/>
              <a:t>12/3/2024</a:t>
            </a:fld>
            <a:endParaRPr lang="en-US"/>
          </a:p>
        </p:txBody>
      </p:sp>
      <p:sp>
        <p:nvSpPr>
          <p:cNvPr id="6" name="Footer Placeholder 5">
            <a:extLst>
              <a:ext uri="{FF2B5EF4-FFF2-40B4-BE49-F238E27FC236}">
                <a16:creationId xmlns:a16="http://schemas.microsoft.com/office/drawing/2014/main" id="{65E90098-E07C-60BA-3FC0-3D49F02F0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A6917-C493-6838-8E74-D78CBAB35B30}"/>
              </a:ext>
            </a:extLst>
          </p:cNvPr>
          <p:cNvSpPr>
            <a:spLocks noGrp="1"/>
          </p:cNvSpPr>
          <p:nvPr>
            <p:ph type="sldNum" sz="quarter" idx="12"/>
          </p:nvPr>
        </p:nvSpPr>
        <p:spPr/>
        <p:txBody>
          <a:bodyPr/>
          <a:lstStyle/>
          <a:p>
            <a:fld id="{DD9D29CC-385F-4EC1-A9AD-0541193B106A}" type="slidenum">
              <a:rPr lang="en-US" smtClean="0"/>
              <a:t>‹#›</a:t>
            </a:fld>
            <a:endParaRPr lang="en-US"/>
          </a:p>
        </p:txBody>
      </p:sp>
    </p:spTree>
    <p:extLst>
      <p:ext uri="{BB962C8B-B14F-4D97-AF65-F5344CB8AC3E}">
        <p14:creationId xmlns:p14="http://schemas.microsoft.com/office/powerpoint/2010/main" val="111914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0469D-6201-96FC-4F54-E0C385803A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4A08E-4627-D241-2407-F46FEEE78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CCBFC-BFD0-F573-6D2E-7836A8FB0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299F0-5E50-4214-8784-EA1AEBD7ADCE}" type="datetimeFigureOut">
              <a:rPr lang="en-US" smtClean="0"/>
              <a:t>12/3/2024</a:t>
            </a:fld>
            <a:endParaRPr lang="en-US"/>
          </a:p>
        </p:txBody>
      </p:sp>
      <p:sp>
        <p:nvSpPr>
          <p:cNvPr id="5" name="Footer Placeholder 4">
            <a:extLst>
              <a:ext uri="{FF2B5EF4-FFF2-40B4-BE49-F238E27FC236}">
                <a16:creationId xmlns:a16="http://schemas.microsoft.com/office/drawing/2014/main" id="{23BE111D-488E-DCDC-1A4E-76F3C83291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C22AE4-C50B-7ADF-D649-9754A3F4B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D29CC-385F-4EC1-A9AD-0541193B106A}" type="slidenum">
              <a:rPr lang="en-US" smtClean="0"/>
              <a:t>‹#›</a:t>
            </a:fld>
            <a:endParaRPr lang="en-US"/>
          </a:p>
        </p:txBody>
      </p:sp>
    </p:spTree>
    <p:extLst>
      <p:ext uri="{BB962C8B-B14F-4D97-AF65-F5344CB8AC3E}">
        <p14:creationId xmlns:p14="http://schemas.microsoft.com/office/powerpoint/2010/main" val="261877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iaobien.vasi.gov.v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aobien.vasi.gov.v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B758-60F2-7C4C-B35A-7D28A341DF95}"/>
              </a:ext>
            </a:extLst>
          </p:cNvPr>
          <p:cNvSpPr>
            <a:spLocks noGrp="1"/>
          </p:cNvSpPr>
          <p:nvPr>
            <p:ph type="ctrTitle"/>
          </p:nvPr>
        </p:nvSpPr>
        <p:spPr>
          <a:xfrm>
            <a:off x="0" y="2556588"/>
            <a:ext cx="12192000" cy="4301412"/>
          </a:xfrm>
          <a:ln>
            <a:noFill/>
          </a:ln>
        </p:spPr>
        <p:style>
          <a:lnRef idx="2">
            <a:schemeClr val="accent1"/>
          </a:lnRef>
          <a:fillRef idx="1">
            <a:schemeClr val="lt1"/>
          </a:fillRef>
          <a:effectRef idx="0">
            <a:schemeClr val="accent1"/>
          </a:effectRef>
          <a:fontRef idx="minor">
            <a:schemeClr val="dk1"/>
          </a:fontRef>
        </p:style>
        <p:txBody>
          <a:bodyPr anchor="t">
            <a:noAutofit/>
          </a:bodyPr>
          <a:lstStyle/>
          <a:p>
            <a:pPr>
              <a:lnSpc>
                <a:spcPct val="105000"/>
              </a:lnSpc>
              <a:spcBef>
                <a:spcPts val="600"/>
              </a:spcBef>
              <a:spcAft>
                <a:spcPts val="600"/>
              </a:spcAft>
            </a:pPr>
            <a:r>
              <a:rPr lang="vi-VN" sz="3800" b="1" cap="all"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CHUYỂN ĐỔI SỐ TRONG LĨNH VỰC </a:t>
            </a:r>
            <a:br>
              <a:rPr lang="vi-VN" sz="3800" b="1" cap="all"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800" b="1" cap="all"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BIỂN VÀ HẢI ĐẢO</a:t>
            </a:r>
            <a:br>
              <a:rPr lang="fr-FR" sz="44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fr-FR" sz="14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vi-VN" sz="3200" b="1" dirty="0">
                <a:solidFill>
                  <a:srgbClr val="C00000"/>
                </a:solidFill>
                <a:latin typeface="Calibri" panose="020F0502020204030204" pitchFamily="34" charset="0"/>
                <a:cs typeface="Calibri" panose="020F0502020204030204" pitchFamily="34" charset="0"/>
              </a:rPr>
              <a:t>Chọn bài toán phù hợp để bắt đầu</a:t>
            </a:r>
            <a:br>
              <a:rPr lang="vi-VN" sz="2800" b="1" dirty="0">
                <a:solidFill>
                  <a:srgbClr val="0070C0"/>
                </a:solidFill>
                <a:latin typeface="Calibri" panose="020F0502020204030204" pitchFamily="34" charset="0"/>
                <a:cs typeface="Calibri" panose="020F0502020204030204" pitchFamily="34" charset="0"/>
              </a:rPr>
            </a:br>
            <a:br>
              <a:rPr lang="en-US" sz="2800" b="1" dirty="0">
                <a:solidFill>
                  <a:srgbClr val="0070C0"/>
                </a:solidFill>
                <a:latin typeface="Calibri" panose="020F0502020204030204" pitchFamily="34" charset="0"/>
                <a:cs typeface="Calibri" panose="020F0502020204030204" pitchFamily="34" charset="0"/>
              </a:rPr>
            </a:br>
            <a:br>
              <a:rPr lang="vi-VN" sz="2800" b="1" dirty="0">
                <a:solidFill>
                  <a:srgbClr val="0070C0"/>
                </a:solidFill>
                <a:latin typeface="Calibri" panose="020F0502020204030204" pitchFamily="34" charset="0"/>
                <a:cs typeface="Calibri" panose="020F0502020204030204" pitchFamily="34" charset="0"/>
              </a:rPr>
            </a:br>
            <a:br>
              <a:rPr lang="vi-VN" sz="2600" b="1" dirty="0">
                <a:solidFill>
                  <a:srgbClr val="0070C0"/>
                </a:solidFill>
                <a:latin typeface="Calibri" panose="020F0502020204030204" pitchFamily="34" charset="0"/>
                <a:cs typeface="Calibri" panose="020F0502020204030204" pitchFamily="34" charset="0"/>
              </a:rPr>
            </a:br>
            <a:r>
              <a:rPr lang="en-US" sz="2600" b="1" dirty="0" err="1">
                <a:solidFill>
                  <a:srgbClr val="0070C0"/>
                </a:solidFill>
                <a:latin typeface="Calibri" panose="020F0502020204030204" pitchFamily="34" charset="0"/>
                <a:cs typeface="Calibri" panose="020F0502020204030204" pitchFamily="34" charset="0"/>
              </a:rPr>
              <a:t>Cần</a:t>
            </a:r>
            <a:r>
              <a:rPr lang="en-US" sz="2600" b="1" dirty="0">
                <a:solidFill>
                  <a:srgbClr val="0070C0"/>
                </a:solidFill>
                <a:latin typeface="Calibri" panose="020F0502020204030204" pitchFamily="34" charset="0"/>
                <a:cs typeface="Calibri" panose="020F0502020204030204" pitchFamily="34" charset="0"/>
              </a:rPr>
              <a:t> </a:t>
            </a:r>
            <a:r>
              <a:rPr lang="en-US" sz="2600" b="1" dirty="0" err="1">
                <a:solidFill>
                  <a:srgbClr val="0070C0"/>
                </a:solidFill>
                <a:latin typeface="Calibri" panose="020F0502020204030204" pitchFamily="34" charset="0"/>
                <a:cs typeface="Calibri" panose="020F0502020204030204" pitchFamily="34" charset="0"/>
              </a:rPr>
              <a:t>Thơ</a:t>
            </a:r>
            <a:r>
              <a:rPr lang="vi-VN" sz="2600" b="1" dirty="0">
                <a:solidFill>
                  <a:srgbClr val="0070C0"/>
                </a:solidFill>
                <a:latin typeface="Calibri" panose="020F0502020204030204" pitchFamily="34" charset="0"/>
                <a:cs typeface="Calibri" panose="020F0502020204030204" pitchFamily="34" charset="0"/>
              </a:rPr>
              <a:t>, tháng </a:t>
            </a:r>
            <a:r>
              <a:rPr lang="en-US" sz="2600" b="1" dirty="0">
                <a:solidFill>
                  <a:srgbClr val="0070C0"/>
                </a:solidFill>
                <a:latin typeface="Calibri" panose="020F0502020204030204" pitchFamily="34" charset="0"/>
                <a:cs typeface="Calibri" panose="020F0502020204030204" pitchFamily="34" charset="0"/>
              </a:rPr>
              <a:t>12</a:t>
            </a:r>
            <a:r>
              <a:rPr lang="vi-VN" sz="2600" b="1" dirty="0">
                <a:solidFill>
                  <a:srgbClr val="0070C0"/>
                </a:solidFill>
                <a:latin typeface="Calibri" panose="020F0502020204030204" pitchFamily="34" charset="0"/>
                <a:cs typeface="Calibri" panose="020F0502020204030204" pitchFamily="34" charset="0"/>
              </a:rPr>
              <a:t> năm 202</a:t>
            </a:r>
            <a:r>
              <a:rPr lang="en-US" sz="2600" b="1" dirty="0">
                <a:solidFill>
                  <a:srgbClr val="0070C0"/>
                </a:solidFill>
                <a:latin typeface="Calibri" panose="020F0502020204030204" pitchFamily="34" charset="0"/>
                <a:cs typeface="Calibri" panose="020F0502020204030204" pitchFamily="34" charset="0"/>
              </a:rPr>
              <a:t>4</a:t>
            </a:r>
          </a:p>
        </p:txBody>
      </p:sp>
      <p:sp>
        <p:nvSpPr>
          <p:cNvPr id="7" name="Subtitle 2">
            <a:extLst>
              <a:ext uri="{FF2B5EF4-FFF2-40B4-BE49-F238E27FC236}">
                <a16:creationId xmlns:a16="http://schemas.microsoft.com/office/drawing/2014/main" id="{F4C2153A-580C-B770-6503-CEAEC03E096C}"/>
              </a:ext>
            </a:extLst>
          </p:cNvPr>
          <p:cNvSpPr txBox="1">
            <a:spLocks/>
          </p:cNvSpPr>
          <p:nvPr/>
        </p:nvSpPr>
        <p:spPr>
          <a:xfrm>
            <a:off x="0" y="629286"/>
            <a:ext cx="12192000" cy="889000"/>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ctr" defTabSz="3429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sz="2600" b="1" dirty="0">
                <a:solidFill>
                  <a:srgbClr val="0070C0"/>
                </a:solidFill>
                <a:latin typeface="Calibri" panose="020F0502020204030204" pitchFamily="34" charset="0"/>
                <a:ea typeface="+mj-ea"/>
                <a:cs typeface="Calibri" panose="020F0502020204030204" pitchFamily="34" charset="0"/>
              </a:rPr>
              <a:t>CỤC BIỂN VÀ HẢI ĐẢO VIỆT NAM  </a:t>
            </a:r>
          </a:p>
          <a:p>
            <a:r>
              <a:rPr lang="en-US" sz="2600" b="1" dirty="0" err="1">
                <a:solidFill>
                  <a:srgbClr val="0070C0"/>
                </a:solidFill>
                <a:latin typeface="Calibri" panose="020F0502020204030204" pitchFamily="34" charset="0"/>
                <a:ea typeface="+mj-ea"/>
                <a:cs typeface="Calibri" panose="020F0502020204030204" pitchFamily="34" charset="0"/>
              </a:rPr>
              <a:t>Trung</a:t>
            </a:r>
            <a:r>
              <a:rPr lang="en-US" sz="2600" b="1" dirty="0">
                <a:solidFill>
                  <a:srgbClr val="0070C0"/>
                </a:solidFill>
                <a:latin typeface="Calibri" panose="020F0502020204030204" pitchFamily="34" charset="0"/>
                <a:ea typeface="+mj-ea"/>
                <a:cs typeface="Calibri" panose="020F0502020204030204" pitchFamily="34" charset="0"/>
              </a:rPr>
              <a:t> </a:t>
            </a:r>
            <a:r>
              <a:rPr lang="en-US" sz="2600" b="1" dirty="0" err="1">
                <a:solidFill>
                  <a:srgbClr val="0070C0"/>
                </a:solidFill>
                <a:latin typeface="Calibri" panose="020F0502020204030204" pitchFamily="34" charset="0"/>
                <a:ea typeface="+mj-ea"/>
                <a:cs typeface="Calibri" panose="020F0502020204030204" pitchFamily="34" charset="0"/>
              </a:rPr>
              <a:t>tâm</a:t>
            </a:r>
            <a:r>
              <a:rPr lang="en-US" sz="2600" b="1" dirty="0">
                <a:solidFill>
                  <a:srgbClr val="0070C0"/>
                </a:solidFill>
                <a:latin typeface="Calibri" panose="020F0502020204030204" pitchFamily="34" charset="0"/>
                <a:ea typeface="+mj-ea"/>
                <a:cs typeface="Calibri" panose="020F0502020204030204" pitchFamily="34" charset="0"/>
              </a:rPr>
              <a:t> </a:t>
            </a:r>
            <a:r>
              <a:rPr lang="en-US" sz="2600" b="1" dirty="0" err="1">
                <a:solidFill>
                  <a:srgbClr val="0070C0"/>
                </a:solidFill>
                <a:latin typeface="Calibri" panose="020F0502020204030204" pitchFamily="34" charset="0"/>
                <a:ea typeface="+mj-ea"/>
                <a:cs typeface="Calibri" panose="020F0502020204030204" pitchFamily="34" charset="0"/>
              </a:rPr>
              <a:t>Thông</a:t>
            </a:r>
            <a:r>
              <a:rPr lang="en-US" sz="2600" b="1" dirty="0">
                <a:solidFill>
                  <a:srgbClr val="0070C0"/>
                </a:solidFill>
                <a:latin typeface="Calibri" panose="020F0502020204030204" pitchFamily="34" charset="0"/>
                <a:ea typeface="+mj-ea"/>
                <a:cs typeface="Calibri" panose="020F0502020204030204" pitchFamily="34" charset="0"/>
              </a:rPr>
              <a:t> tin, </a:t>
            </a:r>
            <a:r>
              <a:rPr lang="en-US" sz="2600" b="1" dirty="0" err="1">
                <a:solidFill>
                  <a:srgbClr val="0070C0"/>
                </a:solidFill>
                <a:latin typeface="Calibri" panose="020F0502020204030204" pitchFamily="34" charset="0"/>
                <a:ea typeface="+mj-ea"/>
                <a:cs typeface="Calibri" panose="020F0502020204030204" pitchFamily="34" charset="0"/>
              </a:rPr>
              <a:t>dữ</a:t>
            </a:r>
            <a:r>
              <a:rPr lang="en-US" sz="2600" b="1" dirty="0">
                <a:solidFill>
                  <a:srgbClr val="0070C0"/>
                </a:solidFill>
                <a:latin typeface="Calibri" panose="020F0502020204030204" pitchFamily="34" charset="0"/>
                <a:ea typeface="+mj-ea"/>
                <a:cs typeface="Calibri" panose="020F0502020204030204" pitchFamily="34" charset="0"/>
              </a:rPr>
              <a:t> </a:t>
            </a:r>
            <a:r>
              <a:rPr lang="en-US" sz="2600" b="1" dirty="0" err="1">
                <a:solidFill>
                  <a:srgbClr val="0070C0"/>
                </a:solidFill>
                <a:latin typeface="Calibri" panose="020F0502020204030204" pitchFamily="34" charset="0"/>
                <a:ea typeface="+mj-ea"/>
                <a:cs typeface="Calibri" panose="020F0502020204030204" pitchFamily="34" charset="0"/>
              </a:rPr>
              <a:t>liệu</a:t>
            </a:r>
            <a:r>
              <a:rPr lang="en-US" sz="2600" b="1" dirty="0">
                <a:solidFill>
                  <a:srgbClr val="0070C0"/>
                </a:solidFill>
                <a:latin typeface="Calibri" panose="020F0502020204030204" pitchFamily="34" charset="0"/>
                <a:ea typeface="+mj-ea"/>
                <a:cs typeface="Calibri" panose="020F0502020204030204" pitchFamily="34" charset="0"/>
              </a:rPr>
              <a:t> </a:t>
            </a:r>
            <a:r>
              <a:rPr lang="en-US" sz="2600" b="1" dirty="0" err="1">
                <a:solidFill>
                  <a:srgbClr val="0070C0"/>
                </a:solidFill>
                <a:latin typeface="Calibri" panose="020F0502020204030204" pitchFamily="34" charset="0"/>
                <a:ea typeface="+mj-ea"/>
                <a:cs typeface="Calibri" panose="020F0502020204030204" pitchFamily="34" charset="0"/>
              </a:rPr>
              <a:t>biển</a:t>
            </a:r>
            <a:r>
              <a:rPr lang="en-US" sz="2600" b="1" dirty="0">
                <a:solidFill>
                  <a:srgbClr val="0070C0"/>
                </a:solidFill>
                <a:latin typeface="Calibri" panose="020F0502020204030204" pitchFamily="34" charset="0"/>
                <a:ea typeface="+mj-ea"/>
                <a:cs typeface="Calibri" panose="020F0502020204030204" pitchFamily="34" charset="0"/>
              </a:rPr>
              <a:t> </a:t>
            </a:r>
            <a:r>
              <a:rPr lang="en-US" sz="2600" b="1" dirty="0" err="1">
                <a:solidFill>
                  <a:srgbClr val="0070C0"/>
                </a:solidFill>
                <a:latin typeface="Calibri" panose="020F0502020204030204" pitchFamily="34" charset="0"/>
                <a:ea typeface="+mj-ea"/>
                <a:cs typeface="Calibri" panose="020F0502020204030204" pitchFamily="34" charset="0"/>
              </a:rPr>
              <a:t>và</a:t>
            </a:r>
            <a:r>
              <a:rPr lang="en-US" sz="2600" b="1" dirty="0">
                <a:solidFill>
                  <a:srgbClr val="0070C0"/>
                </a:solidFill>
                <a:latin typeface="Calibri" panose="020F0502020204030204" pitchFamily="34" charset="0"/>
                <a:ea typeface="+mj-ea"/>
                <a:cs typeface="Calibri" panose="020F0502020204030204" pitchFamily="34" charset="0"/>
              </a:rPr>
              <a:t> </a:t>
            </a:r>
            <a:r>
              <a:rPr lang="en-US" sz="2600" b="1" dirty="0" err="1">
                <a:solidFill>
                  <a:srgbClr val="0070C0"/>
                </a:solidFill>
                <a:latin typeface="Calibri" panose="020F0502020204030204" pitchFamily="34" charset="0"/>
                <a:ea typeface="+mj-ea"/>
                <a:cs typeface="Calibri" panose="020F0502020204030204" pitchFamily="34" charset="0"/>
              </a:rPr>
              <a:t>hải</a:t>
            </a:r>
            <a:r>
              <a:rPr lang="en-US" sz="2600" b="1" dirty="0">
                <a:solidFill>
                  <a:srgbClr val="0070C0"/>
                </a:solidFill>
                <a:latin typeface="Calibri" panose="020F0502020204030204" pitchFamily="34" charset="0"/>
                <a:ea typeface="+mj-ea"/>
                <a:cs typeface="Calibri" panose="020F0502020204030204" pitchFamily="34" charset="0"/>
              </a:rPr>
              <a:t> </a:t>
            </a:r>
            <a:r>
              <a:rPr lang="en-US" sz="2600" b="1" dirty="0" err="1">
                <a:solidFill>
                  <a:srgbClr val="0070C0"/>
                </a:solidFill>
                <a:latin typeface="Calibri" panose="020F0502020204030204" pitchFamily="34" charset="0"/>
                <a:ea typeface="+mj-ea"/>
                <a:cs typeface="Calibri" panose="020F0502020204030204" pitchFamily="34" charset="0"/>
              </a:rPr>
              <a:t>đảo</a:t>
            </a:r>
            <a:r>
              <a:rPr lang="en-US" sz="2600" b="1" dirty="0">
                <a:solidFill>
                  <a:srgbClr val="0070C0"/>
                </a:solidFill>
                <a:latin typeface="Calibri" panose="020F0502020204030204" pitchFamily="34" charset="0"/>
                <a:ea typeface="+mj-ea"/>
                <a:cs typeface="Calibri" panose="020F0502020204030204" pitchFamily="34" charset="0"/>
              </a:rPr>
              <a:t> </a:t>
            </a:r>
            <a:r>
              <a:rPr lang="en-US" sz="2600" b="1" dirty="0" err="1">
                <a:solidFill>
                  <a:srgbClr val="0070C0"/>
                </a:solidFill>
                <a:latin typeface="Calibri" panose="020F0502020204030204" pitchFamily="34" charset="0"/>
                <a:ea typeface="+mj-ea"/>
                <a:cs typeface="Calibri" panose="020F0502020204030204" pitchFamily="34" charset="0"/>
              </a:rPr>
              <a:t>quốc</a:t>
            </a:r>
            <a:r>
              <a:rPr lang="en-US" sz="2600" b="1" dirty="0">
                <a:solidFill>
                  <a:srgbClr val="0070C0"/>
                </a:solidFill>
                <a:latin typeface="Calibri" panose="020F0502020204030204" pitchFamily="34" charset="0"/>
                <a:ea typeface="+mj-ea"/>
                <a:cs typeface="Calibri" panose="020F0502020204030204" pitchFamily="34" charset="0"/>
              </a:rPr>
              <a:t> </a:t>
            </a:r>
            <a:r>
              <a:rPr lang="en-US" sz="2600" b="1" dirty="0" err="1">
                <a:solidFill>
                  <a:srgbClr val="0070C0"/>
                </a:solidFill>
                <a:latin typeface="Calibri" panose="020F0502020204030204" pitchFamily="34" charset="0"/>
                <a:ea typeface="+mj-ea"/>
                <a:cs typeface="Calibri" panose="020F0502020204030204" pitchFamily="34" charset="0"/>
              </a:rPr>
              <a:t>gia</a:t>
            </a:r>
            <a:endParaRPr lang="en-US" sz="2600" b="1" dirty="0">
              <a:solidFill>
                <a:srgbClr val="0070C0"/>
              </a:solidFill>
              <a:latin typeface="Calibri" panose="020F0502020204030204" pitchFamily="34" charset="0"/>
              <a:ea typeface="+mj-ea"/>
              <a:cs typeface="Calibri" panose="020F0502020204030204" pitchFamily="34" charset="0"/>
            </a:endParaRPr>
          </a:p>
        </p:txBody>
      </p:sp>
      <p:pic>
        <p:nvPicPr>
          <p:cNvPr id="6" name="Picture 5">
            <a:extLst>
              <a:ext uri="{FF2B5EF4-FFF2-40B4-BE49-F238E27FC236}">
                <a16:creationId xmlns:a16="http://schemas.microsoft.com/office/drawing/2014/main" id="{DDCEB90E-17BC-7444-9F6D-D9B06A56454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81566" y="660759"/>
            <a:ext cx="822960" cy="826054"/>
          </a:xfrm>
          <a:prstGeom prst="rect">
            <a:avLst/>
          </a:prstGeom>
        </p:spPr>
      </p:pic>
      <p:pic>
        <p:nvPicPr>
          <p:cNvPr id="5" name="Picture 4"/>
          <p:cNvPicPr>
            <a:picLocks noChangeAspect="1"/>
          </p:cNvPicPr>
          <p:nvPr/>
        </p:nvPicPr>
        <p:blipFill>
          <a:blip r:embed="rId4"/>
          <a:stretch>
            <a:fillRect/>
          </a:stretch>
        </p:blipFill>
        <p:spPr>
          <a:xfrm>
            <a:off x="338404" y="585457"/>
            <a:ext cx="1005840" cy="1005840"/>
          </a:xfrm>
          <a:prstGeom prst="rect">
            <a:avLst/>
          </a:prstGeom>
        </p:spPr>
      </p:pic>
    </p:spTree>
    <p:extLst>
      <p:ext uri="{BB962C8B-B14F-4D97-AF65-F5344CB8AC3E}">
        <p14:creationId xmlns:p14="http://schemas.microsoft.com/office/powerpoint/2010/main" val="3705648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A1CF-0B3F-985A-212E-4DD0B6748524}"/>
              </a:ext>
            </a:extLst>
          </p:cNvPr>
          <p:cNvSpPr>
            <a:spLocks noGrp="1"/>
          </p:cNvSpPr>
          <p:nvPr>
            <p:ph type="title"/>
          </p:nvPr>
        </p:nvSpPr>
        <p:spPr>
          <a:xfrm>
            <a:off x="423333" y="265665"/>
            <a:ext cx="11277600" cy="948780"/>
          </a:xfrm>
        </p:spPr>
        <p:txBody>
          <a:bodyPr vert="horz" lIns="91440" tIns="45720" rIns="91440" bIns="45720" rtlCol="0" anchor="ctr">
            <a:normAutofit/>
          </a:bodyPr>
          <a:lstStyle/>
          <a:p>
            <a:pPr algn="ctr"/>
            <a:r>
              <a:rPr lang="vi-VN" sz="3600" b="1" dirty="0">
                <a:solidFill>
                  <a:srgbClr val="0070C0"/>
                </a:solidFill>
                <a:latin typeface="Calibri" panose="020F0502020204030204" pitchFamily="34" charset="0"/>
                <a:cs typeface="Calibri" panose="020F0502020204030204" pitchFamily="34" charset="0"/>
              </a:rPr>
              <a:t>Kế hoạch mở rộng</a:t>
            </a:r>
            <a:endParaRPr lang="en-US" sz="36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DFEE38-1CE6-E9A8-CA16-8B05798FEF15}"/>
              </a:ext>
            </a:extLst>
          </p:cNvPr>
          <p:cNvSpPr>
            <a:spLocks noGrp="1"/>
          </p:cNvSpPr>
          <p:nvPr>
            <p:ph idx="1"/>
          </p:nvPr>
        </p:nvSpPr>
        <p:spPr>
          <a:xfrm>
            <a:off x="423334" y="1214445"/>
            <a:ext cx="7074746" cy="4981082"/>
          </a:xfrm>
        </p:spPr>
        <p:txBody>
          <a:bodyPr>
            <a:noAutofit/>
          </a:bodyPr>
          <a:lstStyle/>
          <a:p>
            <a:pPr algn="just">
              <a:lnSpc>
                <a:spcPct val="100000"/>
              </a:lnSpc>
              <a:spcBef>
                <a:spcPts val="0"/>
              </a:spcBef>
              <a:spcAft>
                <a:spcPts val="600"/>
              </a:spcAft>
            </a:pPr>
            <a:r>
              <a:rPr lang="vi-VN" sz="2600" b="1" dirty="0">
                <a:latin typeface="Calibri" panose="020F0502020204030204" pitchFamily="34" charset="0"/>
                <a:ea typeface="Calibri" panose="020F0502020204030204" pitchFamily="34" charset="0"/>
                <a:cs typeface="Calibri" panose="020F0502020204030204" pitchFamily="34" charset="0"/>
              </a:rPr>
              <a:t>Kết nối cơ sở dữ liệu:</a:t>
            </a:r>
          </a:p>
          <a:p>
            <a:pPr marL="0" indent="0" algn="just">
              <a:lnSpc>
                <a:spcPct val="100000"/>
              </a:lnSpc>
              <a:spcBef>
                <a:spcPts val="0"/>
              </a:spcBef>
              <a:spcAft>
                <a:spcPts val="600"/>
              </a:spcAft>
              <a:buNone/>
            </a:pPr>
            <a:r>
              <a:rPr lang="vi-VN" sz="2600" dirty="0">
                <a:latin typeface="Calibri" panose="020F0502020204030204" pitchFamily="34" charset="0"/>
                <a:ea typeface="Calibri" panose="020F0502020204030204" pitchFamily="34" charset="0"/>
                <a:cs typeface="Calibri" panose="020F0502020204030204" pitchFamily="34" charset="0"/>
              </a:rPr>
              <a:t>  </a:t>
            </a:r>
            <a:r>
              <a:rPr lang="en-US" sz="2600" dirty="0">
                <a:latin typeface="Calibri" panose="020F0502020204030204" pitchFamily="34" charset="0"/>
                <a:ea typeface="Calibri" panose="020F0502020204030204" pitchFamily="34" charset="0"/>
                <a:cs typeface="Calibri" panose="020F0502020204030204" pitchFamily="34" charset="0"/>
              </a:rPr>
              <a:t>- </a:t>
            </a:r>
            <a:r>
              <a:rPr lang="vi-VN" sz="2600" dirty="0">
                <a:latin typeface="Calibri" panose="020F0502020204030204" pitchFamily="34" charset="0"/>
                <a:ea typeface="Calibri" panose="020F0502020204030204" pitchFamily="34" charset="0"/>
                <a:cs typeface="Calibri" panose="020F0502020204030204" pitchFamily="34" charset="0"/>
              </a:rPr>
              <a:t>Kết nối Hệ thống với các cơ sở dữ liệu của các bộ, ngành liên quan như cơ sở dữ liệu về dân cư, cơ sở dữ liệu doanh nghiệp, cơ sở dữ liệu cơ quan thuế.</a:t>
            </a:r>
          </a:p>
          <a:p>
            <a:pPr algn="just">
              <a:lnSpc>
                <a:spcPct val="100000"/>
              </a:lnSpc>
              <a:spcBef>
                <a:spcPts val="0"/>
              </a:spcBef>
              <a:spcAft>
                <a:spcPts val="600"/>
              </a:spcAft>
            </a:pPr>
            <a:r>
              <a:rPr lang="vi-VN" sz="2600" b="1" dirty="0">
                <a:latin typeface="Calibri" panose="020F0502020204030204" pitchFamily="34" charset="0"/>
                <a:ea typeface="Calibri" panose="020F0502020204030204" pitchFamily="34" charset="0"/>
                <a:cs typeface="Calibri" panose="020F0502020204030204" pitchFamily="34" charset="0"/>
              </a:rPr>
              <a:t>Nâng cao năng lực hệ thống quản lý:</a:t>
            </a:r>
          </a:p>
          <a:p>
            <a:pPr marL="0" indent="0" algn="just">
              <a:lnSpc>
                <a:spcPct val="100000"/>
              </a:lnSpc>
              <a:spcBef>
                <a:spcPts val="0"/>
              </a:spcBef>
              <a:spcAft>
                <a:spcPts val="600"/>
              </a:spcAft>
              <a:buNone/>
            </a:pPr>
            <a:r>
              <a:rPr lang="vi-VN" sz="2600" dirty="0">
                <a:latin typeface="Calibri" panose="020F0502020204030204" pitchFamily="34" charset="0"/>
                <a:ea typeface="Calibri" panose="020F0502020204030204" pitchFamily="34" charset="0"/>
                <a:cs typeface="Calibri" panose="020F0502020204030204" pitchFamily="34" charset="0"/>
              </a:rPr>
              <a:t>  </a:t>
            </a:r>
            <a:r>
              <a:rPr lang="en-US" sz="2600" dirty="0">
                <a:latin typeface="Calibri" panose="020F0502020204030204" pitchFamily="34" charset="0"/>
                <a:ea typeface="Calibri" panose="020F0502020204030204" pitchFamily="34" charset="0"/>
                <a:cs typeface="Calibri" panose="020F0502020204030204" pitchFamily="34" charset="0"/>
              </a:rPr>
              <a:t>- </a:t>
            </a:r>
            <a:r>
              <a:rPr lang="vi-VN" sz="2600" dirty="0">
                <a:latin typeface="Calibri" panose="020F0502020204030204" pitchFamily="34" charset="0"/>
                <a:ea typeface="Calibri" panose="020F0502020204030204" pitchFamily="34" charset="0"/>
                <a:cs typeface="Calibri" panose="020F0502020204030204" pitchFamily="34" charset="0"/>
              </a:rPr>
              <a:t>Chuyển sang một quy trình có sự hỗ trợ tự động của thông tin, </a:t>
            </a:r>
            <a:r>
              <a:rPr lang="vi-VN" sz="2600">
                <a:latin typeface="Calibri" panose="020F0502020204030204" pitchFamily="34" charset="0"/>
                <a:ea typeface="Calibri" panose="020F0502020204030204" pitchFamily="34" charset="0"/>
                <a:cs typeface="Calibri" panose="020F0502020204030204" pitchFamily="34" charset="0"/>
              </a:rPr>
              <a:t>dữ liệu</a:t>
            </a:r>
            <a:r>
              <a:rPr lang="en-US" sz="2600">
                <a:latin typeface="Calibri" panose="020F0502020204030204" pitchFamily="34" charset="0"/>
                <a:ea typeface="Calibri" panose="020F0502020204030204" pitchFamily="34" charset="0"/>
                <a:cs typeface="Calibri" panose="020F0502020204030204" pitchFamily="34" charset="0"/>
              </a:rPr>
              <a:t> và trí tuệ nhân tạo AI.</a:t>
            </a:r>
            <a:endParaRPr lang="vi-VN" sz="26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r>
              <a:rPr lang="vi-VN" sz="2600" dirty="0">
                <a:latin typeface="Calibri" panose="020F0502020204030204" pitchFamily="34" charset="0"/>
                <a:ea typeface="Calibri" panose="020F0502020204030204" pitchFamily="34" charset="0"/>
                <a:cs typeface="Calibri" panose="020F0502020204030204" pitchFamily="34" charset="0"/>
              </a:rPr>
              <a:t>  </a:t>
            </a:r>
            <a:r>
              <a:rPr lang="en-US" sz="2600" dirty="0">
                <a:latin typeface="Calibri" panose="020F0502020204030204" pitchFamily="34" charset="0"/>
                <a:ea typeface="Calibri" panose="020F0502020204030204" pitchFamily="34" charset="0"/>
                <a:cs typeface="Calibri" panose="020F0502020204030204" pitchFamily="34" charset="0"/>
              </a:rPr>
              <a:t>- </a:t>
            </a:r>
            <a:r>
              <a:rPr lang="vi-VN" sz="2600" dirty="0">
                <a:latin typeface="Calibri" panose="020F0502020204030204" pitchFamily="34" charset="0"/>
                <a:ea typeface="Calibri" panose="020F0502020204030204" pitchFamily="34" charset="0"/>
                <a:cs typeface="Calibri" panose="020F0502020204030204" pitchFamily="34" charset="0"/>
              </a:rPr>
              <a:t>Tự động hóa theo dõi, giám sát quá trình sử dụng biển.</a:t>
            </a:r>
          </a:p>
          <a:p>
            <a:pPr marL="0" indent="0" algn="just">
              <a:lnSpc>
                <a:spcPct val="100000"/>
              </a:lnSpc>
              <a:spcBef>
                <a:spcPts val="0"/>
              </a:spcBef>
              <a:spcAft>
                <a:spcPts val="600"/>
              </a:spcAft>
              <a:buNone/>
            </a:pPr>
            <a:endParaRPr lang="vi-VN" sz="26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endParaRPr lang="vi-VN" sz="260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fr-FR" sz="2600" dirty="0">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58A1A740-A106-2E40-8031-AB568D900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826" y="1385048"/>
            <a:ext cx="3816107" cy="3816107"/>
          </a:xfrm>
          <a:prstGeom prst="rect">
            <a:avLst/>
          </a:prstGeom>
        </p:spPr>
      </p:pic>
    </p:spTree>
    <p:extLst>
      <p:ext uri="{BB962C8B-B14F-4D97-AF65-F5344CB8AC3E}">
        <p14:creationId xmlns:p14="http://schemas.microsoft.com/office/powerpoint/2010/main" val="1934767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A1CF-0B3F-985A-212E-4DD0B6748524}"/>
              </a:ext>
            </a:extLst>
          </p:cNvPr>
          <p:cNvSpPr>
            <a:spLocks noGrp="1"/>
          </p:cNvSpPr>
          <p:nvPr>
            <p:ph type="title"/>
          </p:nvPr>
        </p:nvSpPr>
        <p:spPr>
          <a:xfrm>
            <a:off x="423333" y="265665"/>
            <a:ext cx="11277600" cy="948780"/>
          </a:xfrm>
        </p:spPr>
        <p:txBody>
          <a:bodyPr vert="horz" lIns="91440" tIns="45720" rIns="91440" bIns="45720" rtlCol="0" anchor="ctr">
            <a:normAutofit/>
          </a:bodyPr>
          <a:lstStyle/>
          <a:p>
            <a:pPr algn="ctr"/>
            <a:r>
              <a:rPr lang="en-US" sz="3600" b="1" dirty="0" err="1">
                <a:solidFill>
                  <a:srgbClr val="0070C0"/>
                </a:solidFill>
                <a:latin typeface="Calibri" panose="020F0502020204030204" pitchFamily="34" charset="0"/>
                <a:cs typeface="Calibri" panose="020F0502020204030204" pitchFamily="34" charset="0"/>
              </a:rPr>
              <a:t>Một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số</a:t>
            </a:r>
            <a:r>
              <a:rPr lang="vi-VN" sz="3600" b="1" dirty="0">
                <a:solidFill>
                  <a:srgbClr val="0070C0"/>
                </a:solidFill>
                <a:latin typeface="Calibri" panose="020F0502020204030204" pitchFamily="34" charset="0"/>
                <a:cs typeface="Calibri" panose="020F0502020204030204" pitchFamily="34" charset="0"/>
              </a:rPr>
              <a:t> kết quả</a:t>
            </a:r>
            <a:r>
              <a:rPr lang="en-US" sz="3600" b="1" dirty="0">
                <a:solidFill>
                  <a:srgbClr val="0070C0"/>
                </a:solidFill>
                <a:latin typeface="Calibri" panose="020F0502020204030204" pitchFamily="34" charset="0"/>
                <a:cs typeface="Calibri" panose="020F0502020204030204" pitchFamily="34" charset="0"/>
              </a:rPr>
              <a:t> </a:t>
            </a:r>
            <a:r>
              <a:rPr lang="vi-VN" sz="3600" b="1" dirty="0">
                <a:solidFill>
                  <a:srgbClr val="0070C0"/>
                </a:solidFill>
                <a:latin typeface="Calibri" panose="020F0502020204030204" pitchFamily="34" charset="0"/>
                <a:cs typeface="Calibri" panose="020F0502020204030204" pitchFamily="34" charset="0"/>
              </a:rPr>
              <a:t>đạt được</a:t>
            </a:r>
            <a:endParaRPr lang="en-US" sz="36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DFEE38-1CE6-E9A8-CA16-8B05798FEF15}"/>
              </a:ext>
            </a:extLst>
          </p:cNvPr>
          <p:cNvSpPr>
            <a:spLocks noGrp="1"/>
          </p:cNvSpPr>
          <p:nvPr>
            <p:ph idx="1"/>
          </p:nvPr>
        </p:nvSpPr>
        <p:spPr>
          <a:xfrm>
            <a:off x="671804" y="1286162"/>
            <a:ext cx="10823510" cy="5114638"/>
          </a:xfrm>
        </p:spPr>
        <p:txBody>
          <a:bodyPr>
            <a:noAutofit/>
          </a:bodyPr>
          <a:lstStyle/>
          <a:p>
            <a:pPr marL="0" indent="0" algn="just">
              <a:lnSpc>
                <a:spcPct val="100000"/>
              </a:lnSpc>
              <a:spcBef>
                <a:spcPts val="0"/>
              </a:spcBef>
              <a:spcAft>
                <a:spcPts val="600"/>
              </a:spcAft>
              <a:buNone/>
            </a:pPr>
            <a:r>
              <a:rPr lang="vi-VN" b="1" dirty="0">
                <a:latin typeface="Calibri" panose="020F0502020204030204" pitchFamily="34" charset="0"/>
                <a:ea typeface="Calibri" panose="020F0502020204030204" pitchFamily="34" charset="0"/>
                <a:cs typeface="Calibri" panose="020F0502020204030204" pitchFamily="34" charset="0"/>
              </a:rPr>
              <a:t>Hệ thống Giao biển thống nhất toàn quốc</a:t>
            </a:r>
            <a:r>
              <a:rPr lang="vi-VN" dirty="0">
                <a:latin typeface="Calibri" panose="020F0502020204030204" pitchFamily="34" charset="0"/>
                <a:ea typeface="Calibri" panose="020F0502020204030204" pitchFamily="34" charset="0"/>
                <a:cs typeface="Calibri" panose="020F0502020204030204" pitchFamily="34" charset="0"/>
              </a:rPr>
              <a:t> đã được</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xây</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dựng</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và</a:t>
            </a:r>
            <a:r>
              <a:rPr lang="vi-VN" dirty="0">
                <a:latin typeface="Calibri" panose="020F0502020204030204" pitchFamily="34" charset="0"/>
                <a:ea typeface="Calibri" panose="020F0502020204030204" pitchFamily="34" charset="0"/>
                <a:cs typeface="Calibri" panose="020F0502020204030204" pitchFamily="34" charset="0"/>
              </a:rPr>
              <a:t> ra mắt tại “Hội nghị Đánh giá công tác quản lý nhà nước về tài nguyên, bảo vệ môi trường biển và hải đảo” tháng 9/2024</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với</a:t>
            </a:r>
            <a:r>
              <a:rPr lang="en-US" dirty="0">
                <a:latin typeface="Calibri" panose="020F0502020204030204" pitchFamily="34" charset="0"/>
                <a:ea typeface="Calibri" panose="020F0502020204030204" pitchFamily="34" charset="0"/>
                <a:cs typeface="Calibri" panose="020F0502020204030204" pitchFamily="34" charset="0"/>
              </a:rPr>
              <a:t> </a:t>
            </a:r>
            <a:r>
              <a:rPr lang="vi-VN" dirty="0">
                <a:latin typeface="Calibri" panose="020F0502020204030204" pitchFamily="34" charset="0"/>
                <a:ea typeface="Calibri" panose="020F0502020204030204" pitchFamily="34" charset="0"/>
                <a:cs typeface="Calibri" panose="020F0502020204030204" pitchFamily="34" charset="0"/>
              </a:rPr>
              <a:t>tài khoản</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đã</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được</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cấp</a:t>
            </a:r>
            <a:r>
              <a:rPr lang="en-US" dirty="0">
                <a:latin typeface="Calibri" panose="020F0502020204030204" pitchFamily="34" charset="0"/>
                <a:ea typeface="Calibri" panose="020F0502020204030204" pitchFamily="34" charset="0"/>
                <a:cs typeface="Calibri" panose="020F0502020204030204" pitchFamily="34" charset="0"/>
              </a:rPr>
              <a:t> </a:t>
            </a:r>
            <a:r>
              <a:rPr lang="vi-VN" dirty="0">
                <a:latin typeface="Calibri" panose="020F0502020204030204" pitchFamily="34" charset="0"/>
                <a:ea typeface="Calibri" panose="020F0502020204030204" pitchFamily="34" charset="0"/>
                <a:cs typeface="Calibri" panose="020F0502020204030204" pitchFamily="34" charset="0"/>
              </a:rPr>
              <a:t>cho 28 tỉnh thành có biển</a:t>
            </a:r>
            <a:r>
              <a:rPr lang="en-US" dirty="0">
                <a:latin typeface="Calibri" panose="020F0502020204030204" pitchFamily="34" charset="0"/>
                <a:ea typeface="Calibri" panose="020F0502020204030204" pitchFamily="34" charset="0"/>
                <a:cs typeface="Calibri" panose="020F0502020204030204" pitchFamily="34" charset="0"/>
              </a:rPr>
              <a:t>.</a:t>
            </a:r>
            <a:endParaRPr lang="vi-VN"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r>
              <a:rPr lang="en-US" dirty="0" err="1">
                <a:latin typeface="Calibri" panose="020F0502020204030204" pitchFamily="34" charset="0"/>
                <a:ea typeface="Calibri" panose="020F0502020204030204" pitchFamily="34" charset="0"/>
                <a:cs typeface="Calibri" panose="020F0502020204030204" pitchFamily="34" charset="0"/>
              </a:rPr>
              <a:t>Hệ</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thống</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hoạt</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động</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tại</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địa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chỉ</a:t>
            </a:r>
            <a:r>
              <a:rPr lang="vi-VN" dirty="0">
                <a:latin typeface="Calibri" panose="020F0502020204030204" pitchFamily="34" charset="0"/>
                <a:ea typeface="Calibri" panose="020F0502020204030204" pitchFamily="34" charset="0"/>
                <a:cs typeface="Calibri" panose="020F0502020204030204" pitchFamily="34" charset="0"/>
              </a:rPr>
              <a:t>: </a:t>
            </a:r>
            <a:r>
              <a:rPr lang="vi-VN" dirty="0">
                <a:latin typeface="Calibri" panose="020F0502020204030204" pitchFamily="34" charset="0"/>
                <a:ea typeface="Calibri" panose="020F0502020204030204" pitchFamily="34" charset="0"/>
                <a:cs typeface="Calibri" panose="020F0502020204030204" pitchFamily="34" charset="0"/>
                <a:hlinkClick r:id="rId3"/>
              </a:rPr>
              <a:t>https://giaobien.vasi.gov.vn/</a:t>
            </a:r>
            <a:endParaRPr lang="vi-VN"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r>
              <a:rPr lang="en-US" b="1" dirty="0">
                <a:latin typeface="Calibri" panose="020F0502020204030204" pitchFamily="34" charset="0"/>
                <a:ea typeface="Calibri" panose="020F0502020204030204" pitchFamily="34" charset="0"/>
                <a:cs typeface="Calibri" panose="020F0502020204030204" pitchFamily="34" charset="0"/>
              </a:rPr>
              <a:t>Ứ</a:t>
            </a:r>
            <a:r>
              <a:rPr lang="vi-VN" b="1" dirty="0">
                <a:latin typeface="Calibri" panose="020F0502020204030204" pitchFamily="34" charset="0"/>
                <a:ea typeface="Calibri" panose="020F0502020204030204" pitchFamily="34" charset="0"/>
                <a:cs typeface="Calibri" panose="020F0502020204030204" pitchFamily="34" charset="0"/>
              </a:rPr>
              <a:t>ng dụng (App)</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hệ</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thống</a:t>
            </a:r>
            <a:r>
              <a:rPr lang="en-US" b="1" dirty="0">
                <a:latin typeface="Calibri" panose="020F0502020204030204" pitchFamily="34" charset="0"/>
                <a:ea typeface="Calibri" panose="020F0502020204030204" pitchFamily="34" charset="0"/>
                <a:cs typeface="Calibri" panose="020F0502020204030204" pitchFamily="34" charset="0"/>
              </a:rPr>
              <a:t> </a:t>
            </a:r>
            <a:r>
              <a:rPr lang="vi-VN" dirty="0">
                <a:latin typeface="Calibri" panose="020F0502020204030204" pitchFamily="34" charset="0"/>
                <a:ea typeface="Calibri" panose="020F0502020204030204" pitchFamily="34" charset="0"/>
                <a:cs typeface="Calibri" panose="020F0502020204030204" pitchFamily="34" charset="0"/>
              </a:rPr>
              <a:t>trên cả 2 nền tảng iOS và Android </a:t>
            </a:r>
            <a:r>
              <a:rPr lang="en-US" dirty="0" err="1">
                <a:latin typeface="Calibri" panose="020F0502020204030204" pitchFamily="34" charset="0"/>
                <a:ea typeface="Calibri" panose="020F0502020204030204" pitchFamily="34" charset="0"/>
                <a:cs typeface="Calibri" panose="020F0502020204030204" pitchFamily="34" charset="0"/>
              </a:rPr>
              <a:t>sẽ</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ra</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mắt</a:t>
            </a:r>
            <a:r>
              <a:rPr lang="en-US" dirty="0">
                <a:latin typeface="Calibri" panose="020F0502020204030204" pitchFamily="34" charset="0"/>
                <a:ea typeface="Calibri" panose="020F0502020204030204" pitchFamily="34" charset="0"/>
                <a:cs typeface="Calibri" panose="020F0502020204030204" pitchFamily="34" charset="0"/>
              </a:rPr>
              <a:t> </a:t>
            </a:r>
            <a:r>
              <a:rPr lang="vi-VN" dirty="0">
                <a:latin typeface="Calibri" panose="020F0502020204030204" pitchFamily="34" charset="0"/>
                <a:ea typeface="Calibri" panose="020F0502020204030204" pitchFamily="34" charset="0"/>
                <a:cs typeface="Calibri" panose="020F0502020204030204" pitchFamily="34" charset="0"/>
              </a:rPr>
              <a:t>vào tháng 01/2025</a:t>
            </a:r>
            <a:r>
              <a:rPr lang="en-US" dirty="0">
                <a:latin typeface="Calibri" panose="020F0502020204030204" pitchFamily="34" charset="0"/>
                <a:ea typeface="Calibri" panose="020F0502020204030204" pitchFamily="34" charset="0"/>
                <a:cs typeface="Calibri" panose="020F0502020204030204" pitchFamily="34" charset="0"/>
              </a:rPr>
              <a:t>.</a:t>
            </a:r>
            <a:endParaRPr lang="vi-VN"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endParaRPr lang="vi-VN"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endParaRPr lang="vi-VN"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endParaRPr lang="vi-VN"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endParaRPr lang="fr-F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954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A1CF-0B3F-985A-212E-4DD0B6748524}"/>
              </a:ext>
            </a:extLst>
          </p:cNvPr>
          <p:cNvSpPr>
            <a:spLocks noGrp="1"/>
          </p:cNvSpPr>
          <p:nvPr>
            <p:ph type="title"/>
          </p:nvPr>
        </p:nvSpPr>
        <p:spPr>
          <a:xfrm>
            <a:off x="-1" y="265665"/>
            <a:ext cx="12192001" cy="948780"/>
          </a:xfrm>
        </p:spPr>
        <p:txBody>
          <a:bodyPr vert="horz" lIns="91440" tIns="45720" rIns="91440" bIns="45720" rtlCol="0" anchor="ctr">
            <a:normAutofit/>
          </a:bodyPr>
          <a:lstStyle/>
          <a:p>
            <a:pPr algn="ctr"/>
            <a:r>
              <a:rPr lang="en-US" sz="3600" b="1" dirty="0" err="1">
                <a:solidFill>
                  <a:srgbClr val="0070C0"/>
                </a:solidFill>
                <a:latin typeface="Calibri" panose="020F0502020204030204" pitchFamily="34" charset="0"/>
                <a:cs typeface="Calibri" panose="020F0502020204030204" pitchFamily="34" charset="0"/>
              </a:rPr>
              <a:t>Một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số</a:t>
            </a:r>
            <a:r>
              <a:rPr lang="vi-VN" sz="3600" b="1" dirty="0">
                <a:solidFill>
                  <a:srgbClr val="0070C0"/>
                </a:solidFill>
                <a:latin typeface="Calibri" panose="020F0502020204030204" pitchFamily="34" charset="0"/>
                <a:cs typeface="Calibri" panose="020F0502020204030204" pitchFamily="34" charset="0"/>
              </a:rPr>
              <a:t> kết quả đạt được</a:t>
            </a:r>
            <a:endParaRPr lang="en-US" sz="36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DFEE38-1CE6-E9A8-CA16-8B05798FEF15}"/>
              </a:ext>
            </a:extLst>
          </p:cNvPr>
          <p:cNvSpPr>
            <a:spLocks noGrp="1"/>
          </p:cNvSpPr>
          <p:nvPr>
            <p:ph idx="1"/>
          </p:nvPr>
        </p:nvSpPr>
        <p:spPr>
          <a:xfrm>
            <a:off x="574741" y="1286162"/>
            <a:ext cx="11049491" cy="5114638"/>
          </a:xfrm>
        </p:spPr>
        <p:txBody>
          <a:bodyPr>
            <a:noAutofit/>
          </a:bodyPr>
          <a:lstStyle/>
          <a:p>
            <a:pPr marL="0" indent="0" algn="just">
              <a:lnSpc>
                <a:spcPct val="100000"/>
              </a:lnSpc>
              <a:spcBef>
                <a:spcPts val="0"/>
              </a:spcBef>
              <a:spcAft>
                <a:spcPts val="600"/>
              </a:spcAft>
              <a:buNone/>
            </a:pPr>
            <a:r>
              <a:rPr lang="vi-VN" sz="2600" b="1" dirty="0">
                <a:latin typeface="Calibri" panose="020F0502020204030204" pitchFamily="34" charset="0"/>
                <a:ea typeface="Calibri" panose="020F0502020204030204" pitchFamily="34" charset="0"/>
                <a:cs typeface="Calibri" panose="020F0502020204030204" pitchFamily="34" charset="0"/>
              </a:rPr>
              <a:t>Chức năng nổi bật của Hệ thống Giao biển quốc gia:</a:t>
            </a:r>
          </a:p>
          <a:p>
            <a:pPr algn="just">
              <a:lnSpc>
                <a:spcPct val="100000"/>
              </a:lnSpc>
              <a:spcBef>
                <a:spcPts val="0"/>
              </a:spcBef>
              <a:spcAft>
                <a:spcPts val="600"/>
              </a:spcAft>
            </a:pPr>
            <a:r>
              <a:rPr lang="vi-VN" sz="2600" dirty="0">
                <a:latin typeface="Calibri" panose="020F0502020204030204" pitchFamily="34" charset="0"/>
                <a:ea typeface="Calibri" panose="020F0502020204030204" pitchFamily="34" charset="0"/>
                <a:cs typeface="Calibri" panose="020F0502020204030204" pitchFamily="34" charset="0"/>
              </a:rPr>
              <a:t>Quản lý, tổng hợp dữ liệu giao biển toàn quốc và từng địa phương theo thời gian thực.</a:t>
            </a:r>
          </a:p>
          <a:p>
            <a:pPr algn="just">
              <a:lnSpc>
                <a:spcPct val="100000"/>
              </a:lnSpc>
              <a:spcBef>
                <a:spcPts val="0"/>
              </a:spcBef>
              <a:spcAft>
                <a:spcPts val="600"/>
              </a:spcAft>
            </a:pPr>
            <a:r>
              <a:rPr lang="vi-VN" sz="2600" dirty="0">
                <a:latin typeface="Calibri" panose="020F0502020204030204" pitchFamily="34" charset="0"/>
                <a:ea typeface="Calibri" panose="020F0502020204030204" pitchFamily="34" charset="0"/>
                <a:cs typeface="Calibri" panose="020F0502020204030204" pitchFamily="34" charset="0"/>
              </a:rPr>
              <a:t>Cung cấp công cụ vẽ Khu vực biển nhanh chóng, chính xác.</a:t>
            </a:r>
          </a:p>
          <a:p>
            <a:pPr algn="just">
              <a:lnSpc>
                <a:spcPct val="100000"/>
              </a:lnSpc>
              <a:spcBef>
                <a:spcPts val="0"/>
              </a:spcBef>
              <a:spcAft>
                <a:spcPts val="600"/>
              </a:spcAft>
            </a:pPr>
            <a:r>
              <a:rPr lang="vi-VN" sz="2600" dirty="0">
                <a:latin typeface="Calibri" panose="020F0502020204030204" pitchFamily="34" charset="0"/>
                <a:ea typeface="Calibri" panose="020F0502020204030204" pitchFamily="34" charset="0"/>
                <a:cs typeface="Calibri" panose="020F0502020204030204" pitchFamily="34" charset="0"/>
              </a:rPr>
              <a:t>Tích hợp trên nền bản đố số GIS, với nhiều lớp dữ liệu được cung cấp linh hoạt phục vụ thẩm định Khu vực biển.</a:t>
            </a:r>
          </a:p>
          <a:p>
            <a:pPr algn="just">
              <a:lnSpc>
                <a:spcPct val="100000"/>
              </a:lnSpc>
              <a:spcBef>
                <a:spcPts val="0"/>
              </a:spcBef>
              <a:spcAft>
                <a:spcPts val="600"/>
              </a:spcAft>
            </a:pPr>
            <a:r>
              <a:rPr lang="vi-VN" sz="2600" dirty="0">
                <a:latin typeface="Calibri" panose="020F0502020204030204" pitchFamily="34" charset="0"/>
                <a:ea typeface="Calibri" panose="020F0502020204030204" pitchFamily="34" charset="0"/>
                <a:cs typeface="Calibri" panose="020F0502020204030204" pitchFamily="34" charset="0"/>
              </a:rPr>
              <a:t>Quản lý đầy đủ thông tin của hồ sơ Khu vực biển, dễ dàng tra cứu theo nhiều tiêu chí tìm kiếm</a:t>
            </a:r>
            <a:r>
              <a:rPr lang="en-US" sz="2600" dirty="0">
                <a:latin typeface="Calibri" panose="020F0502020204030204" pitchFamily="34" charset="0"/>
                <a:ea typeface="Calibri" panose="020F0502020204030204" pitchFamily="34" charset="0"/>
                <a:cs typeface="Calibri" panose="020F0502020204030204" pitchFamily="34" charset="0"/>
              </a:rPr>
              <a:t>.</a:t>
            </a:r>
            <a:endParaRPr lang="vi-VN" sz="260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vi-VN" sz="2600" dirty="0">
                <a:latin typeface="Calibri" panose="020F0502020204030204" pitchFamily="34" charset="0"/>
                <a:ea typeface="Calibri" panose="020F0502020204030204" pitchFamily="34" charset="0"/>
                <a:cs typeface="Calibri" panose="020F0502020204030204" pitchFamily="34" charset="0"/>
              </a:rPr>
              <a:t>Cung cấp công cụ dễ dàng kiểm tra, giám sát và giao Khu vực biển trên thực địa bằng thiết bị điện thoại thông minh (xa bờ, không có kết nối internet)</a:t>
            </a:r>
            <a:r>
              <a:rPr lang="en-US" sz="2600" dirty="0">
                <a:latin typeface="Calibri" panose="020F0502020204030204" pitchFamily="34" charset="0"/>
                <a:ea typeface="Calibri" panose="020F0502020204030204" pitchFamily="34" charset="0"/>
                <a:cs typeface="Calibri" panose="020F0502020204030204" pitchFamily="34" charset="0"/>
              </a:rPr>
              <a:t>.</a:t>
            </a:r>
            <a:endParaRPr lang="vi-VN" sz="260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vi-VN" sz="2600" dirty="0">
                <a:latin typeface="Calibri" panose="020F0502020204030204" pitchFamily="34" charset="0"/>
                <a:ea typeface="Calibri" panose="020F0502020204030204" pitchFamily="34" charset="0"/>
                <a:cs typeface="Calibri" panose="020F0502020204030204" pitchFamily="34" charset="0"/>
              </a:rPr>
              <a:t>Giám sát nghĩa vụ tài chính.</a:t>
            </a:r>
          </a:p>
          <a:p>
            <a:pPr marL="0" indent="0" algn="just">
              <a:lnSpc>
                <a:spcPct val="100000"/>
              </a:lnSpc>
              <a:spcBef>
                <a:spcPts val="0"/>
              </a:spcBef>
              <a:spcAft>
                <a:spcPts val="600"/>
              </a:spcAft>
              <a:buNone/>
            </a:pPr>
            <a:endParaRPr lang="vi-VN" sz="26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endParaRPr lang="vi-VN" sz="26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endParaRPr lang="vi-VN" sz="26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endParaRPr lang="vi-VN" sz="26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endParaRPr lang="fr-FR" sz="2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755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E4AD0B-6957-D446-04FC-CC07403903B4}"/>
              </a:ext>
            </a:extLst>
          </p:cNvPr>
          <p:cNvPicPr>
            <a:picLocks noChangeAspect="1"/>
          </p:cNvPicPr>
          <p:nvPr/>
        </p:nvPicPr>
        <p:blipFill>
          <a:blip r:embed="rId2"/>
          <a:stretch>
            <a:fillRect/>
          </a:stretch>
        </p:blipFill>
        <p:spPr>
          <a:xfrm>
            <a:off x="5307610" y="324382"/>
            <a:ext cx="6542268" cy="6319014"/>
          </a:xfrm>
          <a:prstGeom prst="rect">
            <a:avLst/>
          </a:prstGeom>
        </p:spPr>
      </p:pic>
      <p:sp>
        <p:nvSpPr>
          <p:cNvPr id="7" name="Title 1">
            <a:extLst>
              <a:ext uri="{FF2B5EF4-FFF2-40B4-BE49-F238E27FC236}">
                <a16:creationId xmlns:a16="http://schemas.microsoft.com/office/drawing/2014/main" id="{AB3BA1CF-0B3F-985A-212E-4DD0B6748524}"/>
              </a:ext>
            </a:extLst>
          </p:cNvPr>
          <p:cNvSpPr txBox="1">
            <a:spLocks/>
          </p:cNvSpPr>
          <p:nvPr/>
        </p:nvSpPr>
        <p:spPr>
          <a:xfrm>
            <a:off x="615821" y="284329"/>
            <a:ext cx="3638939" cy="17870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solidFill>
                  <a:srgbClr val="0070C0"/>
                </a:solidFill>
                <a:latin typeface="Calibri" panose="020F0502020204030204" pitchFamily="34" charset="0"/>
                <a:cs typeface="Calibri" panose="020F0502020204030204" pitchFamily="34" charset="0"/>
              </a:rPr>
              <a:t>Một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số</a:t>
            </a:r>
            <a:br>
              <a:rPr lang="en-US" sz="3600" b="1" dirty="0">
                <a:solidFill>
                  <a:srgbClr val="0070C0"/>
                </a:solidFill>
                <a:latin typeface="Calibri" panose="020F0502020204030204" pitchFamily="34" charset="0"/>
                <a:cs typeface="Calibri" panose="020F0502020204030204" pitchFamily="34" charset="0"/>
              </a:rPr>
            </a:br>
            <a:r>
              <a:rPr lang="vi-VN" sz="3600" b="1" dirty="0">
                <a:solidFill>
                  <a:srgbClr val="0070C0"/>
                </a:solidFill>
                <a:latin typeface="Calibri" panose="020F0502020204030204" pitchFamily="34" charset="0"/>
                <a:cs typeface="Calibri" panose="020F0502020204030204" pitchFamily="34" charset="0"/>
              </a:rPr>
              <a:t>kết quả đạt được</a:t>
            </a:r>
            <a:endParaRPr lang="en-US" sz="36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081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1140E-CC0D-1972-25C9-3BD91E0527B6}"/>
              </a:ext>
            </a:extLst>
          </p:cNvPr>
          <p:cNvPicPr>
            <a:picLocks noChangeAspect="1"/>
          </p:cNvPicPr>
          <p:nvPr/>
        </p:nvPicPr>
        <p:blipFill>
          <a:blip r:embed="rId2"/>
          <a:stretch>
            <a:fillRect/>
          </a:stretch>
        </p:blipFill>
        <p:spPr>
          <a:xfrm>
            <a:off x="4254428" y="149291"/>
            <a:ext cx="7937572" cy="6396750"/>
          </a:xfrm>
          <a:prstGeom prst="rect">
            <a:avLst/>
          </a:prstGeom>
        </p:spPr>
      </p:pic>
      <p:sp>
        <p:nvSpPr>
          <p:cNvPr id="5" name="Title 1">
            <a:extLst>
              <a:ext uri="{FF2B5EF4-FFF2-40B4-BE49-F238E27FC236}">
                <a16:creationId xmlns:a16="http://schemas.microsoft.com/office/drawing/2014/main" id="{AB3BA1CF-0B3F-985A-212E-4DD0B6748524}"/>
              </a:ext>
            </a:extLst>
          </p:cNvPr>
          <p:cNvSpPr>
            <a:spLocks noGrp="1"/>
          </p:cNvSpPr>
          <p:nvPr>
            <p:ph type="title"/>
          </p:nvPr>
        </p:nvSpPr>
        <p:spPr>
          <a:xfrm>
            <a:off x="597160" y="284329"/>
            <a:ext cx="3582624" cy="1787067"/>
          </a:xfrm>
        </p:spPr>
        <p:txBody>
          <a:bodyPr vert="horz" lIns="91440" tIns="45720" rIns="91440" bIns="45720" rtlCol="0" anchor="ctr">
            <a:normAutofit/>
          </a:bodyPr>
          <a:lstStyle/>
          <a:p>
            <a:r>
              <a:rPr lang="en-US" sz="3600" b="1" dirty="0" err="1">
                <a:solidFill>
                  <a:srgbClr val="0070C0"/>
                </a:solidFill>
                <a:latin typeface="Calibri" panose="020F0502020204030204" pitchFamily="34" charset="0"/>
                <a:cs typeface="Calibri" panose="020F0502020204030204" pitchFamily="34" charset="0"/>
              </a:rPr>
              <a:t>Một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số</a:t>
            </a:r>
            <a:br>
              <a:rPr lang="en-US" sz="3600" b="1" dirty="0">
                <a:solidFill>
                  <a:srgbClr val="0070C0"/>
                </a:solidFill>
                <a:latin typeface="Calibri" panose="020F0502020204030204" pitchFamily="34" charset="0"/>
                <a:cs typeface="Calibri" panose="020F0502020204030204" pitchFamily="34" charset="0"/>
              </a:rPr>
            </a:br>
            <a:r>
              <a:rPr lang="vi-VN" sz="3600" b="1" dirty="0">
                <a:solidFill>
                  <a:srgbClr val="0070C0"/>
                </a:solidFill>
                <a:latin typeface="Calibri" panose="020F0502020204030204" pitchFamily="34" charset="0"/>
                <a:cs typeface="Calibri" panose="020F0502020204030204" pitchFamily="34" charset="0"/>
              </a:rPr>
              <a:t>kết quả đạt được</a:t>
            </a:r>
            <a:endParaRPr lang="en-US" sz="36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034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3F91C8-2232-B1E5-77F2-BB692E2D44C6}"/>
              </a:ext>
            </a:extLst>
          </p:cNvPr>
          <p:cNvPicPr>
            <a:picLocks noChangeAspect="1"/>
          </p:cNvPicPr>
          <p:nvPr/>
        </p:nvPicPr>
        <p:blipFill>
          <a:blip r:embed="rId2"/>
          <a:stretch>
            <a:fillRect/>
          </a:stretch>
        </p:blipFill>
        <p:spPr>
          <a:xfrm>
            <a:off x="2737596" y="484886"/>
            <a:ext cx="9036089" cy="6083865"/>
          </a:xfrm>
          <a:prstGeom prst="rect">
            <a:avLst/>
          </a:prstGeom>
        </p:spPr>
      </p:pic>
      <p:sp>
        <p:nvSpPr>
          <p:cNvPr id="6" name="Title 1">
            <a:extLst>
              <a:ext uri="{FF2B5EF4-FFF2-40B4-BE49-F238E27FC236}">
                <a16:creationId xmlns:a16="http://schemas.microsoft.com/office/drawing/2014/main" id="{AB3BA1CF-0B3F-985A-212E-4DD0B6748524}"/>
              </a:ext>
            </a:extLst>
          </p:cNvPr>
          <p:cNvSpPr>
            <a:spLocks noGrp="1"/>
          </p:cNvSpPr>
          <p:nvPr>
            <p:ph type="title"/>
          </p:nvPr>
        </p:nvSpPr>
        <p:spPr>
          <a:xfrm>
            <a:off x="485191" y="279613"/>
            <a:ext cx="2015412" cy="2500909"/>
          </a:xfrm>
        </p:spPr>
        <p:txBody>
          <a:bodyPr vert="horz" lIns="91440" tIns="45720" rIns="91440" bIns="45720" rtlCol="0" anchor="ctr">
            <a:noAutofit/>
          </a:bodyPr>
          <a:lstStyle/>
          <a:p>
            <a:r>
              <a:rPr lang="en-US" sz="3600" b="1" dirty="0" err="1">
                <a:solidFill>
                  <a:srgbClr val="0070C0"/>
                </a:solidFill>
                <a:latin typeface="Calibri" panose="020F0502020204030204" pitchFamily="34" charset="0"/>
                <a:cs typeface="Calibri" panose="020F0502020204030204" pitchFamily="34" charset="0"/>
              </a:rPr>
              <a:t>Một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số</a:t>
            </a:r>
            <a:r>
              <a:rPr lang="vi-VN" sz="3600" b="1" dirty="0">
                <a:solidFill>
                  <a:srgbClr val="0070C0"/>
                </a:solidFill>
                <a:latin typeface="Calibri" panose="020F0502020204030204" pitchFamily="34" charset="0"/>
                <a:cs typeface="Calibri" panose="020F0502020204030204" pitchFamily="34" charset="0"/>
              </a:rPr>
              <a:t> kết quả đạt được</a:t>
            </a:r>
            <a:endParaRPr lang="en-US" sz="36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7755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4F974F-58EB-CA82-142E-5381EA8146DB}"/>
              </a:ext>
            </a:extLst>
          </p:cNvPr>
          <p:cNvPicPr>
            <a:picLocks noChangeAspect="1"/>
          </p:cNvPicPr>
          <p:nvPr/>
        </p:nvPicPr>
        <p:blipFill>
          <a:blip r:embed="rId2"/>
          <a:stretch>
            <a:fillRect/>
          </a:stretch>
        </p:blipFill>
        <p:spPr>
          <a:xfrm>
            <a:off x="4460033" y="387946"/>
            <a:ext cx="7372035" cy="6349267"/>
          </a:xfrm>
          <a:prstGeom prst="rect">
            <a:avLst/>
          </a:prstGeom>
        </p:spPr>
      </p:pic>
      <p:sp>
        <p:nvSpPr>
          <p:cNvPr id="7" name="Title 1">
            <a:extLst>
              <a:ext uri="{FF2B5EF4-FFF2-40B4-BE49-F238E27FC236}">
                <a16:creationId xmlns:a16="http://schemas.microsoft.com/office/drawing/2014/main" id="{AB3BA1CF-0B3F-985A-212E-4DD0B6748524}"/>
              </a:ext>
            </a:extLst>
          </p:cNvPr>
          <p:cNvSpPr>
            <a:spLocks noGrp="1"/>
          </p:cNvSpPr>
          <p:nvPr>
            <p:ph type="title"/>
          </p:nvPr>
        </p:nvSpPr>
        <p:spPr>
          <a:xfrm>
            <a:off x="597160" y="284329"/>
            <a:ext cx="3582624" cy="1787067"/>
          </a:xfrm>
        </p:spPr>
        <p:txBody>
          <a:bodyPr vert="horz" lIns="91440" tIns="45720" rIns="91440" bIns="45720" rtlCol="0" anchor="ctr">
            <a:normAutofit/>
          </a:bodyPr>
          <a:lstStyle/>
          <a:p>
            <a:r>
              <a:rPr lang="en-US" sz="3600" b="1" dirty="0" err="1">
                <a:solidFill>
                  <a:srgbClr val="0070C0"/>
                </a:solidFill>
                <a:latin typeface="Calibri" panose="020F0502020204030204" pitchFamily="34" charset="0"/>
                <a:cs typeface="Calibri" panose="020F0502020204030204" pitchFamily="34" charset="0"/>
              </a:rPr>
              <a:t>Một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số</a:t>
            </a:r>
            <a:br>
              <a:rPr lang="en-US" sz="3600" b="1" dirty="0">
                <a:solidFill>
                  <a:srgbClr val="0070C0"/>
                </a:solidFill>
                <a:latin typeface="Calibri" panose="020F0502020204030204" pitchFamily="34" charset="0"/>
                <a:cs typeface="Calibri" panose="020F0502020204030204" pitchFamily="34" charset="0"/>
              </a:rPr>
            </a:br>
            <a:r>
              <a:rPr lang="vi-VN" sz="3600" b="1" dirty="0">
                <a:solidFill>
                  <a:srgbClr val="0070C0"/>
                </a:solidFill>
                <a:latin typeface="Calibri" panose="020F0502020204030204" pitchFamily="34" charset="0"/>
                <a:cs typeface="Calibri" panose="020F0502020204030204" pitchFamily="34" charset="0"/>
              </a:rPr>
              <a:t>kết quả đạt được</a:t>
            </a:r>
            <a:endParaRPr lang="en-US" sz="36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8063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E39CDC-20B5-C0F6-BB88-64BE8A2EEDF1}"/>
              </a:ext>
            </a:extLst>
          </p:cNvPr>
          <p:cNvPicPr>
            <a:picLocks noChangeAspect="1"/>
          </p:cNvPicPr>
          <p:nvPr/>
        </p:nvPicPr>
        <p:blipFill>
          <a:blip r:embed="rId2"/>
          <a:stretch>
            <a:fillRect/>
          </a:stretch>
        </p:blipFill>
        <p:spPr>
          <a:xfrm>
            <a:off x="727788" y="1343608"/>
            <a:ext cx="10874307" cy="5100475"/>
          </a:xfrm>
          <a:prstGeom prst="rect">
            <a:avLst/>
          </a:prstGeom>
        </p:spPr>
      </p:pic>
      <p:sp>
        <p:nvSpPr>
          <p:cNvPr id="6" name="Title 1">
            <a:extLst>
              <a:ext uri="{FF2B5EF4-FFF2-40B4-BE49-F238E27FC236}">
                <a16:creationId xmlns:a16="http://schemas.microsoft.com/office/drawing/2014/main" id="{AB3BA1CF-0B3F-985A-212E-4DD0B6748524}"/>
              </a:ext>
            </a:extLst>
          </p:cNvPr>
          <p:cNvSpPr>
            <a:spLocks noGrp="1"/>
          </p:cNvSpPr>
          <p:nvPr>
            <p:ph type="title"/>
          </p:nvPr>
        </p:nvSpPr>
        <p:spPr>
          <a:xfrm>
            <a:off x="-1" y="265665"/>
            <a:ext cx="12192001" cy="948780"/>
          </a:xfrm>
        </p:spPr>
        <p:txBody>
          <a:bodyPr vert="horz" lIns="91440" tIns="45720" rIns="91440" bIns="45720" rtlCol="0" anchor="ctr">
            <a:normAutofit/>
          </a:bodyPr>
          <a:lstStyle/>
          <a:p>
            <a:pPr algn="ctr"/>
            <a:r>
              <a:rPr lang="en-US" sz="3600" b="1" dirty="0" err="1">
                <a:solidFill>
                  <a:srgbClr val="0070C0"/>
                </a:solidFill>
                <a:latin typeface="Calibri" panose="020F0502020204030204" pitchFamily="34" charset="0"/>
                <a:cs typeface="Calibri" panose="020F0502020204030204" pitchFamily="34" charset="0"/>
              </a:rPr>
              <a:t>Một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số</a:t>
            </a:r>
            <a:r>
              <a:rPr lang="vi-VN" sz="3600" b="1" dirty="0">
                <a:solidFill>
                  <a:srgbClr val="0070C0"/>
                </a:solidFill>
                <a:latin typeface="Calibri" panose="020F0502020204030204" pitchFamily="34" charset="0"/>
                <a:cs typeface="Calibri" panose="020F0502020204030204" pitchFamily="34" charset="0"/>
              </a:rPr>
              <a:t> kết quả đạt được</a:t>
            </a:r>
            <a:endParaRPr lang="en-US" sz="36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8451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3A7DA8-B327-13D5-4CCA-E3E3B2773765}"/>
              </a:ext>
            </a:extLst>
          </p:cNvPr>
          <p:cNvPicPr>
            <a:picLocks noChangeAspect="1"/>
          </p:cNvPicPr>
          <p:nvPr/>
        </p:nvPicPr>
        <p:blipFill>
          <a:blip r:embed="rId2"/>
          <a:stretch>
            <a:fillRect/>
          </a:stretch>
        </p:blipFill>
        <p:spPr>
          <a:xfrm>
            <a:off x="2276669" y="559414"/>
            <a:ext cx="9677814" cy="5916032"/>
          </a:xfrm>
          <a:prstGeom prst="rect">
            <a:avLst/>
          </a:prstGeom>
        </p:spPr>
      </p:pic>
      <p:sp>
        <p:nvSpPr>
          <p:cNvPr id="5" name="Title 1">
            <a:extLst>
              <a:ext uri="{FF2B5EF4-FFF2-40B4-BE49-F238E27FC236}">
                <a16:creationId xmlns:a16="http://schemas.microsoft.com/office/drawing/2014/main" id="{AB3BA1CF-0B3F-985A-212E-4DD0B6748524}"/>
              </a:ext>
            </a:extLst>
          </p:cNvPr>
          <p:cNvSpPr>
            <a:spLocks noGrp="1"/>
          </p:cNvSpPr>
          <p:nvPr>
            <p:ph type="title"/>
          </p:nvPr>
        </p:nvSpPr>
        <p:spPr>
          <a:xfrm>
            <a:off x="261257" y="335596"/>
            <a:ext cx="2015412" cy="2500909"/>
          </a:xfrm>
        </p:spPr>
        <p:txBody>
          <a:bodyPr vert="horz" lIns="91440" tIns="45720" rIns="91440" bIns="45720" rtlCol="0" anchor="ctr">
            <a:noAutofit/>
          </a:bodyPr>
          <a:lstStyle/>
          <a:p>
            <a:r>
              <a:rPr lang="en-US" sz="3600" b="1" dirty="0" err="1">
                <a:solidFill>
                  <a:srgbClr val="0070C0"/>
                </a:solidFill>
                <a:latin typeface="Calibri" panose="020F0502020204030204" pitchFamily="34" charset="0"/>
                <a:cs typeface="Calibri" panose="020F0502020204030204" pitchFamily="34" charset="0"/>
              </a:rPr>
              <a:t>Một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số</a:t>
            </a:r>
            <a:r>
              <a:rPr lang="vi-VN" sz="3600" b="1" dirty="0">
                <a:solidFill>
                  <a:srgbClr val="0070C0"/>
                </a:solidFill>
                <a:latin typeface="Calibri" panose="020F0502020204030204" pitchFamily="34" charset="0"/>
                <a:cs typeface="Calibri" panose="020F0502020204030204" pitchFamily="34" charset="0"/>
              </a:rPr>
              <a:t> kết quả đạt được</a:t>
            </a:r>
            <a:endParaRPr lang="en-US" sz="36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243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A1CF-0B3F-985A-212E-4DD0B6748524}"/>
              </a:ext>
            </a:extLst>
          </p:cNvPr>
          <p:cNvSpPr>
            <a:spLocks noGrp="1"/>
          </p:cNvSpPr>
          <p:nvPr>
            <p:ph type="title"/>
          </p:nvPr>
        </p:nvSpPr>
        <p:spPr>
          <a:xfrm>
            <a:off x="423333" y="265665"/>
            <a:ext cx="11277600" cy="948780"/>
          </a:xfrm>
        </p:spPr>
        <p:txBody>
          <a:bodyPr vert="horz" lIns="91440" tIns="45720" rIns="91440" bIns="45720" rtlCol="0" anchor="ctr">
            <a:normAutofit/>
          </a:bodyPr>
          <a:lstStyle/>
          <a:p>
            <a:pPr algn="ctr"/>
            <a:r>
              <a:rPr lang="en-US" sz="3600" b="1" dirty="0" err="1">
                <a:solidFill>
                  <a:srgbClr val="0070C0"/>
                </a:solidFill>
                <a:latin typeface="Calibri" panose="020F0502020204030204" pitchFamily="34" charset="0"/>
                <a:cs typeface="Calibri" panose="020F0502020204030204" pitchFamily="34" charset="0"/>
              </a:rPr>
              <a:t>Kết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luận</a:t>
            </a:r>
            <a:endParaRPr lang="en-US" sz="36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DFEE38-1CE6-E9A8-CA16-8B05798FEF15}"/>
              </a:ext>
            </a:extLst>
          </p:cNvPr>
          <p:cNvSpPr>
            <a:spLocks noGrp="1"/>
          </p:cNvSpPr>
          <p:nvPr>
            <p:ph idx="1"/>
          </p:nvPr>
        </p:nvSpPr>
        <p:spPr>
          <a:xfrm>
            <a:off x="574741" y="1082351"/>
            <a:ext cx="11049491" cy="5150498"/>
          </a:xfrm>
        </p:spPr>
        <p:txBody>
          <a:bodyPr>
            <a:noAutofit/>
          </a:bodyPr>
          <a:lstStyle/>
          <a:p>
            <a:pPr marL="0" indent="0" algn="just">
              <a:lnSpc>
                <a:spcPct val="100000"/>
              </a:lnSpc>
              <a:spcBef>
                <a:spcPts val="0"/>
              </a:spcBef>
              <a:spcAft>
                <a:spcPts val="600"/>
              </a:spcAft>
              <a:buNone/>
            </a:pPr>
            <a:r>
              <a:rPr lang="vi-VN" dirty="0">
                <a:latin typeface="Calibri" panose="020F0502020204030204" pitchFamily="34" charset="0"/>
                <a:ea typeface="Calibri" panose="020F0502020204030204" pitchFamily="34" charset="0"/>
                <a:cs typeface="Calibri" panose="020F0502020204030204" pitchFamily="34" charset="0"/>
              </a:rPr>
              <a:t>Quản lý giao khu vực biển là bài toán đại diện, phù hợp:</a:t>
            </a:r>
          </a:p>
          <a:p>
            <a:pPr algn="just">
              <a:lnSpc>
                <a:spcPct val="100000"/>
              </a:lnSpc>
              <a:spcBef>
                <a:spcPts val="0"/>
              </a:spcBef>
              <a:spcAft>
                <a:spcPts val="600"/>
              </a:spcAft>
            </a:pPr>
            <a:r>
              <a:rPr lang="vi-VN" dirty="0">
                <a:latin typeface="Calibri" panose="020F0502020204030204" pitchFamily="34" charset="0"/>
                <a:ea typeface="Calibri" panose="020F0502020204030204" pitchFamily="34" charset="0"/>
                <a:cs typeface="Calibri" panose="020F0502020204030204" pitchFamily="34" charset="0"/>
              </a:rPr>
              <a:t>Đáp ứng nhu cầu cấp bách của thực tiễn: Quản lý thống nhất để khai thác, sử dụng bền vững tài nguyên và bảo vệ môi trường biển, hải đảo.</a:t>
            </a: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600"/>
              </a:spcAft>
            </a:pPr>
            <a:r>
              <a:rPr lang="vi-VN" dirty="0">
                <a:latin typeface="Calibri" panose="020F0502020204030204" pitchFamily="34" charset="0"/>
                <a:ea typeface="Calibri" panose="020F0502020204030204" pitchFamily="34" charset="0"/>
                <a:cs typeface="Calibri" panose="020F0502020204030204" pitchFamily="34" charset="0"/>
              </a:rPr>
              <a:t>Có đủ các yếu tố cấu thành của một dự án chuyển đổi số: có sự kết nối của nhiều cơ sở dữ liệu biển quan trọng;</a:t>
            </a:r>
            <a:br>
              <a:rPr lang="en-US" dirty="0">
                <a:latin typeface="Calibri" panose="020F0502020204030204" pitchFamily="34" charset="0"/>
                <a:ea typeface="Calibri" panose="020F0502020204030204" pitchFamily="34" charset="0"/>
                <a:cs typeface="Calibri" panose="020F0502020204030204" pitchFamily="34" charset="0"/>
              </a:rPr>
            </a:br>
            <a:r>
              <a:rPr lang="vi-VN" dirty="0">
                <a:latin typeface="Calibri" panose="020F0502020204030204" pitchFamily="34" charset="0"/>
                <a:ea typeface="Calibri" panose="020F0502020204030204" pitchFamily="34" charset="0"/>
                <a:cs typeface="Calibri" panose="020F0502020204030204" pitchFamily="34" charset="0"/>
              </a:rPr>
              <a:t>có sự chia sẻ cơ sở dữ liệu</a:t>
            </a:r>
            <a:br>
              <a:rPr lang="en-US" dirty="0">
                <a:latin typeface="Calibri" panose="020F0502020204030204" pitchFamily="34" charset="0"/>
                <a:ea typeface="Calibri" panose="020F0502020204030204" pitchFamily="34" charset="0"/>
                <a:cs typeface="Calibri" panose="020F0502020204030204" pitchFamily="34" charset="0"/>
              </a:rPr>
            </a:br>
            <a:r>
              <a:rPr lang="vi-VN" dirty="0">
                <a:latin typeface="Calibri" panose="020F0502020204030204" pitchFamily="34" charset="0"/>
                <a:ea typeface="Calibri" panose="020F0502020204030204" pitchFamily="34" charset="0"/>
                <a:cs typeface="Calibri" panose="020F0502020204030204" pitchFamily="34" charset="0"/>
              </a:rPr>
              <a:t>giữa các bộ ngành với nhau, sự gắn kết</a:t>
            </a:r>
            <a:br>
              <a:rPr lang="en-US" dirty="0">
                <a:latin typeface="Calibri" panose="020F0502020204030204" pitchFamily="34" charset="0"/>
                <a:ea typeface="Calibri" panose="020F0502020204030204" pitchFamily="34" charset="0"/>
                <a:cs typeface="Calibri" panose="020F0502020204030204" pitchFamily="34" charset="0"/>
              </a:rPr>
            </a:br>
            <a:r>
              <a:rPr lang="vi-VN" dirty="0">
                <a:latin typeface="Calibri" panose="020F0502020204030204" pitchFamily="34" charset="0"/>
                <a:ea typeface="Calibri" panose="020F0502020204030204" pitchFamily="34" charset="0"/>
                <a:cs typeface="Calibri" panose="020F0502020204030204" pitchFamily="34" charset="0"/>
              </a:rPr>
              <a:t>giữa trung ương với địa phương </a:t>
            </a:r>
            <a:br>
              <a:rPr lang="en-US" dirty="0">
                <a:latin typeface="Calibri" panose="020F0502020204030204" pitchFamily="34" charset="0"/>
                <a:ea typeface="Calibri" panose="020F0502020204030204" pitchFamily="34" charset="0"/>
                <a:cs typeface="Calibri" panose="020F0502020204030204" pitchFamily="34" charset="0"/>
              </a:rPr>
            </a:br>
            <a:r>
              <a:rPr lang="vi-VN" dirty="0">
                <a:latin typeface="Calibri" panose="020F0502020204030204" pitchFamily="34" charset="0"/>
                <a:ea typeface="Calibri" panose="020F0502020204030204" pitchFamily="34" charset="0"/>
                <a:cs typeface="Calibri" panose="020F0502020204030204" pitchFamily="34" charset="0"/>
              </a:rPr>
              <a:t>và có sự đa dạng đối tượng sử dụng.</a:t>
            </a: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600"/>
              </a:spcAft>
            </a:pPr>
            <a:r>
              <a:rPr lang="vi-VN" dirty="0">
                <a:latin typeface="Calibri" panose="020F0502020204030204" pitchFamily="34" charset="0"/>
                <a:ea typeface="Calibri" panose="020F0502020204030204" pitchFamily="34" charset="0"/>
                <a:cs typeface="Calibri" panose="020F0502020204030204" pitchFamily="34" charset="0"/>
              </a:rPr>
              <a:t>Mở đường cho chuyển đổi số toàn diện </a:t>
            </a:r>
            <a:br>
              <a:rPr lang="en-US" dirty="0">
                <a:latin typeface="Calibri" panose="020F0502020204030204" pitchFamily="34" charset="0"/>
                <a:ea typeface="Calibri" panose="020F0502020204030204" pitchFamily="34" charset="0"/>
                <a:cs typeface="Calibri" panose="020F0502020204030204" pitchFamily="34" charset="0"/>
              </a:rPr>
            </a:br>
            <a:r>
              <a:rPr lang="vi-VN" dirty="0">
                <a:latin typeface="Calibri" panose="020F0502020204030204" pitchFamily="34" charset="0"/>
                <a:ea typeface="Calibri" panose="020F0502020204030204" pitchFamily="34" charset="0"/>
                <a:cs typeface="Calibri" panose="020F0502020204030204" pitchFamily="34" charset="0"/>
              </a:rPr>
              <a:t>trong lĩnh vực biển và hải đảo.</a:t>
            </a:r>
          </a:p>
          <a:p>
            <a:pPr algn="just">
              <a:lnSpc>
                <a:spcPct val="100000"/>
              </a:lnSpc>
              <a:spcBef>
                <a:spcPts val="0"/>
              </a:spcBef>
              <a:spcAft>
                <a:spcPts val="600"/>
              </a:spcAft>
            </a:pPr>
            <a:endParaRPr lang="vi-VN"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buFontTx/>
              <a:buChar char="-"/>
            </a:pPr>
            <a:endParaRPr lang="vi-VN"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endParaRPr lang="vi-VN"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endParaRPr lang="vi-VN"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endParaRPr lang="vi-VN"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spcBef>
                <a:spcPts val="0"/>
              </a:spcBef>
              <a:spcAft>
                <a:spcPts val="600"/>
              </a:spcAft>
              <a:buNone/>
            </a:pPr>
            <a:endParaRPr lang="fr-FR"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0BEBD81-FF65-2C48-9CEA-725E4EF80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448" y="3402759"/>
            <a:ext cx="4786485" cy="2901806"/>
          </a:xfrm>
          <a:prstGeom prst="rect">
            <a:avLst/>
          </a:prstGeom>
        </p:spPr>
      </p:pic>
    </p:spTree>
    <p:extLst>
      <p:ext uri="{BB962C8B-B14F-4D97-AF65-F5344CB8AC3E}">
        <p14:creationId xmlns:p14="http://schemas.microsoft.com/office/powerpoint/2010/main" val="39635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C2D4-F0BC-7676-C013-D52EB3E58931}"/>
              </a:ext>
            </a:extLst>
          </p:cNvPr>
          <p:cNvSpPr>
            <a:spLocks noGrp="1"/>
          </p:cNvSpPr>
          <p:nvPr>
            <p:ph type="title"/>
          </p:nvPr>
        </p:nvSpPr>
        <p:spPr>
          <a:xfrm>
            <a:off x="0" y="165478"/>
            <a:ext cx="12192000" cy="664357"/>
          </a:xfrm>
        </p:spPr>
        <p:txBody>
          <a:bodyPr vert="horz" lIns="91440" tIns="45720" rIns="91440" bIns="45720" rtlCol="0" anchor="ctr">
            <a:noAutofit/>
          </a:bodyPr>
          <a:lstStyle/>
          <a:p>
            <a:pPr algn="ctr"/>
            <a:r>
              <a:rPr lang="en-US" sz="3600" b="1" dirty="0" err="1">
                <a:solidFill>
                  <a:srgbClr val="0070C0"/>
                </a:solidFill>
                <a:latin typeface="Calibri" panose="020F0502020204030204" pitchFamily="34" charset="0"/>
                <a:cs typeface="Calibri" panose="020F0502020204030204" pitchFamily="34" charset="0"/>
              </a:rPr>
              <a:t>Giới</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thiệu</a:t>
            </a:r>
            <a:endParaRPr lang="en-US" sz="36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6880808-026B-2C58-B388-A18B345C89EE}"/>
              </a:ext>
            </a:extLst>
          </p:cNvPr>
          <p:cNvSpPr>
            <a:spLocks noGrp="1"/>
          </p:cNvSpPr>
          <p:nvPr>
            <p:ph idx="1"/>
          </p:nvPr>
        </p:nvSpPr>
        <p:spPr>
          <a:xfrm>
            <a:off x="391886" y="919481"/>
            <a:ext cx="6718041" cy="5938519"/>
          </a:xfrm>
        </p:spPr>
        <p:txBody>
          <a:bodyPr>
            <a:noAutofit/>
          </a:bodyPr>
          <a:lstStyle/>
          <a:p>
            <a:pPr>
              <a:lnSpc>
                <a:spcPct val="100000"/>
              </a:lnSpc>
              <a:spcBef>
                <a:spcPts val="600"/>
              </a:spcBef>
              <a:spcAft>
                <a:spcPts val="600"/>
              </a:spcAft>
            </a:pPr>
            <a:r>
              <a:rPr lang="vi-VN" sz="2400" dirty="0">
                <a:latin typeface="Calibri" panose="020F0502020204030204" pitchFamily="34" charset="0"/>
                <a:ea typeface="Calibri" panose="020F0502020204030204" pitchFamily="34" charset="0"/>
                <a:cs typeface="Calibri" panose="020F0502020204030204" pitchFamily="34" charset="0"/>
              </a:rPr>
              <a:t>Biển và hải đảo đóng vai trò quan trọng đối với kinh tế quốc gia, đặc biệt là trong </a:t>
            </a:r>
            <a:r>
              <a:rPr lang="en-US" sz="2400" dirty="0" err="1">
                <a:latin typeface="Calibri" panose="020F0502020204030204" pitchFamily="34" charset="0"/>
                <a:ea typeface="Calibri" panose="020F0502020204030204" pitchFamily="34" charset="0"/>
                <a:cs typeface="Calibri" panose="020F0502020204030204" pitchFamily="34" charset="0"/>
              </a:rPr>
              <a:t>quản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lý</a:t>
            </a:r>
            <a:r>
              <a:rPr lang="vi-VN" sz="2400" dirty="0">
                <a:latin typeface="Calibri" panose="020F0502020204030204" pitchFamily="34" charset="0"/>
                <a:ea typeface="Calibri" panose="020F0502020204030204" pitchFamily="34" charset="0"/>
                <a:cs typeface="Calibri" panose="020F0502020204030204" pitchFamily="34" charset="0"/>
              </a:rPr>
              <a:t> tài nguyên, bảo vệ môi trường và phát triển bền vững. Tuy nhiên, hiện nay, quản lý trong lĩnh vực này vẫn gặp nhiều thách thức như dữ liệu không đồng bộ, quy trình chưa tối ưu và thiếu sự kết nối giữa các cơ quan, ngành.</a:t>
            </a:r>
            <a:endParaRPr lang="en-US" sz="24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600"/>
              </a:spcBef>
              <a:spcAft>
                <a:spcPts val="600"/>
              </a:spcAft>
            </a:pPr>
            <a:r>
              <a:rPr lang="vi-VN" sz="2400" dirty="0">
                <a:latin typeface="Calibri" panose="020F0502020204030204" pitchFamily="34" charset="0"/>
                <a:ea typeface="Calibri" panose="020F0502020204030204" pitchFamily="34" charset="0"/>
                <a:cs typeface="Calibri" panose="020F0502020204030204" pitchFamily="34" charset="0"/>
              </a:rPr>
              <a:t>Công tác chuyển đổi số trong lĩnh vực biển và hải đảo không chỉ là công cụ hiện đại hóa quản lý mà còn là nền tảng cho việc bảo vệ tài nguyên, phát triển kinh tế và duy trì an ninh quốc gia. Chuyển đổi số giúp giải quyết các thách thức hiện tại, mở ra cơ hội phát triển bền vững trong tương lai, và khẳng định vai trò của biển đảo trong chiến lược phát triển kinh tế - xã hội</a:t>
            </a:r>
            <a:r>
              <a:rPr lang="en-US" sz="2400" dirty="0">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E7E4A593-F535-854F-87F8-E8EB69C77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500" y="925900"/>
            <a:ext cx="4474699" cy="5667951"/>
          </a:xfrm>
          <a:prstGeom prst="rect">
            <a:avLst/>
          </a:prstGeom>
        </p:spPr>
      </p:pic>
    </p:spTree>
    <p:extLst>
      <p:ext uri="{BB962C8B-B14F-4D97-AF65-F5344CB8AC3E}">
        <p14:creationId xmlns:p14="http://schemas.microsoft.com/office/powerpoint/2010/main" val="376933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FD2733-FA25-C84B-98BD-5BE7F5279287}"/>
              </a:ext>
            </a:extLst>
          </p:cNvPr>
          <p:cNvSpPr txBox="1"/>
          <p:nvPr/>
        </p:nvSpPr>
        <p:spPr>
          <a:xfrm>
            <a:off x="457200" y="921608"/>
            <a:ext cx="6248400" cy="677108"/>
          </a:xfrm>
          <a:prstGeom prst="rect">
            <a:avLst/>
          </a:prstGeom>
          <a:solidFill>
            <a:schemeClr val="bg1"/>
          </a:solidFill>
        </p:spPr>
        <p:txBody>
          <a:bodyPr wrap="square">
            <a:spAutoFit/>
          </a:bodyPr>
          <a:lstStyle/>
          <a:p>
            <a:r>
              <a:rPr lang="vi-VN" sz="3800" b="1" dirty="0">
                <a:solidFill>
                  <a:srgbClr val="C00000"/>
                </a:solidFill>
                <a:latin typeface="Calibri" panose="020F0502020204030204" pitchFamily="34" charset="0"/>
                <a:cs typeface="Calibri" panose="020F0502020204030204" pitchFamily="34" charset="0"/>
              </a:rPr>
              <a:t>Trân trọng cảm ơn!</a:t>
            </a:r>
            <a:endParaRPr lang="en-VN" sz="3800" dirty="0">
              <a:solidFill>
                <a:srgbClr val="C00000"/>
              </a:solidFill>
            </a:endParaRPr>
          </a:p>
        </p:txBody>
      </p:sp>
      <p:sp>
        <p:nvSpPr>
          <p:cNvPr id="9" name="Content Placeholder 2"/>
          <p:cNvSpPr>
            <a:spLocks noGrp="1"/>
          </p:cNvSpPr>
          <p:nvPr>
            <p:ph idx="1"/>
          </p:nvPr>
        </p:nvSpPr>
        <p:spPr>
          <a:xfrm>
            <a:off x="457200" y="3352800"/>
            <a:ext cx="6248400" cy="2990850"/>
          </a:xfrm>
        </p:spPr>
        <p:txBody>
          <a:bodyPr>
            <a:noAutofit/>
          </a:bodyPr>
          <a:lstStyle/>
          <a:p>
            <a:pPr marL="0" indent="0">
              <a:lnSpc>
                <a:spcPct val="120000"/>
              </a:lnSpc>
              <a:spcBef>
                <a:spcPts val="600"/>
              </a:spcBef>
              <a:spcAft>
                <a:spcPts val="600"/>
              </a:spcAft>
              <a:buNone/>
            </a:pPr>
            <a:r>
              <a:rPr b="1" dirty="0" err="1"/>
              <a:t>Thông</a:t>
            </a:r>
            <a:r>
              <a:rPr b="1" dirty="0"/>
              <a:t> tin </a:t>
            </a:r>
            <a:r>
              <a:rPr b="1" dirty="0" err="1"/>
              <a:t>liên</a:t>
            </a:r>
            <a:r>
              <a:rPr b="1" dirty="0"/>
              <a:t> </a:t>
            </a:r>
            <a:r>
              <a:rPr b="1" dirty="0" err="1"/>
              <a:t>hệ</a:t>
            </a:r>
            <a:r>
              <a:rPr b="1" dirty="0"/>
              <a:t>:</a:t>
            </a:r>
          </a:p>
          <a:p>
            <a:pPr marL="0" indent="0">
              <a:lnSpc>
                <a:spcPct val="120000"/>
              </a:lnSpc>
              <a:spcBef>
                <a:spcPts val="600"/>
              </a:spcBef>
              <a:buNone/>
            </a:pPr>
            <a:r>
              <a:rPr dirty="0" err="1"/>
              <a:t>Trung</a:t>
            </a:r>
            <a:r>
              <a:rPr dirty="0"/>
              <a:t> </a:t>
            </a:r>
            <a:r>
              <a:rPr dirty="0" err="1"/>
              <a:t>tâm</a:t>
            </a:r>
            <a:r>
              <a:rPr dirty="0"/>
              <a:t> </a:t>
            </a:r>
            <a:r>
              <a:rPr dirty="0" err="1"/>
              <a:t>Thông</a:t>
            </a:r>
            <a:r>
              <a:rPr dirty="0"/>
              <a:t> tin, </a:t>
            </a:r>
            <a:r>
              <a:rPr dirty="0" err="1"/>
              <a:t>dữ</a:t>
            </a:r>
            <a:r>
              <a:rPr dirty="0"/>
              <a:t> </a:t>
            </a:r>
            <a:r>
              <a:rPr dirty="0" err="1"/>
              <a:t>liệu</a:t>
            </a:r>
            <a:r>
              <a:rPr dirty="0"/>
              <a:t> </a:t>
            </a:r>
            <a:r>
              <a:rPr dirty="0" err="1"/>
              <a:t>biển</a:t>
            </a:r>
            <a:br>
              <a:rPr lang="en-US" dirty="0"/>
            </a:br>
            <a:r>
              <a:rPr dirty="0" err="1"/>
              <a:t>và</a:t>
            </a:r>
            <a:r>
              <a:rPr dirty="0"/>
              <a:t> </a:t>
            </a:r>
            <a:r>
              <a:rPr dirty="0" err="1"/>
              <a:t>hải</a:t>
            </a:r>
            <a:r>
              <a:rPr dirty="0"/>
              <a:t> </a:t>
            </a:r>
            <a:r>
              <a:rPr dirty="0" err="1"/>
              <a:t>đảo</a:t>
            </a:r>
            <a:r>
              <a:rPr dirty="0"/>
              <a:t> </a:t>
            </a:r>
            <a:r>
              <a:rPr dirty="0" err="1"/>
              <a:t>quốc</a:t>
            </a:r>
            <a:r>
              <a:rPr dirty="0"/>
              <a:t> </a:t>
            </a:r>
            <a:r>
              <a:rPr dirty="0" err="1"/>
              <a:t>gia</a:t>
            </a:r>
            <a:endParaRPr dirty="0"/>
          </a:p>
          <a:p>
            <a:pPr marL="0" indent="0">
              <a:lnSpc>
                <a:spcPct val="120000"/>
              </a:lnSpc>
              <a:spcBef>
                <a:spcPts val="600"/>
              </a:spcBef>
              <a:buNone/>
            </a:pPr>
            <a:r>
              <a:rPr dirty="0"/>
              <a:t>Email: </a:t>
            </a:r>
            <a:r>
              <a:rPr lang="en-US" dirty="0"/>
              <a:t>vodic@vodic.vn</a:t>
            </a:r>
            <a:endParaRPr dirty="0"/>
          </a:p>
          <a:p>
            <a:pPr marL="0" indent="0">
              <a:lnSpc>
                <a:spcPct val="120000"/>
              </a:lnSpc>
              <a:spcBef>
                <a:spcPts val="600"/>
              </a:spcBef>
              <a:buNone/>
            </a:pPr>
            <a:r>
              <a:rPr dirty="0"/>
              <a:t>Website: </a:t>
            </a:r>
            <a:r>
              <a:rPr lang="en-US" dirty="0">
                <a:hlinkClick r:id="rId3"/>
              </a:rPr>
              <a:t>https://giaobien.vasi.gov.vn/</a:t>
            </a:r>
            <a:endParaRPr dirty="0"/>
          </a:p>
        </p:txBody>
      </p:sp>
      <p:pic>
        <p:nvPicPr>
          <p:cNvPr id="2" name="Picture 1"/>
          <p:cNvPicPr>
            <a:picLocks noChangeAspect="1"/>
          </p:cNvPicPr>
          <p:nvPr/>
        </p:nvPicPr>
        <p:blipFill rotWithShape="1">
          <a:blip r:embed="rId4"/>
          <a:srcRect b="12741"/>
          <a:stretch/>
        </p:blipFill>
        <p:spPr>
          <a:xfrm>
            <a:off x="6332318" y="-1"/>
            <a:ext cx="5859683" cy="6858001"/>
          </a:xfrm>
          <a:prstGeom prst="rect">
            <a:avLst/>
          </a:prstGeom>
        </p:spPr>
      </p:pic>
    </p:spTree>
    <p:extLst>
      <p:ext uri="{BB962C8B-B14F-4D97-AF65-F5344CB8AC3E}">
        <p14:creationId xmlns:p14="http://schemas.microsoft.com/office/powerpoint/2010/main" val="125724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C2D4-F0BC-7676-C013-D52EB3E58931}"/>
              </a:ext>
            </a:extLst>
          </p:cNvPr>
          <p:cNvSpPr>
            <a:spLocks noGrp="1"/>
          </p:cNvSpPr>
          <p:nvPr>
            <p:ph type="title"/>
          </p:nvPr>
        </p:nvSpPr>
        <p:spPr>
          <a:xfrm>
            <a:off x="0" y="165478"/>
            <a:ext cx="12192000" cy="664357"/>
          </a:xfrm>
        </p:spPr>
        <p:txBody>
          <a:bodyPr vert="horz" lIns="91440" tIns="45720" rIns="91440" bIns="45720" rtlCol="0" anchor="ctr">
            <a:noAutofit/>
          </a:bodyPr>
          <a:lstStyle/>
          <a:p>
            <a:pPr algn="ctr"/>
            <a:r>
              <a:rPr lang="en-US" sz="3600" b="1" dirty="0" err="1">
                <a:solidFill>
                  <a:srgbClr val="0070C0"/>
                </a:solidFill>
                <a:latin typeface="Calibri" panose="020F0502020204030204" pitchFamily="34" charset="0"/>
                <a:cs typeface="Calibri" panose="020F0502020204030204" pitchFamily="34" charset="0"/>
              </a:rPr>
              <a:t>Giới</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thiệu</a:t>
            </a:r>
            <a:endParaRPr lang="en-US" sz="36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6880808-026B-2C58-B388-A18B345C89EE}"/>
              </a:ext>
            </a:extLst>
          </p:cNvPr>
          <p:cNvSpPr>
            <a:spLocks noGrp="1"/>
          </p:cNvSpPr>
          <p:nvPr>
            <p:ph idx="1"/>
          </p:nvPr>
        </p:nvSpPr>
        <p:spPr>
          <a:xfrm>
            <a:off x="391886" y="919481"/>
            <a:ext cx="6718041" cy="5938519"/>
          </a:xfrm>
        </p:spPr>
        <p:txBody>
          <a:bodyPr>
            <a:noAutofit/>
          </a:bodyPr>
          <a:lstStyle/>
          <a:p>
            <a:pPr marL="0" indent="0">
              <a:lnSpc>
                <a:spcPct val="100000"/>
              </a:lnSpc>
              <a:spcBef>
                <a:spcPts val="0"/>
              </a:spcBef>
              <a:spcAft>
                <a:spcPts val="300"/>
              </a:spcAft>
              <a:buNone/>
            </a:pPr>
            <a:r>
              <a:rPr lang="en-US" sz="2400" dirty="0" err="1"/>
              <a:t>Chuyển</a:t>
            </a:r>
            <a:r>
              <a:rPr lang="en-US" sz="2400" dirty="0"/>
              <a:t> </a:t>
            </a:r>
            <a:r>
              <a:rPr lang="en-US" sz="2400" dirty="0" err="1"/>
              <a:t>đổi</a:t>
            </a:r>
            <a:r>
              <a:rPr lang="en-US" sz="2400" dirty="0"/>
              <a:t> </a:t>
            </a:r>
            <a:r>
              <a:rPr lang="en-US" sz="2400" dirty="0" err="1"/>
              <a:t>số</a:t>
            </a:r>
            <a:r>
              <a:rPr lang="en-US" sz="2400" dirty="0"/>
              <a:t> </a:t>
            </a:r>
            <a:r>
              <a:rPr lang="en-US" sz="2400" dirty="0" err="1"/>
              <a:t>trong</a:t>
            </a:r>
            <a:r>
              <a:rPr lang="en-US" sz="2400" dirty="0"/>
              <a:t> </a:t>
            </a:r>
            <a:r>
              <a:rPr lang="en-US" sz="2400" dirty="0" err="1"/>
              <a:t>lĩnh</a:t>
            </a:r>
            <a:r>
              <a:rPr lang="en-US" sz="2400" dirty="0"/>
              <a:t> </a:t>
            </a:r>
            <a:r>
              <a:rPr lang="en-US" sz="2400" dirty="0" err="1"/>
              <a:t>vực</a:t>
            </a:r>
            <a:r>
              <a:rPr lang="en-US" sz="2400" dirty="0"/>
              <a:t> </a:t>
            </a:r>
            <a:r>
              <a:rPr lang="en-US" sz="2400" dirty="0" err="1"/>
              <a:t>quản</a:t>
            </a:r>
            <a:r>
              <a:rPr lang="en-US" sz="2400" dirty="0"/>
              <a:t> </a:t>
            </a:r>
            <a:r>
              <a:rPr lang="en-US" sz="2400" dirty="0" err="1"/>
              <a:t>lý</a:t>
            </a:r>
            <a:r>
              <a:rPr lang="en-US" sz="2400" dirty="0"/>
              <a:t> </a:t>
            </a:r>
            <a:r>
              <a:rPr lang="en-US" sz="2400" dirty="0" err="1"/>
              <a:t>tài</a:t>
            </a:r>
            <a:r>
              <a:rPr lang="en-US" sz="2400" dirty="0"/>
              <a:t> </a:t>
            </a:r>
            <a:r>
              <a:rPr lang="en-US" sz="2400" dirty="0" err="1"/>
              <a:t>nguyên</a:t>
            </a:r>
            <a:r>
              <a:rPr lang="en-US" sz="2400" dirty="0"/>
              <a:t> </a:t>
            </a:r>
            <a:r>
              <a:rPr lang="en-US" sz="2400" dirty="0" err="1"/>
              <a:t>và</a:t>
            </a:r>
            <a:r>
              <a:rPr lang="en-US" sz="2400" dirty="0"/>
              <a:t> </a:t>
            </a:r>
            <a:r>
              <a:rPr lang="en-US" sz="2400" dirty="0" err="1"/>
              <a:t>bảo</a:t>
            </a:r>
            <a:r>
              <a:rPr lang="en-US" sz="2400" dirty="0"/>
              <a:t> </a:t>
            </a:r>
            <a:r>
              <a:rPr lang="en-US" sz="2400" dirty="0" err="1"/>
              <a:t>vệ</a:t>
            </a:r>
            <a:r>
              <a:rPr lang="en-US" sz="2400" dirty="0"/>
              <a:t> </a:t>
            </a:r>
            <a:r>
              <a:rPr lang="en-US" sz="2400" dirty="0" err="1"/>
              <a:t>môi</a:t>
            </a:r>
            <a:r>
              <a:rPr lang="en-US" sz="2400" dirty="0"/>
              <a:t> </a:t>
            </a:r>
            <a:r>
              <a:rPr lang="en-US" sz="2400" dirty="0" err="1"/>
              <a:t>trường</a:t>
            </a:r>
            <a:r>
              <a:rPr lang="en-US" sz="2400" dirty="0"/>
              <a:t> </a:t>
            </a:r>
            <a:r>
              <a:rPr lang="en-US" sz="2400" dirty="0" err="1"/>
              <a:t>biển</a:t>
            </a:r>
            <a:r>
              <a:rPr lang="en-US" sz="2400" dirty="0"/>
              <a:t> </a:t>
            </a:r>
            <a:r>
              <a:rPr lang="en-US" sz="2400" dirty="0" err="1"/>
              <a:t>và</a:t>
            </a:r>
            <a:r>
              <a:rPr lang="en-US" sz="2400" dirty="0"/>
              <a:t> </a:t>
            </a:r>
            <a:r>
              <a:rPr lang="en-US" sz="2400" dirty="0" err="1"/>
              <a:t>hải</a:t>
            </a:r>
            <a:r>
              <a:rPr lang="en-US" sz="2400" dirty="0"/>
              <a:t> </a:t>
            </a:r>
            <a:r>
              <a:rPr lang="en-US" sz="2400" dirty="0" err="1"/>
              <a:t>đảo</a:t>
            </a:r>
            <a:r>
              <a:rPr lang="en-US" sz="2400" dirty="0"/>
              <a:t> </a:t>
            </a:r>
            <a:r>
              <a:rPr lang="en-US" sz="2400" dirty="0" err="1"/>
              <a:t>là</a:t>
            </a:r>
            <a:r>
              <a:rPr lang="en-US" sz="2400" dirty="0"/>
              <a:t> </a:t>
            </a:r>
            <a:r>
              <a:rPr lang="en-US" sz="2400" dirty="0" err="1"/>
              <a:t>việc</a:t>
            </a:r>
            <a:r>
              <a:rPr lang="en-US" sz="2400" dirty="0"/>
              <a:t> </a:t>
            </a:r>
            <a:r>
              <a:rPr lang="en-US" sz="2400" dirty="0" err="1"/>
              <a:t>ứng</a:t>
            </a:r>
            <a:r>
              <a:rPr lang="en-US" sz="2400" dirty="0"/>
              <a:t> </a:t>
            </a:r>
            <a:r>
              <a:rPr lang="en-US" sz="2400" dirty="0" err="1"/>
              <a:t>dụng</a:t>
            </a:r>
            <a:r>
              <a:rPr lang="en-US" sz="2400" dirty="0"/>
              <a:t> </a:t>
            </a:r>
            <a:r>
              <a:rPr lang="en-US" sz="2400" dirty="0" err="1"/>
              <a:t>công</a:t>
            </a:r>
            <a:r>
              <a:rPr lang="en-US" sz="2400" dirty="0"/>
              <a:t> </a:t>
            </a:r>
            <a:r>
              <a:rPr lang="en-US" sz="2400" dirty="0" err="1"/>
              <a:t>nghệ</a:t>
            </a:r>
            <a:r>
              <a:rPr lang="en-US" sz="2400" dirty="0"/>
              <a:t> </a:t>
            </a:r>
            <a:r>
              <a:rPr lang="en-US" sz="2400" dirty="0" err="1"/>
              <a:t>nhằm</a:t>
            </a:r>
            <a:r>
              <a:rPr lang="en-US" sz="2400" dirty="0"/>
              <a:t> </a:t>
            </a:r>
            <a:r>
              <a:rPr lang="en-US" sz="2400" dirty="0" err="1"/>
              <a:t>cải</a:t>
            </a:r>
            <a:r>
              <a:rPr lang="en-US" sz="2400" dirty="0"/>
              <a:t> </a:t>
            </a:r>
            <a:r>
              <a:rPr lang="en-US" sz="2400" dirty="0" err="1"/>
              <a:t>thiện</a:t>
            </a:r>
            <a:r>
              <a:rPr lang="en-US" sz="2400" dirty="0"/>
              <a:t> </a:t>
            </a:r>
            <a:r>
              <a:rPr lang="en-US" sz="2400" dirty="0" err="1"/>
              <a:t>việc</a:t>
            </a:r>
            <a:r>
              <a:rPr lang="en-US" sz="2400" dirty="0"/>
              <a:t> </a:t>
            </a:r>
            <a:r>
              <a:rPr lang="en-US" sz="2400" dirty="0" err="1"/>
              <a:t>sử</a:t>
            </a:r>
            <a:r>
              <a:rPr lang="en-US" sz="2400" dirty="0"/>
              <a:t> </a:t>
            </a:r>
            <a:r>
              <a:rPr lang="en-US" sz="2400" dirty="0" err="1"/>
              <a:t>dụng</a:t>
            </a:r>
            <a:r>
              <a:rPr lang="en-US" sz="2400" dirty="0"/>
              <a:t> </a:t>
            </a:r>
            <a:r>
              <a:rPr lang="en-US" sz="2400" dirty="0" err="1"/>
              <a:t>bền</a:t>
            </a:r>
            <a:r>
              <a:rPr lang="en-US" sz="2400" dirty="0"/>
              <a:t> </a:t>
            </a:r>
            <a:r>
              <a:rPr lang="en-US" sz="2400" dirty="0" err="1"/>
              <a:t>vững</a:t>
            </a:r>
            <a:r>
              <a:rPr lang="en-US" sz="2400" dirty="0"/>
              <a:t>, </a:t>
            </a:r>
            <a:r>
              <a:rPr lang="en-US" sz="2400" dirty="0" err="1"/>
              <a:t>bảo</a:t>
            </a:r>
            <a:r>
              <a:rPr lang="en-US" sz="2400" dirty="0"/>
              <a:t> </a:t>
            </a:r>
            <a:r>
              <a:rPr lang="en-US" sz="2400" dirty="0" err="1"/>
              <a:t>tồn</a:t>
            </a:r>
            <a:r>
              <a:rPr lang="en-US" sz="2400" dirty="0"/>
              <a:t> </a:t>
            </a:r>
            <a:r>
              <a:rPr lang="en-US" sz="2400" dirty="0" err="1"/>
              <a:t>và</a:t>
            </a:r>
            <a:r>
              <a:rPr lang="en-US" sz="2400" dirty="0"/>
              <a:t> </a:t>
            </a:r>
            <a:r>
              <a:rPr lang="en-US" sz="2400" dirty="0" err="1"/>
              <a:t>quản</a:t>
            </a:r>
            <a:r>
              <a:rPr lang="en-US" sz="2400" dirty="0"/>
              <a:t> </a:t>
            </a:r>
            <a:r>
              <a:rPr lang="en-US" sz="2400" dirty="0" err="1"/>
              <a:t>trị</a:t>
            </a:r>
            <a:r>
              <a:rPr lang="en-US" sz="2400" dirty="0"/>
              <a:t> </a:t>
            </a:r>
            <a:r>
              <a:rPr lang="en-US" sz="2400" dirty="0" err="1"/>
              <a:t>tài</a:t>
            </a:r>
            <a:r>
              <a:rPr lang="en-US" sz="2400" dirty="0"/>
              <a:t> </a:t>
            </a:r>
            <a:r>
              <a:rPr lang="en-US" sz="2400" dirty="0" err="1"/>
              <a:t>nguyên</a:t>
            </a:r>
            <a:r>
              <a:rPr lang="en-US" sz="2400" dirty="0"/>
              <a:t> </a:t>
            </a:r>
            <a:r>
              <a:rPr lang="en-US" sz="2400" dirty="0" err="1"/>
              <a:t>biển</a:t>
            </a:r>
            <a:r>
              <a:rPr lang="en-US" sz="2400" dirty="0"/>
              <a:t> </a:t>
            </a:r>
            <a:r>
              <a:rPr lang="en-US" sz="2400" dirty="0" err="1"/>
              <a:t>và</a:t>
            </a:r>
            <a:r>
              <a:rPr lang="en-US" sz="2400" dirty="0"/>
              <a:t> </a:t>
            </a:r>
            <a:r>
              <a:rPr lang="en-US" sz="2400" dirty="0" err="1"/>
              <a:t>hải</a:t>
            </a:r>
            <a:r>
              <a:rPr lang="en-US" sz="2400" dirty="0"/>
              <a:t> </a:t>
            </a:r>
            <a:r>
              <a:rPr lang="en-US" sz="2400" dirty="0" err="1"/>
              <a:t>đảo</a:t>
            </a:r>
            <a:r>
              <a:rPr lang="vi-VN" sz="2400" dirty="0">
                <a:latin typeface="Calibri" panose="020F0502020204030204" pitchFamily="34" charset="0"/>
                <a:ea typeface="Calibri" panose="020F0502020204030204" pitchFamily="34" charset="0"/>
                <a:cs typeface="Calibri" panose="020F0502020204030204" pitchFamily="34" charset="0"/>
              </a:rPr>
              <a: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t>Để</a:t>
            </a:r>
            <a:r>
              <a:rPr lang="en-US" sz="2400" dirty="0"/>
              <a:t> </a:t>
            </a:r>
            <a:r>
              <a:rPr lang="en-US" sz="2400" dirty="0" err="1"/>
              <a:t>thúc</a:t>
            </a:r>
            <a:r>
              <a:rPr lang="en-US" sz="2400" dirty="0"/>
              <a:t> </a:t>
            </a:r>
            <a:r>
              <a:rPr lang="en-US" sz="2400" dirty="0" err="1"/>
              <a:t>đẩy</a:t>
            </a:r>
            <a:r>
              <a:rPr lang="en-US" sz="2400" dirty="0"/>
              <a:t> </a:t>
            </a:r>
            <a:r>
              <a:rPr lang="en-US" sz="2400" dirty="0" err="1"/>
              <a:t>thành</a:t>
            </a:r>
            <a:r>
              <a:rPr lang="en-US" sz="2400" dirty="0"/>
              <a:t> </a:t>
            </a:r>
            <a:r>
              <a:rPr lang="en-US" sz="2400" dirty="0" err="1"/>
              <a:t>công</a:t>
            </a:r>
            <a:r>
              <a:rPr lang="en-US" sz="2400" dirty="0"/>
              <a:t> </a:t>
            </a:r>
            <a:r>
              <a:rPr lang="en-US" sz="2400" dirty="0" err="1"/>
              <a:t>quá</a:t>
            </a:r>
            <a:r>
              <a:rPr lang="en-US" sz="2400" dirty="0"/>
              <a:t> </a:t>
            </a:r>
            <a:r>
              <a:rPr lang="en-US" sz="2400" dirty="0" err="1"/>
              <a:t>trình</a:t>
            </a:r>
            <a:r>
              <a:rPr lang="en-US" sz="2400" dirty="0"/>
              <a:t> </a:t>
            </a:r>
            <a:r>
              <a:rPr lang="en-US" sz="2400" dirty="0" err="1"/>
              <a:t>này</a:t>
            </a:r>
            <a:r>
              <a:rPr lang="en-US" sz="2400" dirty="0"/>
              <a:t> </a:t>
            </a:r>
            <a:r>
              <a:rPr lang="en-US" sz="2400" dirty="0" err="1"/>
              <a:t>cần</a:t>
            </a:r>
            <a:r>
              <a:rPr lang="en-US" sz="2400" dirty="0"/>
              <a:t> </a:t>
            </a:r>
            <a:r>
              <a:rPr lang="en-US" sz="2400" dirty="0" err="1"/>
              <a:t>tập</a:t>
            </a:r>
            <a:r>
              <a:rPr lang="en-US" sz="2400" dirty="0"/>
              <a:t> </a:t>
            </a:r>
            <a:r>
              <a:rPr lang="en-US" sz="2400" dirty="0" err="1"/>
              <a:t>trung</a:t>
            </a:r>
            <a:r>
              <a:rPr lang="en-US" sz="2400" dirty="0"/>
              <a:t> </a:t>
            </a:r>
            <a:r>
              <a:rPr lang="en-US" sz="2400" dirty="0" err="1"/>
              <a:t>vào</a:t>
            </a:r>
            <a:r>
              <a:rPr lang="en-US" sz="2400" dirty="0"/>
              <a:t> </a:t>
            </a:r>
            <a:r>
              <a:rPr lang="en-US" sz="2400" dirty="0" err="1"/>
              <a:t>các</a:t>
            </a:r>
            <a:r>
              <a:rPr lang="en-US" sz="2400" dirty="0"/>
              <a:t> </a:t>
            </a:r>
            <a:r>
              <a:rPr lang="en-US" sz="2400" dirty="0" err="1"/>
              <a:t>vấn</a:t>
            </a:r>
            <a:r>
              <a:rPr lang="en-US" sz="2400" dirty="0"/>
              <a:t> </a:t>
            </a:r>
            <a:r>
              <a:rPr lang="en-US" sz="2400" dirty="0" err="1"/>
              <a:t>đề</a:t>
            </a:r>
            <a:r>
              <a:rPr lang="en-US" sz="2400" dirty="0"/>
              <a:t> </a:t>
            </a:r>
            <a:r>
              <a:rPr lang="en-US" sz="2400" dirty="0" err="1"/>
              <a:t>sau</a:t>
            </a:r>
            <a:r>
              <a:rPr lang="en-US" sz="2400" dirty="0"/>
              <a:t>:</a:t>
            </a:r>
          </a:p>
          <a:p>
            <a:pPr>
              <a:lnSpc>
                <a:spcPct val="100000"/>
              </a:lnSpc>
              <a:spcBef>
                <a:spcPts val="0"/>
              </a:spcBef>
              <a:spcAft>
                <a:spcPts val="200"/>
              </a:spcAft>
            </a:pPr>
            <a:r>
              <a:rPr lang="en-US" sz="2400" dirty="0" err="1"/>
              <a:t>Xác</a:t>
            </a:r>
            <a:r>
              <a:rPr lang="en-US" sz="2400" dirty="0"/>
              <a:t> </a:t>
            </a:r>
            <a:r>
              <a:rPr lang="en-US" sz="2400" dirty="0" err="1"/>
              <a:t>định</a:t>
            </a:r>
            <a:r>
              <a:rPr lang="en-US" sz="2400" dirty="0"/>
              <a:t> </a:t>
            </a:r>
            <a:r>
              <a:rPr lang="en-US" sz="2400" dirty="0" err="1"/>
              <a:t>định</a:t>
            </a:r>
            <a:r>
              <a:rPr lang="en-US" sz="2400" dirty="0"/>
              <a:t> </a:t>
            </a:r>
            <a:r>
              <a:rPr lang="en-US" sz="2400" dirty="0" err="1"/>
              <a:t>mục</a:t>
            </a:r>
            <a:r>
              <a:rPr lang="en-US" sz="2400" dirty="0"/>
              <a:t> </a:t>
            </a:r>
            <a:r>
              <a:rPr lang="en-US" sz="2400" dirty="0" err="1"/>
              <a:t>tiêu</a:t>
            </a:r>
            <a:r>
              <a:rPr lang="en-US" sz="2400" dirty="0"/>
              <a:t> </a:t>
            </a:r>
            <a:r>
              <a:rPr lang="en-US" sz="2400" dirty="0" err="1"/>
              <a:t>phù</a:t>
            </a:r>
            <a:r>
              <a:rPr lang="en-US" sz="2400" dirty="0"/>
              <a:t> </a:t>
            </a:r>
            <a:r>
              <a:rPr lang="en-US" sz="2400" dirty="0" err="1"/>
              <a:t>hợp</a:t>
            </a:r>
            <a:r>
              <a:rPr lang="en-US" sz="2400" dirty="0"/>
              <a:t> </a:t>
            </a:r>
            <a:r>
              <a:rPr lang="en-US" sz="2400" dirty="0" err="1"/>
              <a:t>và</a:t>
            </a:r>
            <a:r>
              <a:rPr lang="en-US" sz="2400" dirty="0"/>
              <a:t> </a:t>
            </a:r>
            <a:r>
              <a:rPr lang="en-US" sz="2400" dirty="0" err="1"/>
              <a:t>rõ</a:t>
            </a:r>
            <a:r>
              <a:rPr lang="en-US" sz="2400" dirty="0"/>
              <a:t> </a:t>
            </a:r>
            <a:r>
              <a:rPr lang="en-US" sz="2400" dirty="0" err="1"/>
              <a:t>ràng</a:t>
            </a:r>
            <a:endParaRPr lang="en-US" sz="2400" dirty="0"/>
          </a:p>
          <a:p>
            <a:pPr>
              <a:lnSpc>
                <a:spcPct val="100000"/>
              </a:lnSpc>
              <a:spcBef>
                <a:spcPts val="0"/>
              </a:spcBef>
              <a:spcAft>
                <a:spcPts val="200"/>
              </a:spcAft>
            </a:pPr>
            <a:r>
              <a:rPr lang="en-US" sz="2400" dirty="0" err="1"/>
              <a:t>Phát</a:t>
            </a:r>
            <a:r>
              <a:rPr lang="en-US" sz="2400" dirty="0"/>
              <a:t> </a:t>
            </a:r>
            <a:r>
              <a:rPr lang="en-US" sz="2400" dirty="0" err="1"/>
              <a:t>triển</a:t>
            </a:r>
            <a:r>
              <a:rPr lang="en-US" sz="2400" dirty="0"/>
              <a:t> </a:t>
            </a:r>
            <a:r>
              <a:rPr lang="en-US" sz="2400" dirty="0" err="1"/>
              <a:t>cơ</a:t>
            </a:r>
            <a:r>
              <a:rPr lang="en-US" sz="2400" dirty="0"/>
              <a:t> </a:t>
            </a:r>
            <a:r>
              <a:rPr lang="en-US" sz="2400" dirty="0" err="1"/>
              <a:t>sở</a:t>
            </a:r>
            <a:r>
              <a:rPr lang="en-US" sz="2400" dirty="0"/>
              <a:t> </a:t>
            </a:r>
            <a:r>
              <a:rPr lang="en-US" sz="2400" dirty="0" err="1"/>
              <a:t>dữ</a:t>
            </a:r>
            <a:r>
              <a:rPr lang="en-US" sz="2400" dirty="0"/>
              <a:t> </a:t>
            </a:r>
            <a:r>
              <a:rPr lang="en-US" sz="2400" dirty="0" err="1"/>
              <a:t>liệu</a:t>
            </a:r>
            <a:r>
              <a:rPr lang="en-US" sz="2400" dirty="0"/>
              <a:t> </a:t>
            </a:r>
            <a:r>
              <a:rPr lang="en-US" sz="2400" dirty="0" err="1"/>
              <a:t>và</a:t>
            </a:r>
            <a:r>
              <a:rPr lang="en-US" sz="2400" dirty="0"/>
              <a:t> </a:t>
            </a:r>
            <a:r>
              <a:rPr lang="en-US" sz="2400" dirty="0" err="1"/>
              <a:t>phân</a:t>
            </a:r>
            <a:r>
              <a:rPr lang="en-US" sz="2400" dirty="0"/>
              <a:t> </a:t>
            </a:r>
            <a:r>
              <a:rPr lang="en-US" sz="2400" dirty="0" err="1"/>
              <a:t>tích</a:t>
            </a:r>
            <a:endParaRPr lang="en-US" sz="2400" dirty="0"/>
          </a:p>
          <a:p>
            <a:pPr>
              <a:lnSpc>
                <a:spcPct val="100000"/>
              </a:lnSpc>
              <a:spcBef>
                <a:spcPts val="0"/>
              </a:spcBef>
              <a:spcAft>
                <a:spcPts val="200"/>
              </a:spcAft>
            </a:pPr>
            <a:r>
              <a:rPr lang="en-US" sz="2400" dirty="0" err="1"/>
              <a:t>Ứng</a:t>
            </a:r>
            <a:r>
              <a:rPr lang="en-US" sz="2400" dirty="0"/>
              <a:t> </a:t>
            </a:r>
            <a:r>
              <a:rPr lang="en-US" sz="2400" dirty="0" err="1"/>
              <a:t>dụng</a:t>
            </a:r>
            <a:r>
              <a:rPr lang="en-US" sz="2400" dirty="0"/>
              <a:t> </a:t>
            </a:r>
            <a:r>
              <a:rPr lang="en-US" sz="2400" dirty="0" err="1"/>
              <a:t>công</a:t>
            </a:r>
            <a:r>
              <a:rPr lang="en-US" sz="2400" dirty="0"/>
              <a:t> </a:t>
            </a:r>
            <a:r>
              <a:rPr lang="en-US" sz="2400" dirty="0" err="1"/>
              <a:t>nghệ</a:t>
            </a:r>
            <a:r>
              <a:rPr lang="en-US" sz="2400" dirty="0"/>
              <a:t> </a:t>
            </a:r>
            <a:r>
              <a:rPr lang="en-US" sz="2400" dirty="0" err="1"/>
              <a:t>thông</a:t>
            </a:r>
            <a:r>
              <a:rPr lang="en-US" sz="2400" dirty="0"/>
              <a:t> minh</a:t>
            </a:r>
          </a:p>
          <a:p>
            <a:pPr>
              <a:lnSpc>
                <a:spcPct val="100000"/>
              </a:lnSpc>
              <a:spcBef>
                <a:spcPts val="0"/>
              </a:spcBef>
              <a:spcAft>
                <a:spcPts val="200"/>
              </a:spcAft>
            </a:pPr>
            <a:r>
              <a:rPr lang="en-US" sz="2400" dirty="0" err="1"/>
              <a:t>Tăng</a:t>
            </a:r>
            <a:r>
              <a:rPr lang="en-US" sz="2400" dirty="0"/>
              <a:t> </a:t>
            </a:r>
            <a:r>
              <a:rPr lang="en-US" sz="2400" dirty="0" err="1"/>
              <a:t>cường</a:t>
            </a:r>
            <a:r>
              <a:rPr lang="en-US" sz="2400" dirty="0"/>
              <a:t> </a:t>
            </a:r>
            <a:r>
              <a:rPr lang="en-US" sz="2400" dirty="0" err="1"/>
              <a:t>hợp</a:t>
            </a:r>
            <a:r>
              <a:rPr lang="en-US" sz="2400" dirty="0"/>
              <a:t> </a:t>
            </a:r>
            <a:r>
              <a:rPr lang="en-US" sz="2400" dirty="0" err="1"/>
              <a:t>tác</a:t>
            </a:r>
            <a:r>
              <a:rPr lang="en-US" sz="2400" dirty="0"/>
              <a:t> </a:t>
            </a:r>
            <a:r>
              <a:rPr lang="en-US" sz="2400" dirty="0" err="1"/>
              <a:t>với</a:t>
            </a:r>
            <a:r>
              <a:rPr lang="en-US" sz="2400" dirty="0"/>
              <a:t> </a:t>
            </a:r>
            <a:r>
              <a:rPr lang="en-US" sz="2400" dirty="0" err="1"/>
              <a:t>các</a:t>
            </a:r>
            <a:r>
              <a:rPr lang="en-US" sz="2400" dirty="0"/>
              <a:t> </a:t>
            </a:r>
            <a:r>
              <a:rPr lang="en-US" sz="2400" dirty="0" err="1"/>
              <a:t>bên</a:t>
            </a:r>
            <a:r>
              <a:rPr lang="en-US" sz="2400" dirty="0"/>
              <a:t> </a:t>
            </a:r>
            <a:r>
              <a:rPr lang="en-US" sz="2400" dirty="0" err="1"/>
              <a:t>liên</a:t>
            </a:r>
            <a:r>
              <a:rPr lang="en-US" sz="2400" dirty="0"/>
              <a:t> </a:t>
            </a:r>
            <a:r>
              <a:rPr lang="en-US" sz="2400" dirty="0" err="1"/>
              <a:t>quan</a:t>
            </a:r>
            <a:endParaRPr lang="en-US" sz="2400" dirty="0"/>
          </a:p>
          <a:p>
            <a:pPr>
              <a:lnSpc>
                <a:spcPct val="100000"/>
              </a:lnSpc>
              <a:spcBef>
                <a:spcPts val="0"/>
              </a:spcBef>
              <a:spcAft>
                <a:spcPts val="200"/>
              </a:spcAft>
            </a:pPr>
            <a:r>
              <a:rPr lang="en-US" sz="2400" dirty="0" err="1"/>
              <a:t>Đảm</a:t>
            </a:r>
            <a:r>
              <a:rPr lang="en-US" sz="2400" dirty="0"/>
              <a:t> </a:t>
            </a:r>
            <a:r>
              <a:rPr lang="en-US" sz="2400" dirty="0" err="1"/>
              <a:t>bảo</a:t>
            </a:r>
            <a:r>
              <a:rPr lang="en-US" sz="2400" dirty="0"/>
              <a:t> </a:t>
            </a:r>
            <a:r>
              <a:rPr lang="en-US" sz="2400" dirty="0" err="1"/>
              <a:t>kết</a:t>
            </a:r>
            <a:r>
              <a:rPr lang="en-US" sz="2400" dirty="0"/>
              <a:t> </a:t>
            </a:r>
            <a:r>
              <a:rPr lang="en-US" sz="2400" dirty="0" err="1"/>
              <a:t>nối</a:t>
            </a:r>
            <a:r>
              <a:rPr lang="en-US" sz="2400" dirty="0"/>
              <a:t> </a:t>
            </a:r>
            <a:r>
              <a:rPr lang="en-US" sz="2400" dirty="0" err="1"/>
              <a:t>và</a:t>
            </a:r>
            <a:r>
              <a:rPr lang="en-US" sz="2400" dirty="0"/>
              <a:t> chia </a:t>
            </a:r>
            <a:r>
              <a:rPr lang="en-US" sz="2400" dirty="0" err="1"/>
              <a:t>sẻ</a:t>
            </a:r>
            <a:r>
              <a:rPr lang="en-US" sz="2400" dirty="0"/>
              <a:t> </a:t>
            </a:r>
            <a:r>
              <a:rPr lang="en-US" sz="2400" dirty="0" err="1"/>
              <a:t>dữ</a:t>
            </a:r>
            <a:r>
              <a:rPr lang="en-US" sz="2400" dirty="0"/>
              <a:t> </a:t>
            </a:r>
            <a:r>
              <a:rPr lang="en-US" sz="2400" dirty="0" err="1"/>
              <a:t>liệu</a:t>
            </a:r>
            <a:endParaRPr lang="en-US" sz="2400" dirty="0"/>
          </a:p>
          <a:p>
            <a:pPr>
              <a:lnSpc>
                <a:spcPct val="100000"/>
              </a:lnSpc>
              <a:spcBef>
                <a:spcPts val="0"/>
              </a:spcBef>
              <a:spcAft>
                <a:spcPts val="200"/>
              </a:spcAft>
            </a:pPr>
            <a:r>
              <a:rPr lang="en-US" sz="2400" dirty="0" err="1"/>
              <a:t>Hoàn</a:t>
            </a:r>
            <a:r>
              <a:rPr lang="en-US" sz="2400" dirty="0"/>
              <a:t> </a:t>
            </a:r>
            <a:r>
              <a:rPr lang="en-US" sz="2400" dirty="0" err="1"/>
              <a:t>thiện</a:t>
            </a:r>
            <a:r>
              <a:rPr lang="en-US" sz="2400" dirty="0"/>
              <a:t> </a:t>
            </a:r>
            <a:r>
              <a:rPr lang="en-US" sz="2400" dirty="0" err="1"/>
              <a:t>khung</a:t>
            </a:r>
            <a:r>
              <a:rPr lang="en-US" sz="2400" dirty="0"/>
              <a:t> </a:t>
            </a:r>
            <a:r>
              <a:rPr lang="en-US" sz="2400" dirty="0" err="1"/>
              <a:t>chính</a:t>
            </a:r>
            <a:r>
              <a:rPr lang="en-US" sz="2400" dirty="0"/>
              <a:t> </a:t>
            </a:r>
            <a:r>
              <a:rPr lang="en-US" sz="2400" dirty="0" err="1"/>
              <a:t>sách</a:t>
            </a:r>
            <a:r>
              <a:rPr lang="en-US" sz="2400" dirty="0"/>
              <a:t> </a:t>
            </a:r>
            <a:r>
              <a:rPr lang="en-US" sz="2400" dirty="0" err="1"/>
              <a:t>và</a:t>
            </a:r>
            <a:r>
              <a:rPr lang="en-US" sz="2400" dirty="0"/>
              <a:t> </a:t>
            </a:r>
            <a:r>
              <a:rPr lang="en-US" sz="2400" dirty="0" err="1"/>
              <a:t>quản</a:t>
            </a:r>
            <a:r>
              <a:rPr lang="en-US" sz="2400" dirty="0"/>
              <a:t> </a:t>
            </a:r>
            <a:r>
              <a:rPr lang="en-US" sz="2400" dirty="0" err="1"/>
              <a:t>lý</a:t>
            </a:r>
            <a:endParaRPr lang="en-US" sz="2400" dirty="0"/>
          </a:p>
          <a:p>
            <a:pPr>
              <a:lnSpc>
                <a:spcPct val="100000"/>
              </a:lnSpc>
              <a:spcBef>
                <a:spcPts val="0"/>
              </a:spcBef>
              <a:spcAft>
                <a:spcPts val="200"/>
              </a:spcAft>
            </a:pPr>
            <a:r>
              <a:rPr lang="en-US" sz="2400" dirty="0" err="1"/>
              <a:t>Tăng</a:t>
            </a:r>
            <a:r>
              <a:rPr lang="en-US" sz="2400" dirty="0"/>
              <a:t> </a:t>
            </a:r>
            <a:r>
              <a:rPr lang="en-US" sz="2400" dirty="0" err="1"/>
              <a:t>cường</a:t>
            </a:r>
            <a:r>
              <a:rPr lang="en-US" sz="2400" dirty="0"/>
              <a:t> </a:t>
            </a:r>
            <a:r>
              <a:rPr lang="en-US" sz="2400" dirty="0" err="1"/>
              <a:t>năng</a:t>
            </a:r>
            <a:r>
              <a:rPr lang="en-US" sz="2400" dirty="0"/>
              <a:t> </a:t>
            </a:r>
            <a:r>
              <a:rPr lang="en-US" sz="2400" dirty="0" err="1"/>
              <a:t>lực</a:t>
            </a:r>
            <a:endParaRPr lang="en-US" sz="2400" dirty="0"/>
          </a:p>
          <a:p>
            <a:pPr>
              <a:lnSpc>
                <a:spcPct val="100000"/>
              </a:lnSpc>
              <a:spcBef>
                <a:spcPts val="0"/>
              </a:spcBef>
              <a:spcAft>
                <a:spcPts val="200"/>
              </a:spcAft>
            </a:pPr>
            <a:r>
              <a:rPr lang="en-US" sz="2400" dirty="0" err="1"/>
              <a:t>Ưu</a:t>
            </a:r>
            <a:r>
              <a:rPr lang="en-US" sz="2400" dirty="0"/>
              <a:t> </a:t>
            </a:r>
            <a:r>
              <a:rPr lang="en-US" sz="2400" dirty="0" err="1"/>
              <a:t>tiên</a:t>
            </a:r>
            <a:r>
              <a:rPr lang="en-US" sz="2400" dirty="0"/>
              <a:t> an </a:t>
            </a:r>
            <a:r>
              <a:rPr lang="en-US" sz="2400" dirty="0" err="1"/>
              <a:t>ninh</a:t>
            </a:r>
            <a:r>
              <a:rPr lang="en-US" sz="2400" dirty="0"/>
              <a:t> </a:t>
            </a:r>
            <a:r>
              <a:rPr lang="en-US" sz="2400" dirty="0" err="1"/>
              <a:t>mạng</a:t>
            </a:r>
            <a:r>
              <a:rPr lang="en-US" sz="2400" dirty="0"/>
              <a:t> </a:t>
            </a:r>
            <a:r>
              <a:rPr lang="en-US" sz="2400" dirty="0" err="1"/>
              <a:t>và</a:t>
            </a:r>
            <a:r>
              <a:rPr lang="en-US" sz="2400" dirty="0"/>
              <a:t> </a:t>
            </a:r>
            <a:r>
              <a:rPr lang="en-US" sz="2400" dirty="0" err="1"/>
              <a:t>bảo</a:t>
            </a:r>
            <a:r>
              <a:rPr lang="en-US" sz="2400" dirty="0"/>
              <a:t> </a:t>
            </a:r>
            <a:r>
              <a:rPr lang="en-US" sz="2400" dirty="0" err="1"/>
              <a:t>mật</a:t>
            </a:r>
            <a:r>
              <a:rPr lang="en-US" sz="2400" dirty="0"/>
              <a:t> </a:t>
            </a:r>
            <a:r>
              <a:rPr lang="en-US" sz="2400" dirty="0" err="1"/>
              <a:t>dữ</a:t>
            </a:r>
            <a:r>
              <a:rPr lang="en-US" sz="2400" dirty="0"/>
              <a:t> </a:t>
            </a:r>
            <a:r>
              <a:rPr lang="en-US" sz="2400" dirty="0" err="1"/>
              <a:t>liệu</a:t>
            </a:r>
            <a:endParaRPr lang="en-US" sz="2400" dirty="0"/>
          </a:p>
          <a:p>
            <a:pPr>
              <a:lnSpc>
                <a:spcPct val="100000"/>
              </a:lnSpc>
              <a:spcBef>
                <a:spcPts val="0"/>
              </a:spcBef>
              <a:spcAft>
                <a:spcPts val="200"/>
              </a:spcAft>
            </a:pPr>
            <a:r>
              <a:rPr lang="en-US" sz="2400" dirty="0" err="1"/>
              <a:t>Giám</a:t>
            </a:r>
            <a:r>
              <a:rPr lang="en-US" sz="2400" dirty="0"/>
              <a:t> </a:t>
            </a:r>
            <a:r>
              <a:rPr lang="en-US" sz="2400" dirty="0" err="1"/>
              <a:t>sát</a:t>
            </a:r>
            <a:r>
              <a:rPr lang="en-US" sz="2400" dirty="0"/>
              <a:t> </a:t>
            </a:r>
            <a:r>
              <a:rPr lang="en-US" sz="2400" dirty="0" err="1"/>
              <a:t>và</a:t>
            </a:r>
            <a:r>
              <a:rPr lang="en-US" sz="2400" dirty="0"/>
              <a:t> </a:t>
            </a:r>
            <a:r>
              <a:rPr lang="en-US" sz="2400" dirty="0" err="1"/>
              <a:t>đánh</a:t>
            </a:r>
            <a:r>
              <a:rPr lang="en-US" sz="2400" dirty="0"/>
              <a:t> </a:t>
            </a:r>
            <a:r>
              <a:rPr lang="en-US" sz="2400" dirty="0" err="1"/>
              <a:t>giá</a:t>
            </a:r>
            <a:r>
              <a:rPr lang="en-US" sz="2400" dirty="0"/>
              <a:t> </a:t>
            </a:r>
            <a:r>
              <a:rPr lang="en-US" sz="2400" dirty="0" err="1"/>
              <a:t>tiến</a:t>
            </a:r>
            <a:r>
              <a:rPr lang="en-US" sz="2400" dirty="0"/>
              <a:t> </a:t>
            </a:r>
            <a:r>
              <a:rPr lang="en-US" sz="2400" dirty="0" err="1"/>
              <a:t>độ</a:t>
            </a:r>
            <a:endParaRPr lang="en-US" sz="2400" dirty="0"/>
          </a:p>
          <a:p>
            <a:pPr>
              <a:lnSpc>
                <a:spcPct val="100000"/>
              </a:lnSpc>
              <a:spcBef>
                <a:spcPts val="600"/>
              </a:spcBef>
              <a:spcAft>
                <a:spcPts val="600"/>
              </a:spcAft>
            </a:pPr>
            <a:endParaRPr lang="en-US" sz="2400" b="1" dirty="0"/>
          </a:p>
          <a:p>
            <a:pPr>
              <a:lnSpc>
                <a:spcPct val="100000"/>
              </a:lnSpc>
              <a:spcBef>
                <a:spcPts val="600"/>
              </a:spcBef>
              <a:spcAft>
                <a:spcPts val="600"/>
              </a:spcAft>
            </a:pPr>
            <a:endParaRPr lang="en-US" sz="2400" b="1" dirty="0"/>
          </a:p>
          <a:p>
            <a:pPr>
              <a:lnSpc>
                <a:spcPct val="100000"/>
              </a:lnSpc>
              <a:spcBef>
                <a:spcPts val="600"/>
              </a:spcBef>
              <a:spcAft>
                <a:spcPts val="600"/>
              </a:spcAft>
            </a:pPr>
            <a:endParaRPr lang="en-US" sz="2400" b="1" dirty="0"/>
          </a:p>
          <a:p>
            <a:pPr>
              <a:lnSpc>
                <a:spcPct val="100000"/>
              </a:lnSpc>
              <a:spcBef>
                <a:spcPts val="600"/>
              </a:spcBef>
              <a:spcAft>
                <a:spcPts val="600"/>
              </a:spcAft>
            </a:pPr>
            <a:endParaRPr lang="en-US" sz="2400" b="1" dirty="0"/>
          </a:p>
        </p:txBody>
      </p:sp>
      <p:pic>
        <p:nvPicPr>
          <p:cNvPr id="7" name="Picture 6">
            <a:extLst>
              <a:ext uri="{FF2B5EF4-FFF2-40B4-BE49-F238E27FC236}">
                <a16:creationId xmlns:a16="http://schemas.microsoft.com/office/drawing/2014/main" id="{E7E4A593-F535-854F-87F8-E8EB69C77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500" y="925900"/>
            <a:ext cx="4474699" cy="5667951"/>
          </a:xfrm>
          <a:prstGeom prst="rect">
            <a:avLst/>
          </a:prstGeom>
        </p:spPr>
      </p:pic>
    </p:spTree>
    <p:extLst>
      <p:ext uri="{BB962C8B-B14F-4D97-AF65-F5344CB8AC3E}">
        <p14:creationId xmlns:p14="http://schemas.microsoft.com/office/powerpoint/2010/main" val="396313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880808-026B-2C58-B388-A18B345C89EE}"/>
              </a:ext>
            </a:extLst>
          </p:cNvPr>
          <p:cNvSpPr>
            <a:spLocks noGrp="1"/>
          </p:cNvSpPr>
          <p:nvPr>
            <p:ph idx="1"/>
          </p:nvPr>
        </p:nvSpPr>
        <p:spPr>
          <a:xfrm>
            <a:off x="597159" y="869881"/>
            <a:ext cx="11066105" cy="5932136"/>
          </a:xfrm>
        </p:spPr>
        <p:txBody>
          <a:bodyPr>
            <a:noAutofit/>
          </a:bodyPr>
          <a:lstStyle/>
          <a:p>
            <a:pPr marL="0" indent="0">
              <a:lnSpc>
                <a:spcPct val="100000"/>
              </a:lnSpc>
              <a:spcBef>
                <a:spcPts val="0"/>
              </a:spcBef>
              <a:spcAft>
                <a:spcPts val="1200"/>
              </a:spcAft>
              <a:buNone/>
            </a:pPr>
            <a:r>
              <a:rPr lang="en-US" sz="2400" dirty="0">
                <a:latin typeface="Calibri" panose="020F0502020204030204" pitchFamily="34" charset="0"/>
                <a:ea typeface="Calibri" panose="020F0502020204030204" pitchFamily="34" charset="0"/>
                <a:cs typeface="Calibri" panose="020F0502020204030204" pitchFamily="34" charset="0"/>
              </a:rPr>
              <a:t>B</a:t>
            </a:r>
            <a:r>
              <a:rPr lang="vi-VN" sz="2400" dirty="0">
                <a:latin typeface="Calibri" panose="020F0502020204030204" pitchFamily="34" charset="0"/>
                <a:ea typeface="Calibri" panose="020F0502020204030204" pitchFamily="34" charset="0"/>
                <a:cs typeface="Calibri" panose="020F0502020204030204" pitchFamily="34" charset="0"/>
              </a:rPr>
              <a:t>ài toán lớn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đặt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ra</a:t>
            </a:r>
            <a:r>
              <a:rPr lang="en-US" sz="2400" dirty="0">
                <a:latin typeface="Calibri" panose="020F0502020204030204" pitchFamily="34" charset="0"/>
                <a:ea typeface="Calibri" panose="020F0502020204030204" pitchFamily="34" charset="0"/>
                <a:cs typeface="Calibri" panose="020F0502020204030204" pitchFamily="34" charset="0"/>
              </a:rPr>
              <a:t> </a:t>
            </a:r>
            <a:r>
              <a:rPr lang="vi-VN" sz="2400" dirty="0">
                <a:latin typeface="Calibri" panose="020F0502020204030204" pitchFamily="34" charset="0"/>
                <a:ea typeface="Calibri" panose="020F0502020204030204" pitchFamily="34" charset="0"/>
                <a:cs typeface="Calibri" panose="020F0502020204030204" pitchFamily="34" charset="0"/>
              </a:rPr>
              <a:t>để thực hiện chuyển đổi số trong lĩnh vực biển và hải đảo</a:t>
            </a:r>
            <a:r>
              <a:rPr lang="en-US" sz="24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spcBef>
                <a:spcPts val="0"/>
              </a:spcBef>
              <a:spcAft>
                <a:spcPts val="1200"/>
              </a:spcAft>
            </a:pPr>
            <a:r>
              <a:rPr lang="vi-VN" sz="2400" dirty="0">
                <a:latin typeface="Calibri" panose="020F0502020204030204" pitchFamily="34" charset="0"/>
                <a:ea typeface="Calibri" panose="020F0502020204030204" pitchFamily="34" charset="0"/>
                <a:cs typeface="Calibri" panose="020F0502020204030204" pitchFamily="34" charset="0"/>
              </a:rPr>
              <a:t>Bài toán: “Xây dựng các công cụ, ứng dụng phân tích khai thác cơ sở dữ liệu lớn, đưa dữ liệu thành các thông tin, hỗ trợ ra quyết định trong công tác quản lý nhà nước về biển và hải đảo, hỗ trợ đơn vị, người dân, doanh nghiệp trong hoạt động khai thác tài nguyên, môi trường biển và hải đảo, phát triển kinh tế biển và bảo đảm quốc phòng, an ninh, đối ngoại và hợp tác quốc tế” (N</a:t>
            </a:r>
            <a:r>
              <a:rPr lang="en-US" sz="2400" dirty="0">
                <a:latin typeface="Calibri" panose="020F0502020204030204" pitchFamily="34" charset="0"/>
                <a:ea typeface="Calibri" panose="020F0502020204030204" pitchFamily="34" charset="0"/>
                <a:cs typeface="Calibri" panose="020F0502020204030204" pitchFamily="34" charset="0"/>
              </a:rPr>
              <a:t>Q</a:t>
            </a:r>
            <a:r>
              <a:rPr lang="vi-VN" sz="2400" dirty="0">
                <a:latin typeface="Calibri" panose="020F0502020204030204" pitchFamily="34" charset="0"/>
                <a:ea typeface="Calibri" panose="020F0502020204030204" pitchFamily="34" charset="0"/>
                <a:cs typeface="Calibri" panose="020F0502020204030204" pitchFamily="34" charset="0"/>
              </a:rPr>
              <a:t> số 48/NQ-CP ngày 3/4/2023 phê duyệt Chiến lược khai thác, sử dụng bền vững tài nguyên, bảo vệ môi trường biển và hải đảo đến năm 2030, tầm nhìn đến năm 2050)</a:t>
            </a:r>
          </a:p>
          <a:p>
            <a:pPr>
              <a:lnSpc>
                <a:spcPct val="100000"/>
              </a:lnSpc>
              <a:spcBef>
                <a:spcPts val="0"/>
              </a:spcBef>
              <a:spcAft>
                <a:spcPts val="1200"/>
              </a:spcAft>
            </a:pPr>
            <a:r>
              <a:rPr lang="vi-VN" sz="2400" dirty="0">
                <a:latin typeface="Calibri" panose="020F0502020204030204" pitchFamily="34" charset="0"/>
                <a:ea typeface="Calibri" panose="020F0502020204030204" pitchFamily="34" charset="0"/>
                <a:cs typeface="Calibri" panose="020F0502020204030204" pitchFamily="34" charset="0"/>
              </a:rPr>
              <a:t>Bài toán: “Đẩy nhanh việc chuẩn hóa dữ liệu và thống nhất quản lý sử dụng hệ thống cơ sở dữ liệu tài nguyên, môi trường biển và hải đảo quốc gia, bao gồm hệ thống cơ sở dữ liệu giao khu vực biển cho các tổ chức, cá nhân. Triển khai việc tích hợp và số hóa cơ sở dữ liệu tài nguyên và môi trường biển của các bộ, địa phương với cơ sở dữ liệu biển và hải đảo quốc gia.” (Nq số 93/NQ-CP chính phủ ngày 05/07/2023 về Nâng cao hiệu quả hội nhập kinh tế quốc tế, thúc đẩy kinh tế phát triển nhanh và bền vững giai đoạn 2023 – 2030)</a:t>
            </a:r>
          </a:p>
          <a:p>
            <a:pPr marL="0" indent="0" algn="just">
              <a:lnSpc>
                <a:spcPct val="100000"/>
              </a:lnSpc>
              <a:spcBef>
                <a:spcPts val="0"/>
              </a:spcBef>
              <a:buNone/>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30BFCCDD-AD1A-BC42-963C-5BDBF90081C6}"/>
              </a:ext>
            </a:extLst>
          </p:cNvPr>
          <p:cNvSpPr>
            <a:spLocks noGrp="1"/>
          </p:cNvSpPr>
          <p:nvPr>
            <p:ph type="title"/>
          </p:nvPr>
        </p:nvSpPr>
        <p:spPr>
          <a:xfrm>
            <a:off x="0" y="165478"/>
            <a:ext cx="12192000" cy="664357"/>
          </a:xfrm>
        </p:spPr>
        <p:txBody>
          <a:bodyPr vert="horz" lIns="91440" tIns="45720" rIns="91440" bIns="45720" rtlCol="0" anchor="ctr">
            <a:noAutofit/>
          </a:bodyPr>
          <a:lstStyle/>
          <a:p>
            <a:pPr algn="ctr"/>
            <a:r>
              <a:rPr lang="en-US" sz="3600" b="1" dirty="0" err="1">
                <a:solidFill>
                  <a:srgbClr val="0070C0"/>
                </a:solidFill>
                <a:latin typeface="Calibri" panose="020F0502020204030204" pitchFamily="34" charset="0"/>
                <a:cs typeface="Calibri" panose="020F0502020204030204" pitchFamily="34" charset="0"/>
              </a:rPr>
              <a:t>Giới</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thiệu</a:t>
            </a:r>
            <a:endParaRPr lang="en-US" sz="36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409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A1CF-0B3F-985A-212E-4DD0B6748524}"/>
              </a:ext>
            </a:extLst>
          </p:cNvPr>
          <p:cNvSpPr>
            <a:spLocks noGrp="1"/>
          </p:cNvSpPr>
          <p:nvPr>
            <p:ph type="title"/>
          </p:nvPr>
        </p:nvSpPr>
        <p:spPr>
          <a:xfrm>
            <a:off x="0" y="242536"/>
            <a:ext cx="12192000" cy="942797"/>
          </a:xfrm>
        </p:spPr>
        <p:txBody>
          <a:bodyPr vert="horz" lIns="91440" tIns="45720" rIns="91440" bIns="45720" rtlCol="0" anchor="ctr">
            <a:normAutofit/>
          </a:bodyPr>
          <a:lstStyle/>
          <a:p>
            <a:pPr algn="ctr"/>
            <a:r>
              <a:rPr lang="en-US" sz="3600" b="1" dirty="0" err="1">
                <a:solidFill>
                  <a:srgbClr val="0070C0"/>
                </a:solidFill>
                <a:latin typeface="Calibri" panose="020F0502020204030204" pitchFamily="34" charset="0"/>
                <a:cs typeface="Calibri" panose="020F0502020204030204" pitchFamily="34" charset="0"/>
              </a:rPr>
              <a:t>Bài</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toán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phù</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hợp</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để</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bắt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đầu</a:t>
            </a:r>
            <a:endParaRPr lang="en-US" sz="36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DFEE38-1CE6-E9A8-CA16-8B05798FEF15}"/>
              </a:ext>
            </a:extLst>
          </p:cNvPr>
          <p:cNvSpPr>
            <a:spLocks noGrp="1"/>
          </p:cNvSpPr>
          <p:nvPr>
            <p:ph idx="1"/>
          </p:nvPr>
        </p:nvSpPr>
        <p:spPr>
          <a:xfrm>
            <a:off x="491067" y="1185334"/>
            <a:ext cx="11192933" cy="5028854"/>
          </a:xfrm>
        </p:spPr>
        <p:txBody>
          <a:bodyPr>
            <a:noAutofit/>
          </a:bodyPr>
          <a:lstStyle/>
          <a:p>
            <a:pPr marL="0" indent="0" algn="just">
              <a:lnSpc>
                <a:spcPct val="100000"/>
              </a:lnSpc>
              <a:spcBef>
                <a:spcPts val="0"/>
              </a:spcBef>
              <a:spcAft>
                <a:spcPts val="600"/>
              </a:spcAft>
              <a:buNone/>
            </a:pPr>
            <a:r>
              <a:rPr lang="vi-VN" sz="2600" b="1" dirty="0">
                <a:latin typeface="Calibri" panose="020F0502020204030204" pitchFamily="34" charset="0"/>
                <a:ea typeface="Calibri" panose="020F0502020204030204" pitchFamily="34" charset="0"/>
                <a:cs typeface="Calibri" panose="020F0502020204030204" pitchFamily="34" charset="0"/>
              </a:rPr>
              <a:t>Mức độ ảnh hưởng lớn: </a:t>
            </a:r>
            <a:r>
              <a:rPr lang="vi-VN" sz="2600" dirty="0">
                <a:latin typeface="Calibri" panose="020F0502020204030204" pitchFamily="34" charset="0"/>
                <a:ea typeface="Calibri" panose="020F0502020204030204" pitchFamily="34" charset="0"/>
                <a:cs typeface="Calibri" panose="020F0502020204030204" pitchFamily="34" charset="0"/>
              </a:rPr>
              <a:t>Là bài toán quản lý tài nguyên biển quốc gia; có sự kết nối của nhiều cơ sở dữ liệu biển quan trọng; có sự chia sẻ cơ sở dữ liệu giữa các bộ ngành với nhau, sự gắn kết giữa trung ương với địa phương và có sự đa dạng đối tượng sử dụng</a:t>
            </a:r>
          </a:p>
          <a:p>
            <a:pPr marL="0" indent="0" algn="just">
              <a:lnSpc>
                <a:spcPct val="100000"/>
              </a:lnSpc>
              <a:spcBef>
                <a:spcPts val="0"/>
              </a:spcBef>
              <a:spcAft>
                <a:spcPts val="600"/>
              </a:spcAft>
              <a:buNone/>
            </a:pPr>
            <a:r>
              <a:rPr lang="vi-VN" sz="2600" b="1" dirty="0">
                <a:latin typeface="Calibri" panose="020F0502020204030204" pitchFamily="34" charset="0"/>
                <a:ea typeface="Calibri" panose="020F0502020204030204" pitchFamily="34" charset="0"/>
                <a:cs typeface="Calibri" panose="020F0502020204030204" pitchFamily="34" charset="0"/>
              </a:rPr>
              <a:t>Tính đại diện: </a:t>
            </a:r>
            <a:r>
              <a:rPr lang="vi-VN" sz="2600" dirty="0">
                <a:latin typeface="Calibri" panose="020F0502020204030204" pitchFamily="34" charset="0"/>
                <a:ea typeface="Calibri" panose="020F0502020204030204" pitchFamily="34" charset="0"/>
                <a:cs typeface="Calibri" panose="020F0502020204030204" pitchFamily="34" charset="0"/>
              </a:rPr>
              <a:t>là bài toán điển hình cho quản lý và bảo vệ môi trường, khai thác bền vững tài nguyên biển.</a:t>
            </a:r>
          </a:p>
          <a:p>
            <a:pPr marL="0" indent="0" algn="just">
              <a:lnSpc>
                <a:spcPct val="100000"/>
              </a:lnSpc>
              <a:spcBef>
                <a:spcPts val="0"/>
              </a:spcBef>
              <a:spcAft>
                <a:spcPts val="600"/>
              </a:spcAft>
              <a:buNone/>
            </a:pPr>
            <a:r>
              <a:rPr lang="vi-VN" sz="2600" b="1" dirty="0">
                <a:latin typeface="Calibri" panose="020F0502020204030204" pitchFamily="34" charset="0"/>
                <a:ea typeface="Calibri" panose="020F0502020204030204" pitchFamily="34" charset="0"/>
                <a:cs typeface="Calibri" panose="020F0502020204030204" pitchFamily="34" charset="0"/>
              </a:rPr>
              <a:t>Tính Khả thi: </a:t>
            </a:r>
            <a:r>
              <a:rPr lang="vi-VN" sz="2600" dirty="0">
                <a:latin typeface="Calibri" panose="020F0502020204030204" pitchFamily="34" charset="0"/>
                <a:ea typeface="Calibri" panose="020F0502020204030204" pitchFamily="34" charset="0"/>
                <a:cs typeface="Calibri" panose="020F0502020204030204" pitchFamily="34" charset="0"/>
              </a:rPr>
              <a:t>Hạ tầng dữ liệu đã có bước khởi đầu; một số cơ sở dữ liệu liên quan đã được số hóa ở mức độ nhất định; đã có văn bản quy định về các quy trình triển khai và đã triển khai trên thực tế.</a:t>
            </a:r>
          </a:p>
          <a:p>
            <a:pPr marL="0" indent="0" algn="just">
              <a:lnSpc>
                <a:spcPct val="100000"/>
              </a:lnSpc>
              <a:spcBef>
                <a:spcPts val="0"/>
              </a:spcBef>
              <a:spcAft>
                <a:spcPts val="600"/>
              </a:spcAft>
              <a:buNone/>
            </a:pPr>
            <a:r>
              <a:rPr lang="vi-VN" sz="2600" b="1" dirty="0">
                <a:latin typeface="Calibri" panose="020F0502020204030204" pitchFamily="34" charset="0"/>
                <a:ea typeface="Calibri" panose="020F0502020204030204" pitchFamily="34" charset="0"/>
                <a:cs typeface="Calibri" panose="020F0502020204030204" pitchFamily="34" charset="0"/>
              </a:rPr>
              <a:t>Tính Cấp bách: </a:t>
            </a:r>
            <a:r>
              <a:rPr lang="vi-VN" sz="2600" dirty="0">
                <a:latin typeface="Calibri" panose="020F0502020204030204" pitchFamily="34" charset="0"/>
                <a:ea typeface="Calibri" panose="020F0502020204030204" pitchFamily="34" charset="0"/>
                <a:cs typeface="Calibri" panose="020F0502020204030204" pitchFamily="34" charset="0"/>
              </a:rPr>
              <a:t>Yêu cầu giải quyết thực tiễn.</a:t>
            </a:r>
          </a:p>
        </p:txBody>
      </p:sp>
    </p:spTree>
    <p:extLst>
      <p:ext uri="{BB962C8B-B14F-4D97-AF65-F5344CB8AC3E}">
        <p14:creationId xmlns:p14="http://schemas.microsoft.com/office/powerpoint/2010/main" val="351176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A1CF-0B3F-985A-212E-4DD0B6748524}"/>
              </a:ext>
            </a:extLst>
          </p:cNvPr>
          <p:cNvSpPr>
            <a:spLocks noGrp="1"/>
          </p:cNvSpPr>
          <p:nvPr>
            <p:ph type="title"/>
          </p:nvPr>
        </p:nvSpPr>
        <p:spPr>
          <a:xfrm>
            <a:off x="0" y="242537"/>
            <a:ext cx="12192000" cy="779439"/>
          </a:xfrm>
        </p:spPr>
        <p:txBody>
          <a:bodyPr vert="horz" lIns="91440" tIns="45720" rIns="91440" bIns="45720" rtlCol="0" anchor="ctr">
            <a:normAutofit/>
          </a:bodyPr>
          <a:lstStyle/>
          <a:p>
            <a:pPr algn="ctr"/>
            <a:r>
              <a:rPr lang="vi-VN" sz="3600" b="1" dirty="0">
                <a:solidFill>
                  <a:srgbClr val="0070C0"/>
                </a:solidFill>
                <a:latin typeface="Calibri" panose="020F0502020204030204" pitchFamily="34" charset="0"/>
                <a:cs typeface="Calibri" panose="020F0502020204030204" pitchFamily="34" charset="0"/>
              </a:rPr>
              <a:t>Bài toán phù hợp để bắt đầu</a:t>
            </a:r>
            <a:endParaRPr lang="en-US" sz="36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DFEE38-1CE6-E9A8-CA16-8B05798FEF15}"/>
              </a:ext>
            </a:extLst>
          </p:cNvPr>
          <p:cNvSpPr>
            <a:spLocks noGrp="1"/>
          </p:cNvSpPr>
          <p:nvPr>
            <p:ph idx="1"/>
          </p:nvPr>
        </p:nvSpPr>
        <p:spPr>
          <a:xfrm>
            <a:off x="526942" y="1137795"/>
            <a:ext cx="10826858" cy="5251349"/>
          </a:xfrm>
        </p:spPr>
        <p:txBody>
          <a:bodyPr>
            <a:noAutofit/>
          </a:bodyPr>
          <a:lstStyle/>
          <a:p>
            <a:pPr algn="just"/>
            <a:r>
              <a:rPr lang="vi-VN" sz="2600" b="1" dirty="0">
                <a:latin typeface="Calibri" panose="020F0502020204030204" pitchFamily="34" charset="0"/>
                <a:ea typeface="Calibri" panose="020F0502020204030204" pitchFamily="34" charset="0"/>
                <a:cs typeface="Calibri" panose="020F0502020204030204" pitchFamily="34" charset="0"/>
              </a:rPr>
              <a:t>Chọn bài toán: </a:t>
            </a:r>
            <a:r>
              <a:rPr lang="vi-VN" sz="2600" dirty="0">
                <a:latin typeface="Calibri" panose="020F0502020204030204" pitchFamily="34" charset="0"/>
                <a:ea typeface="Calibri" panose="020F0502020204030204" pitchFamily="34" charset="0"/>
                <a:cs typeface="Calibri" panose="020F0502020204030204" pitchFamily="34" charset="0"/>
              </a:rPr>
              <a:t>“Quản lý tổng hợp và thống nhất về giao các khu vực biển để khai thác, sử dụng tài nguyên biển trên phạm vi cả nước”(Bài toán Giao biển).</a:t>
            </a:r>
          </a:p>
          <a:p>
            <a:pPr algn="just"/>
            <a:r>
              <a:rPr lang="vi-VN" sz="2600" dirty="0">
                <a:latin typeface="Calibri" panose="020F0502020204030204" pitchFamily="34" charset="0"/>
                <a:ea typeface="Calibri" panose="020F0502020204030204" pitchFamily="34" charset="0"/>
                <a:cs typeface="Calibri" panose="020F0502020204030204" pitchFamily="34" charset="0"/>
              </a:rPr>
              <a:t>Bài toán là một trong những vấn đề cấp thiết cần giải quyết. Quản lý việc giao quyền khai thác các khu vực biển phải được thực hiện một cách thống nhất, đồng bộ và minh bạch.</a:t>
            </a:r>
          </a:p>
          <a:p>
            <a:pPr algn="just"/>
            <a:r>
              <a:rPr lang="vi-VN" sz="2600" dirty="0">
                <a:latin typeface="Calibri" panose="020F0502020204030204" pitchFamily="34" charset="0"/>
                <a:ea typeface="Calibri" panose="020F0502020204030204" pitchFamily="34" charset="0"/>
                <a:cs typeface="Calibri" panose="020F0502020204030204" pitchFamily="34" charset="0"/>
              </a:rPr>
              <a:t>Chuyển đổi số trong bài toán này không chỉ giúp số hóa các quy trình giao khu vực biển mà còn đảm bảo Bảo đảm sự quản lý tổng hợp, thống nhất, liên ngành, liên vùng; kết hợp chặt chẽ giữa phát triển kinh tế - xã hội với bảo vệ môi trường biển; khai thác, sử dụng tiết kiệm, hiệu quả tài nguyên, bảo vệ môi trường biển và phát triển bền vững. Bảo đảm lợi ích quốc gia, lợi ích của tổ chức, cá nhân hoạt động khai thác, sử dụng tài nguyên biển hợp pháp trong khu vực biển được giao; đảm bảo an ninh, an toàn và bảo vệ chủ quyền quốc gia trên biển. Bảo đảm phù hợp với quy luật tự nhiên và chức năng sử dụng của khu vực biển.</a:t>
            </a:r>
          </a:p>
        </p:txBody>
      </p:sp>
    </p:spTree>
    <p:extLst>
      <p:ext uri="{BB962C8B-B14F-4D97-AF65-F5344CB8AC3E}">
        <p14:creationId xmlns:p14="http://schemas.microsoft.com/office/powerpoint/2010/main" val="207302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A1CF-0B3F-985A-212E-4DD0B6748524}"/>
              </a:ext>
            </a:extLst>
          </p:cNvPr>
          <p:cNvSpPr>
            <a:spLocks noGrp="1"/>
          </p:cNvSpPr>
          <p:nvPr>
            <p:ph type="title"/>
          </p:nvPr>
        </p:nvSpPr>
        <p:spPr>
          <a:xfrm>
            <a:off x="423333" y="265665"/>
            <a:ext cx="11277600" cy="948780"/>
          </a:xfrm>
        </p:spPr>
        <p:txBody>
          <a:bodyPr vert="horz" lIns="91440" tIns="45720" rIns="91440" bIns="45720" rtlCol="0" anchor="ctr">
            <a:normAutofit/>
          </a:bodyPr>
          <a:lstStyle/>
          <a:p>
            <a:pPr algn="ctr"/>
            <a:r>
              <a:rPr lang="vi-VN" sz="3600" b="1" dirty="0">
                <a:solidFill>
                  <a:srgbClr val="0070C0"/>
                </a:solidFill>
                <a:latin typeface="Calibri" panose="020F0502020204030204" pitchFamily="34" charset="0"/>
                <a:cs typeface="Calibri" panose="020F0502020204030204" pitchFamily="34" charset="0"/>
              </a:rPr>
              <a:t>Thực trạng và nhu cầu của bài toán</a:t>
            </a:r>
            <a:endParaRPr lang="en-US" sz="36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DFEE38-1CE6-E9A8-CA16-8B05798FEF15}"/>
              </a:ext>
            </a:extLst>
          </p:cNvPr>
          <p:cNvSpPr>
            <a:spLocks noGrp="1"/>
          </p:cNvSpPr>
          <p:nvPr>
            <p:ph idx="1"/>
          </p:nvPr>
        </p:nvSpPr>
        <p:spPr>
          <a:xfrm>
            <a:off x="423335" y="1158462"/>
            <a:ext cx="7501466" cy="2996400"/>
          </a:xfrm>
        </p:spPr>
        <p:txBody>
          <a:bodyPr>
            <a:noAutofit/>
          </a:bodyPr>
          <a:lstStyle/>
          <a:p>
            <a:pPr marL="306000" indent="-306000" algn="just">
              <a:lnSpc>
                <a:spcPct val="100000"/>
              </a:lnSpc>
              <a:spcBef>
                <a:spcPts val="0"/>
              </a:spcBef>
              <a:spcAft>
                <a:spcPts val="600"/>
              </a:spcAft>
              <a:buNone/>
            </a:pPr>
            <a:r>
              <a:rPr lang="vi-VN" sz="2600" b="1" dirty="0">
                <a:latin typeface="Calibri" panose="020F0502020204030204" pitchFamily="34" charset="0"/>
                <a:ea typeface="Calibri" panose="020F0502020204030204" pitchFamily="34" charset="0"/>
                <a:cs typeface="Calibri" panose="020F0502020204030204" pitchFamily="34" charset="0"/>
              </a:rPr>
              <a:t>a. Hiện trạng:</a:t>
            </a:r>
          </a:p>
          <a:p>
            <a:pPr marL="306000" indent="-306000" algn="just">
              <a:lnSpc>
                <a:spcPct val="100000"/>
              </a:lnSpc>
              <a:spcBef>
                <a:spcPts val="0"/>
              </a:spcBef>
              <a:spcAft>
                <a:spcPts val="300"/>
              </a:spcAft>
            </a:pPr>
            <a:r>
              <a:rPr lang="vi-VN" sz="2600" dirty="0">
                <a:latin typeface="Calibri" panose="020F0502020204030204" pitchFamily="34" charset="0"/>
                <a:ea typeface="Calibri" panose="020F0502020204030204" pitchFamily="34" charset="0"/>
                <a:cs typeface="Calibri" panose="020F0502020204030204" pitchFamily="34" charset="0"/>
              </a:rPr>
              <a:t>Chưa có Hệ thống thông tin, tập trung trên phạm vi toàn quốc.</a:t>
            </a:r>
          </a:p>
          <a:p>
            <a:pPr marL="306000" indent="-306000" algn="just">
              <a:lnSpc>
                <a:spcPct val="100000"/>
              </a:lnSpc>
              <a:spcBef>
                <a:spcPts val="0"/>
              </a:spcBef>
              <a:spcAft>
                <a:spcPts val="300"/>
              </a:spcAft>
            </a:pPr>
            <a:r>
              <a:rPr lang="vi-VN" sz="2600" dirty="0">
                <a:latin typeface="Calibri" panose="020F0502020204030204" pitchFamily="34" charset="0"/>
                <a:ea typeface="Calibri" panose="020F0502020204030204" pitchFamily="34" charset="0"/>
                <a:cs typeface="Calibri" panose="020F0502020204030204" pitchFamily="34" charset="0"/>
              </a:rPr>
              <a:t>Các quy trình chưa đầy đủ,  việc vận hành thủ công.</a:t>
            </a:r>
          </a:p>
          <a:p>
            <a:pPr marL="306000" indent="-306000" algn="just">
              <a:lnSpc>
                <a:spcPct val="100000"/>
              </a:lnSpc>
              <a:spcBef>
                <a:spcPts val="0"/>
              </a:spcBef>
              <a:spcAft>
                <a:spcPts val="300"/>
              </a:spcAft>
            </a:pPr>
            <a:r>
              <a:rPr lang="vi-VN" sz="2600" dirty="0">
                <a:latin typeface="Calibri" panose="020F0502020204030204" pitchFamily="34" charset="0"/>
                <a:ea typeface="Calibri" panose="020F0502020204030204" pitchFamily="34" charset="0"/>
                <a:cs typeface="Calibri" panose="020F0502020204030204" pitchFamily="34" charset="0"/>
              </a:rPr>
              <a:t>Dữ liệu chưa được số hóa đồng bộ, các cơ sở dữ liệu liên quan còn rời rạc, phân tán.</a:t>
            </a:r>
          </a:p>
          <a:p>
            <a:pPr marL="306000" indent="-306000" algn="just">
              <a:lnSpc>
                <a:spcPct val="100000"/>
              </a:lnSpc>
              <a:spcBef>
                <a:spcPts val="0"/>
              </a:spcBef>
              <a:spcAft>
                <a:spcPts val="300"/>
              </a:spcAft>
            </a:pPr>
            <a:r>
              <a:rPr lang="vi-VN" sz="2600" dirty="0">
                <a:latin typeface="Calibri" panose="020F0502020204030204" pitchFamily="34" charset="0"/>
                <a:ea typeface="Calibri" panose="020F0502020204030204" pitchFamily="34" charset="0"/>
                <a:cs typeface="Calibri" panose="020F0502020204030204" pitchFamily="34" charset="0"/>
              </a:rPr>
              <a:t>Thiếu công cụ hỗ trợ giám sát</a:t>
            </a:r>
          </a:p>
          <a:p>
            <a:pPr marL="0" indent="0" algn="just">
              <a:lnSpc>
                <a:spcPct val="100000"/>
              </a:lnSpc>
              <a:spcBef>
                <a:spcPts val="0"/>
              </a:spcBef>
              <a:spcAft>
                <a:spcPts val="600"/>
              </a:spcAft>
              <a:buNone/>
            </a:pPr>
            <a:endParaRPr lang="vi-VN" sz="260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fr-FR" sz="26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E90DF00-43AC-2840-BB28-6CCDC9D854A1}"/>
              </a:ext>
            </a:extLst>
          </p:cNvPr>
          <p:cNvSpPr txBox="1"/>
          <p:nvPr/>
        </p:nvSpPr>
        <p:spPr>
          <a:xfrm>
            <a:off x="423332" y="4210845"/>
            <a:ext cx="11360659" cy="2285241"/>
          </a:xfrm>
          <a:prstGeom prst="rect">
            <a:avLst/>
          </a:prstGeom>
          <a:noFill/>
        </p:spPr>
        <p:txBody>
          <a:bodyPr wrap="square">
            <a:spAutoFit/>
          </a:bodyPr>
          <a:lstStyle/>
          <a:p>
            <a:pPr algn="just">
              <a:spcAft>
                <a:spcPts val="600"/>
              </a:spcAft>
            </a:pPr>
            <a:r>
              <a:rPr lang="vi-VN" sz="2600" b="1" dirty="0">
                <a:latin typeface="Calibri" panose="020F0502020204030204" pitchFamily="34" charset="0"/>
                <a:ea typeface="Calibri" panose="020F0502020204030204" pitchFamily="34" charset="0"/>
                <a:cs typeface="Calibri" panose="020F0502020204030204" pitchFamily="34" charset="0"/>
              </a:rPr>
              <a:t>b. Nhu cầu: </a:t>
            </a:r>
          </a:p>
          <a:p>
            <a:pPr marL="306900" indent="-306900" algn="just">
              <a:lnSpc>
                <a:spcPct val="100000"/>
              </a:lnSpc>
              <a:spcBef>
                <a:spcPts val="0"/>
              </a:spcBef>
              <a:spcAft>
                <a:spcPts val="300"/>
              </a:spcAft>
              <a:buFont typeface="Arial" panose="020B0604020202020204" pitchFamily="34" charset="0"/>
              <a:buChar char="•"/>
            </a:pPr>
            <a:r>
              <a:rPr lang="vi-VN" sz="2600" dirty="0">
                <a:latin typeface="Calibri" panose="020F0502020204030204" pitchFamily="34" charset="0"/>
                <a:ea typeface="Calibri" panose="020F0502020204030204" pitchFamily="34" charset="0"/>
                <a:cs typeface="Calibri" panose="020F0502020204030204" pitchFamily="34" charset="0"/>
              </a:rPr>
              <a:t>Số hóa, minh bạch các quy trình và hiệu quả trong bài toán Giao biển.</a:t>
            </a:r>
          </a:p>
          <a:p>
            <a:pPr marL="306900" indent="-306900" algn="just">
              <a:lnSpc>
                <a:spcPct val="100000"/>
              </a:lnSpc>
              <a:spcBef>
                <a:spcPts val="0"/>
              </a:spcBef>
              <a:spcAft>
                <a:spcPts val="300"/>
              </a:spcAft>
              <a:buFont typeface="Arial" panose="020B0604020202020204" pitchFamily="34" charset="0"/>
              <a:buChar char="•"/>
            </a:pPr>
            <a:r>
              <a:rPr lang="vi-VN" sz="2600" dirty="0">
                <a:latin typeface="Calibri" panose="020F0502020204030204" pitchFamily="34" charset="0"/>
                <a:ea typeface="Calibri" panose="020F0502020204030204" pitchFamily="34" charset="0"/>
                <a:cs typeface="Calibri" panose="020F0502020204030204" pitchFamily="34" charset="0"/>
              </a:rPr>
              <a:t>Tích hợp, đồng bộ cơ sở dữ liệu giữa các cơ quan, giữa TW và địa phương</a:t>
            </a:r>
          </a:p>
          <a:p>
            <a:pPr marL="306900" indent="-306900" algn="just">
              <a:lnSpc>
                <a:spcPct val="100000"/>
              </a:lnSpc>
              <a:spcBef>
                <a:spcPts val="0"/>
              </a:spcBef>
              <a:spcAft>
                <a:spcPts val="300"/>
              </a:spcAft>
              <a:buFont typeface="Arial" panose="020B0604020202020204" pitchFamily="34" charset="0"/>
              <a:buChar char="•"/>
            </a:pPr>
            <a:r>
              <a:rPr lang="vi-VN" sz="2600" dirty="0">
                <a:latin typeface="Calibri" panose="020F0502020204030204" pitchFamily="34" charset="0"/>
                <a:ea typeface="Calibri" panose="020F0502020204030204" pitchFamily="34" charset="0"/>
                <a:cs typeface="Calibri" panose="020F0502020204030204" pitchFamily="34" charset="0"/>
              </a:rPr>
              <a:t>Số hóa việc giám sát, kiểm tra toàn bộ quá trình khai thác, sử dụng khu vực biển.</a:t>
            </a:r>
          </a:p>
          <a:p>
            <a:pPr marL="306900" indent="-306900" algn="just">
              <a:lnSpc>
                <a:spcPct val="100000"/>
              </a:lnSpc>
              <a:spcBef>
                <a:spcPts val="0"/>
              </a:spcBef>
              <a:spcAft>
                <a:spcPts val="300"/>
              </a:spcAft>
              <a:buFont typeface="Arial" panose="020B0604020202020204" pitchFamily="34" charset="0"/>
              <a:buChar char="•"/>
            </a:pPr>
            <a:r>
              <a:rPr lang="vi-VN" sz="2600" dirty="0">
                <a:latin typeface="Calibri" panose="020F0502020204030204" pitchFamily="34" charset="0"/>
                <a:ea typeface="Calibri" panose="020F0502020204030204" pitchFamily="34" charset="0"/>
                <a:cs typeface="Calibri" panose="020F0502020204030204" pitchFamily="34" charset="0"/>
              </a:rPr>
              <a:t>Hỗ trợ ra quyết định cho các nhà quản lý trong giao biển</a:t>
            </a:r>
          </a:p>
        </p:txBody>
      </p:sp>
      <p:pic>
        <p:nvPicPr>
          <p:cNvPr id="6" name="Picture 5">
            <a:extLst>
              <a:ext uri="{FF2B5EF4-FFF2-40B4-BE49-F238E27FC236}">
                <a16:creationId xmlns:a16="http://schemas.microsoft.com/office/drawing/2014/main" id="{FD455B4F-ADCD-9D40-843E-FBB69E3C5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421" y="1527902"/>
            <a:ext cx="3543495" cy="2664282"/>
          </a:xfrm>
          <a:prstGeom prst="rect">
            <a:avLst/>
          </a:prstGeom>
        </p:spPr>
      </p:pic>
    </p:spTree>
    <p:extLst>
      <p:ext uri="{BB962C8B-B14F-4D97-AF65-F5344CB8AC3E}">
        <p14:creationId xmlns:p14="http://schemas.microsoft.com/office/powerpoint/2010/main" val="2576721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A1CF-0B3F-985A-212E-4DD0B6748524}"/>
              </a:ext>
            </a:extLst>
          </p:cNvPr>
          <p:cNvSpPr>
            <a:spLocks noGrp="1"/>
          </p:cNvSpPr>
          <p:nvPr>
            <p:ph type="title"/>
          </p:nvPr>
        </p:nvSpPr>
        <p:spPr>
          <a:xfrm>
            <a:off x="423333" y="265665"/>
            <a:ext cx="11277600" cy="948780"/>
          </a:xfrm>
        </p:spPr>
        <p:txBody>
          <a:bodyPr vert="horz" lIns="91440" tIns="45720" rIns="91440" bIns="45720" rtlCol="0" anchor="ctr">
            <a:normAutofit/>
          </a:bodyPr>
          <a:lstStyle/>
          <a:p>
            <a:pPr algn="ctr"/>
            <a:r>
              <a:rPr lang="vi-VN" sz="3600" b="1" dirty="0">
                <a:solidFill>
                  <a:srgbClr val="0070C0"/>
                </a:solidFill>
                <a:latin typeface="Calibri" panose="020F0502020204030204" pitchFamily="34" charset="0"/>
                <a:cs typeface="Calibri" panose="020F0502020204030204" pitchFamily="34" charset="0"/>
              </a:rPr>
              <a:t>Phân tích bài toán</a:t>
            </a:r>
            <a:endParaRPr lang="en-US" sz="36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DFEE38-1CE6-E9A8-CA16-8B05798FEF15}"/>
              </a:ext>
            </a:extLst>
          </p:cNvPr>
          <p:cNvSpPr>
            <a:spLocks noGrp="1"/>
          </p:cNvSpPr>
          <p:nvPr>
            <p:ph idx="1"/>
          </p:nvPr>
        </p:nvSpPr>
        <p:spPr>
          <a:xfrm>
            <a:off x="538113" y="934530"/>
            <a:ext cx="7386688" cy="2791129"/>
          </a:xfrm>
        </p:spPr>
        <p:txBody>
          <a:bodyPr>
            <a:noAutofit/>
          </a:bodyPr>
          <a:lstStyle/>
          <a:p>
            <a:pPr marL="306000" indent="-306000" algn="just">
              <a:lnSpc>
                <a:spcPct val="100000"/>
              </a:lnSpc>
              <a:spcBef>
                <a:spcPts val="0"/>
              </a:spcBef>
              <a:spcAft>
                <a:spcPts val="300"/>
              </a:spcAft>
              <a:buNone/>
            </a:pPr>
            <a:r>
              <a:rPr lang="vi-VN" sz="2600" b="1" dirty="0">
                <a:latin typeface="Calibri" panose="020F0502020204030204" pitchFamily="34" charset="0"/>
                <a:ea typeface="Calibri" panose="020F0502020204030204" pitchFamily="34" charset="0"/>
                <a:cs typeface="Calibri" panose="020F0502020204030204" pitchFamily="34" charset="0"/>
              </a:rPr>
              <a:t>a. Các dữ liệu đầu vào:</a:t>
            </a:r>
          </a:p>
          <a:p>
            <a:pPr marL="306000" indent="-306000" algn="just">
              <a:lnSpc>
                <a:spcPct val="100000"/>
              </a:lnSpc>
              <a:spcBef>
                <a:spcPts val="0"/>
              </a:spcBef>
              <a:spcAft>
                <a:spcPts val="300"/>
              </a:spcAft>
            </a:pPr>
            <a:r>
              <a:rPr lang="vi-VN" sz="2600" dirty="0">
                <a:latin typeface="Calibri" panose="020F0502020204030204" pitchFamily="34" charset="0"/>
                <a:ea typeface="Calibri" panose="020F0502020204030204" pitchFamily="34" charset="0"/>
                <a:cs typeface="Calibri" panose="020F0502020204030204" pitchFamily="34" charset="0"/>
              </a:rPr>
              <a:t>Cơ sở pháp lý</a:t>
            </a:r>
          </a:p>
          <a:p>
            <a:pPr marL="306000" indent="-306000" algn="just">
              <a:lnSpc>
                <a:spcPct val="100000"/>
              </a:lnSpc>
              <a:spcBef>
                <a:spcPts val="0"/>
              </a:spcBef>
              <a:spcAft>
                <a:spcPts val="300"/>
              </a:spcAft>
            </a:pPr>
            <a:r>
              <a:rPr lang="vi-VN" sz="2600" dirty="0">
                <a:latin typeface="Calibri" panose="020F0502020204030204" pitchFamily="34" charset="0"/>
                <a:ea typeface="Calibri" panose="020F0502020204030204" pitchFamily="34" charset="0"/>
                <a:cs typeface="Calibri" panose="020F0502020204030204" pitchFamily="34" charset="0"/>
              </a:rPr>
              <a:t>Dữ liệu địa lý</a:t>
            </a:r>
          </a:p>
          <a:p>
            <a:pPr marL="306000" indent="-306000" algn="just">
              <a:lnSpc>
                <a:spcPct val="100000"/>
              </a:lnSpc>
              <a:spcBef>
                <a:spcPts val="0"/>
              </a:spcBef>
              <a:spcAft>
                <a:spcPts val="300"/>
              </a:spcAft>
            </a:pPr>
            <a:r>
              <a:rPr lang="vi-VN" sz="2600" dirty="0">
                <a:latin typeface="Calibri" panose="020F0502020204030204" pitchFamily="34" charset="0"/>
                <a:ea typeface="Calibri" panose="020F0502020204030204" pitchFamily="34" charset="0"/>
                <a:cs typeface="Calibri" panose="020F0502020204030204" pitchFamily="34" charset="0"/>
              </a:rPr>
              <a:t>Dữ liệu tài nguyên biển</a:t>
            </a:r>
          </a:p>
          <a:p>
            <a:pPr marL="306000" indent="-306000" algn="just">
              <a:lnSpc>
                <a:spcPct val="100000"/>
              </a:lnSpc>
              <a:spcBef>
                <a:spcPts val="0"/>
              </a:spcBef>
              <a:spcAft>
                <a:spcPts val="300"/>
              </a:spcAft>
            </a:pPr>
            <a:r>
              <a:rPr lang="vi-VN" sz="2600" dirty="0">
                <a:latin typeface="Calibri" panose="020F0502020204030204" pitchFamily="34" charset="0"/>
                <a:ea typeface="Calibri" panose="020F0502020204030204" pitchFamily="34" charset="0"/>
                <a:cs typeface="Calibri" panose="020F0502020204030204" pitchFamily="34" charset="0"/>
              </a:rPr>
              <a:t>Dữ liệu kinh tế - xã hội</a:t>
            </a:r>
          </a:p>
          <a:p>
            <a:pPr marL="306000" indent="-306000" algn="just">
              <a:lnSpc>
                <a:spcPct val="100000"/>
              </a:lnSpc>
              <a:spcBef>
                <a:spcPts val="0"/>
              </a:spcBef>
              <a:spcAft>
                <a:spcPts val="300"/>
              </a:spcAft>
            </a:pPr>
            <a:r>
              <a:rPr lang="vi-VN" sz="2600" dirty="0">
                <a:latin typeface="Calibri" panose="020F0502020204030204" pitchFamily="34" charset="0"/>
                <a:ea typeface="Calibri" panose="020F0502020204030204" pitchFamily="34" charset="0"/>
                <a:cs typeface="Calibri" panose="020F0502020204030204" pitchFamily="34" charset="0"/>
              </a:rPr>
              <a:t>Dữ liệu quản lý</a:t>
            </a:r>
          </a:p>
          <a:p>
            <a:pPr marL="0" indent="0" algn="just">
              <a:lnSpc>
                <a:spcPct val="100000"/>
              </a:lnSpc>
              <a:spcBef>
                <a:spcPts val="0"/>
              </a:spcBef>
              <a:spcAft>
                <a:spcPts val="600"/>
              </a:spcAft>
              <a:buNone/>
            </a:pPr>
            <a:endParaRPr lang="vi-VN" sz="2600"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fr-FR" sz="2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753B336-E569-DC40-99BB-40D4C64F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5546" y="1306469"/>
            <a:ext cx="3965886" cy="2419190"/>
          </a:xfrm>
          <a:prstGeom prst="rect">
            <a:avLst/>
          </a:prstGeom>
        </p:spPr>
      </p:pic>
      <p:sp>
        <p:nvSpPr>
          <p:cNvPr id="7" name="TextBox 6">
            <a:extLst>
              <a:ext uri="{FF2B5EF4-FFF2-40B4-BE49-F238E27FC236}">
                <a16:creationId xmlns:a16="http://schemas.microsoft.com/office/drawing/2014/main" id="{DE90DF00-43AC-2840-BB28-6CCDC9D854A1}"/>
              </a:ext>
            </a:extLst>
          </p:cNvPr>
          <p:cNvSpPr txBox="1"/>
          <p:nvPr/>
        </p:nvSpPr>
        <p:spPr>
          <a:xfrm>
            <a:off x="538113" y="3651015"/>
            <a:ext cx="11083319" cy="3085460"/>
          </a:xfrm>
          <a:prstGeom prst="rect">
            <a:avLst/>
          </a:prstGeom>
          <a:noFill/>
        </p:spPr>
        <p:txBody>
          <a:bodyPr wrap="square">
            <a:spAutoFit/>
          </a:bodyPr>
          <a:lstStyle/>
          <a:p>
            <a:pPr algn="just">
              <a:spcAft>
                <a:spcPts val="300"/>
              </a:spcAft>
            </a:pPr>
            <a:r>
              <a:rPr lang="vi-VN" sz="2600" b="1" dirty="0">
                <a:latin typeface="Calibri" panose="020F0502020204030204" pitchFamily="34" charset="0"/>
                <a:ea typeface="Calibri" panose="020F0502020204030204" pitchFamily="34" charset="0"/>
                <a:cs typeface="Calibri" panose="020F0502020204030204" pitchFamily="34" charset="0"/>
              </a:rPr>
              <a:t>b. Các kết quả mong muốn: </a:t>
            </a:r>
          </a:p>
          <a:p>
            <a:pPr marL="306900" indent="-306900" algn="just">
              <a:lnSpc>
                <a:spcPct val="100000"/>
              </a:lnSpc>
              <a:spcAft>
                <a:spcPts val="300"/>
              </a:spcAft>
              <a:buFont typeface="Arial" panose="020B0604020202020204" pitchFamily="34" charset="0"/>
              <a:buChar char="•"/>
            </a:pPr>
            <a:r>
              <a:rPr lang="vi-VN" sz="2600" dirty="0">
                <a:latin typeface="Calibri" panose="020F0502020204030204" pitchFamily="34" charset="0"/>
                <a:ea typeface="Calibri" panose="020F0502020204030204" pitchFamily="34" charset="0"/>
                <a:cs typeface="Calibri" panose="020F0502020204030204" pitchFamily="34" charset="0"/>
              </a:rPr>
              <a:t>Cấp phép sử dụng khu vực biển minh bạch, sử dụng, khai thác tài nguyên môi trường biển hiệu quả và bền vững</a:t>
            </a:r>
          </a:p>
          <a:p>
            <a:pPr marL="306900" indent="-306900" algn="just">
              <a:lnSpc>
                <a:spcPct val="100000"/>
              </a:lnSpc>
              <a:spcAft>
                <a:spcPts val="300"/>
              </a:spcAft>
              <a:buFont typeface="Arial" panose="020B0604020202020204" pitchFamily="34" charset="0"/>
              <a:buChar char="•"/>
            </a:pPr>
            <a:r>
              <a:rPr lang="vi-VN" sz="2600" dirty="0">
                <a:latin typeface="Calibri" panose="020F0502020204030204" pitchFamily="34" charset="0"/>
                <a:ea typeface="Calibri" panose="020F0502020204030204" pitchFamily="34" charset="0"/>
                <a:cs typeface="Calibri" panose="020F0502020204030204" pitchFamily="34" charset="0"/>
              </a:rPr>
              <a:t>Bảo vệ tài nguyên và môi trường biển</a:t>
            </a:r>
          </a:p>
          <a:p>
            <a:pPr marL="306900" indent="-306900" algn="just">
              <a:lnSpc>
                <a:spcPct val="100000"/>
              </a:lnSpc>
              <a:spcAft>
                <a:spcPts val="300"/>
              </a:spcAft>
              <a:buFont typeface="Arial" panose="020B0604020202020204" pitchFamily="34" charset="0"/>
              <a:buChar char="•"/>
            </a:pPr>
            <a:r>
              <a:rPr lang="vi-VN" sz="2600" dirty="0">
                <a:latin typeface="Calibri" panose="020F0502020204030204" pitchFamily="34" charset="0"/>
                <a:ea typeface="Calibri" panose="020F0502020204030204" pitchFamily="34" charset="0"/>
                <a:cs typeface="Calibri" panose="020F0502020204030204" pitchFamily="34" charset="0"/>
              </a:rPr>
              <a:t>Tăng cường giám sát và kiểm soát</a:t>
            </a:r>
          </a:p>
          <a:p>
            <a:pPr marL="306900" indent="-306900" algn="just">
              <a:lnSpc>
                <a:spcPct val="100000"/>
              </a:lnSpc>
              <a:spcAft>
                <a:spcPts val="300"/>
              </a:spcAft>
              <a:buFont typeface="Arial" panose="020B0604020202020204" pitchFamily="34" charset="0"/>
              <a:buChar char="•"/>
            </a:pPr>
            <a:r>
              <a:rPr lang="vi-VN" sz="2600" dirty="0">
                <a:latin typeface="Calibri" panose="020F0502020204030204" pitchFamily="34" charset="0"/>
                <a:ea typeface="Calibri" panose="020F0502020204030204" pitchFamily="34" charset="0"/>
                <a:cs typeface="Calibri" panose="020F0502020204030204" pitchFamily="34" charset="0"/>
              </a:rPr>
              <a:t>Tạo cơ sở dữ liệu số hóa đồng bộ</a:t>
            </a:r>
          </a:p>
          <a:p>
            <a:pPr marL="306900" indent="-306900" algn="just">
              <a:lnSpc>
                <a:spcPct val="100000"/>
              </a:lnSpc>
              <a:spcAft>
                <a:spcPts val="300"/>
              </a:spcAft>
              <a:buFont typeface="Arial" panose="020B0604020202020204" pitchFamily="34" charset="0"/>
              <a:buChar char="•"/>
            </a:pPr>
            <a:r>
              <a:rPr lang="vi-VN" sz="2600" dirty="0">
                <a:latin typeface="Calibri" panose="020F0502020204030204" pitchFamily="34" charset="0"/>
                <a:ea typeface="Calibri" panose="020F0502020204030204" pitchFamily="34" charset="0"/>
                <a:cs typeface="Calibri" panose="020F0502020204030204" pitchFamily="34" charset="0"/>
              </a:rPr>
              <a:t>Hỗ trợ ra quyết định</a:t>
            </a:r>
          </a:p>
        </p:txBody>
      </p:sp>
    </p:spTree>
    <p:extLst>
      <p:ext uri="{BB962C8B-B14F-4D97-AF65-F5344CB8AC3E}">
        <p14:creationId xmlns:p14="http://schemas.microsoft.com/office/powerpoint/2010/main" val="420185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BA1CF-0B3F-985A-212E-4DD0B6748524}"/>
              </a:ext>
            </a:extLst>
          </p:cNvPr>
          <p:cNvSpPr>
            <a:spLocks noGrp="1"/>
          </p:cNvSpPr>
          <p:nvPr>
            <p:ph type="title"/>
          </p:nvPr>
        </p:nvSpPr>
        <p:spPr>
          <a:xfrm>
            <a:off x="423333" y="265665"/>
            <a:ext cx="11277600" cy="948780"/>
          </a:xfrm>
        </p:spPr>
        <p:txBody>
          <a:bodyPr vert="horz" lIns="91440" tIns="45720" rIns="91440" bIns="45720" rtlCol="0" anchor="ctr">
            <a:normAutofit/>
          </a:bodyPr>
          <a:lstStyle/>
          <a:p>
            <a:pPr algn="ctr"/>
            <a:r>
              <a:rPr lang="vi-VN" sz="3600" b="1" dirty="0">
                <a:solidFill>
                  <a:srgbClr val="0070C0"/>
                </a:solidFill>
                <a:latin typeface="Calibri" panose="020F0502020204030204" pitchFamily="34" charset="0"/>
                <a:cs typeface="Calibri" panose="020F0502020204030204" pitchFamily="34" charset="0"/>
              </a:rPr>
              <a:t>Cách tiếp cận giải quyết</a:t>
            </a:r>
            <a:endParaRPr lang="en-US" sz="3600" b="1"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DFEE38-1CE6-E9A8-CA16-8B05798FEF15}"/>
              </a:ext>
            </a:extLst>
          </p:cNvPr>
          <p:cNvSpPr>
            <a:spLocks noGrp="1"/>
          </p:cNvSpPr>
          <p:nvPr>
            <p:ph idx="1"/>
          </p:nvPr>
        </p:nvSpPr>
        <p:spPr>
          <a:xfrm>
            <a:off x="423333" y="1438379"/>
            <a:ext cx="11399121" cy="3411343"/>
          </a:xfrm>
        </p:spPr>
        <p:txBody>
          <a:bodyPr>
            <a:noAutofit/>
          </a:bodyPr>
          <a:lstStyle/>
          <a:p>
            <a:pPr algn="just">
              <a:lnSpc>
                <a:spcPct val="100000"/>
              </a:lnSpc>
              <a:spcBef>
                <a:spcPts val="0"/>
              </a:spcBef>
              <a:spcAft>
                <a:spcPts val="600"/>
              </a:spcAft>
            </a:pPr>
            <a:r>
              <a:rPr lang="vi-VN" sz="2600" b="1" dirty="0">
                <a:latin typeface="Calibri" panose="020F0502020204030204" pitchFamily="34" charset="0"/>
                <a:ea typeface="Calibri" panose="020F0502020204030204" pitchFamily="34" charset="0"/>
                <a:cs typeface="Calibri" panose="020F0502020204030204" pitchFamily="34" charset="0"/>
              </a:rPr>
              <a:t>Bước 1: </a:t>
            </a:r>
            <a:r>
              <a:rPr lang="vi-VN" sz="2600" dirty="0">
                <a:latin typeface="Calibri" panose="020F0502020204030204" pitchFamily="34" charset="0"/>
                <a:ea typeface="Calibri" panose="020F0502020204030204" pitchFamily="34" charset="0"/>
                <a:cs typeface="Calibri" panose="020F0502020204030204" pitchFamily="34" charset="0"/>
              </a:rPr>
              <a:t>Đánh giá thực trạng và thu thập dữ liệu.</a:t>
            </a:r>
          </a:p>
          <a:p>
            <a:pPr algn="just">
              <a:lnSpc>
                <a:spcPct val="100000"/>
              </a:lnSpc>
              <a:spcBef>
                <a:spcPts val="0"/>
              </a:spcBef>
              <a:spcAft>
                <a:spcPts val="600"/>
              </a:spcAft>
            </a:pPr>
            <a:r>
              <a:rPr lang="vi-VN" sz="2600" b="1" dirty="0">
                <a:latin typeface="Calibri" panose="020F0502020204030204" pitchFamily="34" charset="0"/>
                <a:ea typeface="Calibri" panose="020F0502020204030204" pitchFamily="34" charset="0"/>
                <a:cs typeface="Calibri" panose="020F0502020204030204" pitchFamily="34" charset="0"/>
              </a:rPr>
              <a:t>Bước 2: </a:t>
            </a:r>
            <a:r>
              <a:rPr lang="vi-VN" sz="2600" dirty="0">
                <a:latin typeface="Calibri" panose="020F0502020204030204" pitchFamily="34" charset="0"/>
                <a:ea typeface="Calibri" panose="020F0502020204030204" pitchFamily="34" charset="0"/>
                <a:cs typeface="Calibri" panose="020F0502020204030204" pitchFamily="34" charset="0"/>
              </a:rPr>
              <a:t>Chuẩn hóa và tích hợp dữ liệu</a:t>
            </a:r>
          </a:p>
          <a:p>
            <a:pPr algn="just">
              <a:lnSpc>
                <a:spcPct val="100000"/>
              </a:lnSpc>
              <a:spcBef>
                <a:spcPts val="0"/>
              </a:spcBef>
              <a:spcAft>
                <a:spcPts val="600"/>
              </a:spcAft>
            </a:pPr>
            <a:r>
              <a:rPr lang="vi-VN" sz="2600" b="1" dirty="0">
                <a:latin typeface="Calibri" panose="020F0502020204030204" pitchFamily="34" charset="0"/>
                <a:ea typeface="Calibri" panose="020F0502020204030204" pitchFamily="34" charset="0"/>
                <a:cs typeface="Calibri" panose="020F0502020204030204" pitchFamily="34" charset="0"/>
              </a:rPr>
              <a:t>Bước 3: </a:t>
            </a:r>
            <a:r>
              <a:rPr lang="vi-VN" sz="2600" dirty="0">
                <a:latin typeface="Calibri" panose="020F0502020204030204" pitchFamily="34" charset="0"/>
                <a:ea typeface="Calibri" panose="020F0502020204030204" pitchFamily="34" charset="0"/>
                <a:cs typeface="Calibri" panose="020F0502020204030204" pitchFamily="34" charset="0"/>
              </a:rPr>
              <a:t>Phát triển hệ thống quản lý.</a:t>
            </a:r>
          </a:p>
          <a:p>
            <a:pPr algn="just">
              <a:lnSpc>
                <a:spcPct val="100000"/>
              </a:lnSpc>
              <a:spcBef>
                <a:spcPts val="0"/>
              </a:spcBef>
              <a:spcAft>
                <a:spcPts val="600"/>
              </a:spcAft>
            </a:pPr>
            <a:r>
              <a:rPr lang="vi-VN" sz="2600" b="1" dirty="0">
                <a:latin typeface="Calibri" panose="020F0502020204030204" pitchFamily="34" charset="0"/>
                <a:ea typeface="Calibri" panose="020F0502020204030204" pitchFamily="34" charset="0"/>
                <a:cs typeface="Calibri" panose="020F0502020204030204" pitchFamily="34" charset="0"/>
              </a:rPr>
              <a:t>Bước 4: </a:t>
            </a:r>
            <a:r>
              <a:rPr lang="vi-VN" sz="2600" dirty="0">
                <a:latin typeface="Calibri" panose="020F0502020204030204" pitchFamily="34" charset="0"/>
                <a:ea typeface="Calibri" panose="020F0502020204030204" pitchFamily="34" charset="0"/>
                <a:cs typeface="Calibri" panose="020F0502020204030204" pitchFamily="34" charset="0"/>
              </a:rPr>
              <a:t>Thử nghiệm và cải tiến.</a:t>
            </a:r>
          </a:p>
          <a:p>
            <a:pPr algn="just">
              <a:lnSpc>
                <a:spcPct val="100000"/>
              </a:lnSpc>
              <a:spcBef>
                <a:spcPts val="0"/>
              </a:spcBef>
              <a:spcAft>
                <a:spcPts val="600"/>
              </a:spcAft>
            </a:pPr>
            <a:r>
              <a:rPr lang="vi-VN" sz="2600" b="1" dirty="0">
                <a:latin typeface="Calibri" panose="020F0502020204030204" pitchFamily="34" charset="0"/>
                <a:ea typeface="Calibri" panose="020F0502020204030204" pitchFamily="34" charset="0"/>
                <a:cs typeface="Calibri" panose="020F0502020204030204" pitchFamily="34" charset="0"/>
              </a:rPr>
              <a:t>Bước 5: </a:t>
            </a:r>
            <a:r>
              <a:rPr lang="vi-VN" sz="2600" dirty="0">
                <a:latin typeface="Calibri" panose="020F0502020204030204" pitchFamily="34" charset="0"/>
                <a:ea typeface="Calibri" panose="020F0502020204030204" pitchFamily="34" charset="0"/>
                <a:cs typeface="Calibri" panose="020F0502020204030204" pitchFamily="34" charset="0"/>
              </a:rPr>
              <a:t>Đào tạo và nâng cao nhận thức.</a:t>
            </a:r>
          </a:p>
          <a:p>
            <a:pPr algn="just">
              <a:lnSpc>
                <a:spcPct val="100000"/>
              </a:lnSpc>
              <a:spcBef>
                <a:spcPts val="0"/>
              </a:spcBef>
              <a:spcAft>
                <a:spcPts val="600"/>
              </a:spcAft>
            </a:pPr>
            <a:r>
              <a:rPr lang="vi-VN" sz="2600" b="1" dirty="0">
                <a:latin typeface="Calibri" panose="020F0502020204030204" pitchFamily="34" charset="0"/>
                <a:ea typeface="Calibri" panose="020F0502020204030204" pitchFamily="34" charset="0"/>
                <a:cs typeface="Calibri" panose="020F0502020204030204" pitchFamily="34" charset="0"/>
              </a:rPr>
              <a:t>Bước 6: </a:t>
            </a:r>
            <a:r>
              <a:rPr lang="vi-VN" sz="2600" dirty="0">
                <a:latin typeface="Calibri" panose="020F0502020204030204" pitchFamily="34" charset="0"/>
                <a:ea typeface="Calibri" panose="020F0502020204030204" pitchFamily="34" charset="0"/>
                <a:cs typeface="Calibri" panose="020F0502020204030204" pitchFamily="34" charset="0"/>
              </a:rPr>
              <a:t>Chính thức triển khai và giám sát</a:t>
            </a:r>
          </a:p>
        </p:txBody>
      </p:sp>
      <p:pic>
        <p:nvPicPr>
          <p:cNvPr id="6" name="Picture 5">
            <a:extLst>
              <a:ext uri="{FF2B5EF4-FFF2-40B4-BE49-F238E27FC236}">
                <a16:creationId xmlns:a16="http://schemas.microsoft.com/office/drawing/2014/main" id="{6619D6AB-5198-DC4E-8BB4-24DA02AE0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197" y="4008285"/>
            <a:ext cx="4437736" cy="2490745"/>
          </a:xfrm>
          <a:prstGeom prst="rect">
            <a:avLst/>
          </a:prstGeom>
        </p:spPr>
      </p:pic>
    </p:spTree>
    <p:extLst>
      <p:ext uri="{BB962C8B-B14F-4D97-AF65-F5344CB8AC3E}">
        <p14:creationId xmlns:p14="http://schemas.microsoft.com/office/powerpoint/2010/main" val="2790391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30571</TotalTime>
  <Words>3965</Words>
  <Application>Microsoft Office PowerPoint</Application>
  <PresentationFormat>Widescreen</PresentationFormat>
  <Paragraphs>203</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CHUYỂN ĐỔI SỐ TRONG LĨNH VỰC  BIỂN VÀ HẢI ĐẢO  Chọn bài toán phù hợp để bắt đầu    Cần Thơ, tháng 12 năm 2024</vt:lpstr>
      <vt:lpstr>Giới thiệu</vt:lpstr>
      <vt:lpstr>Giới thiệu</vt:lpstr>
      <vt:lpstr>Giới thiệu</vt:lpstr>
      <vt:lpstr>Bài toán phù hợp để bắt đầu</vt:lpstr>
      <vt:lpstr>Bài toán phù hợp để bắt đầu</vt:lpstr>
      <vt:lpstr>Thực trạng và nhu cầu của bài toán</vt:lpstr>
      <vt:lpstr>Phân tích bài toán</vt:lpstr>
      <vt:lpstr>Cách tiếp cận giải quyết</vt:lpstr>
      <vt:lpstr>Kế hoạch mở rộng</vt:lpstr>
      <vt:lpstr>Một số kết quả đạt được</vt:lpstr>
      <vt:lpstr>Một số kết quả đạt được</vt:lpstr>
      <vt:lpstr>PowerPoint Presentation</vt:lpstr>
      <vt:lpstr>Một số kết quả đạt được</vt:lpstr>
      <vt:lpstr>Một số kết quả đạt được</vt:lpstr>
      <vt:lpstr>Một số kết quả đạt được</vt:lpstr>
      <vt:lpstr>Một số kết quả đạt được</vt:lpstr>
      <vt:lpstr>Một số kết quả đạt được</vt:lpstr>
      <vt:lpstr>Kết luận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CSDL KHCNB</dc:title>
  <dc:creator>Thu-Thuy</dc:creator>
  <cp:lastModifiedBy>hung vo</cp:lastModifiedBy>
  <cp:revision>143</cp:revision>
  <cp:lastPrinted>2023-04-30T15:48:53Z</cp:lastPrinted>
  <dcterms:created xsi:type="dcterms:W3CDTF">2022-06-15T14:09:03Z</dcterms:created>
  <dcterms:modified xsi:type="dcterms:W3CDTF">2024-12-03T07:23:13Z</dcterms:modified>
</cp:coreProperties>
</file>