
<file path=[Content_Types].xml><?xml version="1.0" encoding="utf-8"?>
<Types xmlns="http://schemas.openxmlformats.org/package/2006/content-types">
  <Default Extension="bin" ContentType="application/vnd.openxmlformats-officedocument.oleObject"/>
  <Default Extension="jpeg" ContentType="image/jpeg"/>
  <Default Extension="emf" ContentType="image/x-emf"/>
  <Default Extension="rels" ContentType="application/vnd.openxmlformats-package.relationships+xml"/>
  <Default Extension="xml" ContentType="application/xml"/>
  <Default Extension="docx" ContentType="application/vnd.openxmlformats-officedocument.wordprocessingml.document"/>
  <Default Extension="vml" ContentType="application/vnd.openxmlformats-officedocument.vmlDrawing"/>
  <Default Extension="doc" ContentType="application/msword"/>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404" r:id="rId1"/>
  </p:sldMasterIdLst>
  <p:notesMasterIdLst>
    <p:notesMasterId r:id="rId83"/>
  </p:notesMasterIdLst>
  <p:handoutMasterIdLst>
    <p:handoutMasterId r:id="rId84"/>
  </p:handoutMasterIdLst>
  <p:sldIdLst>
    <p:sldId id="256" r:id="rId2"/>
    <p:sldId id="257" r:id="rId3"/>
    <p:sldId id="259" r:id="rId4"/>
    <p:sldId id="333" r:id="rId5"/>
    <p:sldId id="258" r:id="rId6"/>
    <p:sldId id="261" r:id="rId7"/>
    <p:sldId id="260" r:id="rId8"/>
    <p:sldId id="262" r:id="rId9"/>
    <p:sldId id="309" r:id="rId10"/>
    <p:sldId id="301" r:id="rId11"/>
    <p:sldId id="263" r:id="rId12"/>
    <p:sldId id="264" r:id="rId13"/>
    <p:sldId id="265" r:id="rId14"/>
    <p:sldId id="266" r:id="rId15"/>
    <p:sldId id="302" r:id="rId16"/>
    <p:sldId id="267" r:id="rId17"/>
    <p:sldId id="268" r:id="rId18"/>
    <p:sldId id="310" r:id="rId19"/>
    <p:sldId id="269" r:id="rId20"/>
    <p:sldId id="335" r:id="rId21"/>
    <p:sldId id="271" r:id="rId22"/>
    <p:sldId id="270" r:id="rId23"/>
    <p:sldId id="303" r:id="rId24"/>
    <p:sldId id="320" r:id="rId25"/>
    <p:sldId id="272" r:id="rId26"/>
    <p:sldId id="273" r:id="rId27"/>
    <p:sldId id="274" r:id="rId28"/>
    <p:sldId id="337" r:id="rId29"/>
    <p:sldId id="304" r:id="rId30"/>
    <p:sldId id="336" r:id="rId31"/>
    <p:sldId id="334" r:id="rId32"/>
    <p:sldId id="321" r:id="rId33"/>
    <p:sldId id="311" r:id="rId34"/>
    <p:sldId id="312" r:id="rId35"/>
    <p:sldId id="275" r:id="rId36"/>
    <p:sldId id="276" r:id="rId37"/>
    <p:sldId id="277" r:id="rId38"/>
    <p:sldId id="278" r:id="rId39"/>
    <p:sldId id="279" r:id="rId40"/>
    <p:sldId id="313" r:id="rId41"/>
    <p:sldId id="314" r:id="rId42"/>
    <p:sldId id="322" r:id="rId43"/>
    <p:sldId id="316" r:id="rId44"/>
    <p:sldId id="323" r:id="rId45"/>
    <p:sldId id="315" r:id="rId46"/>
    <p:sldId id="280" r:id="rId47"/>
    <p:sldId id="281" r:id="rId48"/>
    <p:sldId id="282" r:id="rId49"/>
    <p:sldId id="283" r:id="rId50"/>
    <p:sldId id="284" r:id="rId51"/>
    <p:sldId id="285" r:id="rId52"/>
    <p:sldId id="305" r:id="rId53"/>
    <p:sldId id="324" r:id="rId54"/>
    <p:sldId id="286" r:id="rId55"/>
    <p:sldId id="287" r:id="rId56"/>
    <p:sldId id="288" r:id="rId57"/>
    <p:sldId id="289" r:id="rId58"/>
    <p:sldId id="290" r:id="rId59"/>
    <p:sldId id="291" r:id="rId60"/>
    <p:sldId id="306" r:id="rId61"/>
    <p:sldId id="307" r:id="rId62"/>
    <p:sldId id="325" r:id="rId63"/>
    <p:sldId id="326" r:id="rId64"/>
    <p:sldId id="332" r:id="rId65"/>
    <p:sldId id="327" r:id="rId66"/>
    <p:sldId id="331" r:id="rId67"/>
    <p:sldId id="292" r:id="rId68"/>
    <p:sldId id="293" r:id="rId69"/>
    <p:sldId id="294" r:id="rId70"/>
    <p:sldId id="308" r:id="rId71"/>
    <p:sldId id="295" r:id="rId72"/>
    <p:sldId id="296" r:id="rId73"/>
    <p:sldId id="297" r:id="rId74"/>
    <p:sldId id="298" r:id="rId75"/>
    <p:sldId id="299" r:id="rId76"/>
    <p:sldId id="317" r:id="rId77"/>
    <p:sldId id="318" r:id="rId78"/>
    <p:sldId id="319" r:id="rId79"/>
    <p:sldId id="328" r:id="rId80"/>
    <p:sldId id="329" r:id="rId81"/>
    <p:sldId id="300" r:id="rId82"/>
  </p:sldIdLst>
  <p:sldSz cx="9144000" cy="6858000" type="screen4x3"/>
  <p:notesSz cx="6735763" cy="986631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4" d="100"/>
          <a:sy n="84" d="100"/>
        </p:scale>
        <p:origin x="1506" y="7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handoutMaster" Target="handoutMasters/handoutMaster1.xml"/><Relationship Id="rId16" Type="http://schemas.openxmlformats.org/officeDocument/2006/relationships/slide" Target="slides/slide15.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5" Type="http://schemas.openxmlformats.org/officeDocument/2006/relationships/slide" Target="slides/slide4.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presProps" Target="presProp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notesMaster" Target="notesMasters/notesMaster1.xml"/><Relationship Id="rId88"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theme" Target="theme/theme1.xml"/><Relationship Id="rId61" Type="http://schemas.openxmlformats.org/officeDocument/2006/relationships/slide" Target="slides/slide60.xml"/><Relationship Id="rId82" Type="http://schemas.openxmlformats.org/officeDocument/2006/relationships/slide" Target="slides/slide8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2.emf"/></Relationships>
</file>

<file path=ppt/drawings/_rels/vmlDrawing10.vml.rels><?xml version="1.0" encoding="UTF-8" standalone="yes"?>
<Relationships xmlns="http://schemas.openxmlformats.org/package/2006/relationships"><Relationship Id="rId1" Type="http://schemas.openxmlformats.org/officeDocument/2006/relationships/image" Target="../media/image12.emf"/></Relationships>
</file>

<file path=ppt/drawings/_rels/vmlDrawing11.vml.rels><?xml version="1.0" encoding="UTF-8" standalone="yes"?>
<Relationships xmlns="http://schemas.openxmlformats.org/package/2006/relationships"><Relationship Id="rId1" Type="http://schemas.openxmlformats.org/officeDocument/2006/relationships/image" Target="../media/image13.emf"/></Relationships>
</file>

<file path=ppt/drawings/_rels/vmlDrawing12.vml.rels><?xml version="1.0" encoding="UTF-8" standalone="yes"?>
<Relationships xmlns="http://schemas.openxmlformats.org/package/2006/relationships"><Relationship Id="rId1" Type="http://schemas.openxmlformats.org/officeDocument/2006/relationships/image" Target="../media/image14.emf"/></Relationships>
</file>

<file path=ppt/drawings/_rels/vmlDrawing13.vml.rels><?xml version="1.0" encoding="UTF-8" standalone="yes"?>
<Relationships xmlns="http://schemas.openxmlformats.org/package/2006/relationships"><Relationship Id="rId1" Type="http://schemas.openxmlformats.org/officeDocument/2006/relationships/image" Target="../media/image15.emf"/></Relationships>
</file>

<file path=ppt/drawings/_rels/vmlDrawing14.vml.rels><?xml version="1.0" encoding="UTF-8" standalone="yes"?>
<Relationships xmlns="http://schemas.openxmlformats.org/package/2006/relationships"><Relationship Id="rId1" Type="http://schemas.openxmlformats.org/officeDocument/2006/relationships/image" Target="../media/image16.emf"/></Relationships>
</file>

<file path=ppt/drawings/_rels/vmlDrawing15.vml.rels><?xml version="1.0" encoding="UTF-8" standalone="yes"?>
<Relationships xmlns="http://schemas.openxmlformats.org/package/2006/relationships"><Relationship Id="rId1" Type="http://schemas.openxmlformats.org/officeDocument/2006/relationships/image" Target="../media/image17.emf"/></Relationships>
</file>

<file path=ppt/drawings/_rels/vmlDrawing16.vml.rels><?xml version="1.0" encoding="UTF-8" standalone="yes"?>
<Relationships xmlns="http://schemas.openxmlformats.org/package/2006/relationships"><Relationship Id="rId1" Type="http://schemas.openxmlformats.org/officeDocument/2006/relationships/image" Target="../media/image18.emf"/></Relationships>
</file>

<file path=ppt/drawings/_rels/vmlDrawing17.vml.rels><?xml version="1.0" encoding="UTF-8" standalone="yes"?>
<Relationships xmlns="http://schemas.openxmlformats.org/package/2006/relationships"><Relationship Id="rId1" Type="http://schemas.openxmlformats.org/officeDocument/2006/relationships/image" Target="../media/image19.emf"/></Relationships>
</file>

<file path=ppt/drawings/_rels/vmlDrawing18.vml.rels><?xml version="1.0" encoding="UTF-8" standalone="yes"?>
<Relationships xmlns="http://schemas.openxmlformats.org/package/2006/relationships"><Relationship Id="rId1" Type="http://schemas.openxmlformats.org/officeDocument/2006/relationships/image" Target="../media/image20.emf"/></Relationships>
</file>

<file path=ppt/drawings/_rels/vmlDrawing19.vml.rels><?xml version="1.0" encoding="UTF-8" standalone="yes"?>
<Relationships xmlns="http://schemas.openxmlformats.org/package/2006/relationships"><Relationship Id="rId1" Type="http://schemas.openxmlformats.org/officeDocument/2006/relationships/image" Target="../media/image21.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3.e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4.e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5.e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7.emf"/></Relationships>
</file>

<file path=ppt/drawings/_rels/vmlDrawing6.vml.rels><?xml version="1.0" encoding="UTF-8" standalone="yes"?>
<Relationships xmlns="http://schemas.openxmlformats.org/package/2006/relationships"><Relationship Id="rId1" Type="http://schemas.openxmlformats.org/officeDocument/2006/relationships/image" Target="../media/image8.emf"/></Relationships>
</file>

<file path=ppt/drawings/_rels/vmlDrawing7.vml.rels><?xml version="1.0" encoding="UTF-8" standalone="yes"?>
<Relationships xmlns="http://schemas.openxmlformats.org/package/2006/relationships"><Relationship Id="rId1" Type="http://schemas.openxmlformats.org/officeDocument/2006/relationships/image" Target="../media/image9.emf"/></Relationships>
</file>

<file path=ppt/drawings/_rels/vmlDrawing8.vml.rels><?xml version="1.0" encoding="UTF-8" standalone="yes"?>
<Relationships xmlns="http://schemas.openxmlformats.org/package/2006/relationships"><Relationship Id="rId1" Type="http://schemas.openxmlformats.org/officeDocument/2006/relationships/image" Target="../media/image10.emf"/></Relationships>
</file>

<file path=ppt/drawings/_rels/vmlDrawing9.vml.rels><?xml version="1.0" encoding="UTF-8" standalone="yes"?>
<Relationships xmlns="http://schemas.openxmlformats.org/package/2006/relationships"><Relationship Id="rId1" Type="http://schemas.openxmlformats.org/officeDocument/2006/relationships/image" Target="../media/image11.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1"/>
            <a:ext cx="2918830" cy="493315"/>
          </a:xfrm>
          <a:prstGeom prst="rect">
            <a:avLst/>
          </a:prstGeom>
        </p:spPr>
        <p:txBody>
          <a:bodyPr vert="horz" lIns="90754" tIns="45377" rIns="90754" bIns="45377" rtlCol="0"/>
          <a:lstStyle>
            <a:lvl1pPr algn="l">
              <a:defRPr sz="1200"/>
            </a:lvl1pPr>
          </a:lstStyle>
          <a:p>
            <a:r>
              <a:rPr lang="vi-VN" smtClean="0"/>
              <a:t>Luật Bảo vệ BMNN và các văn bản hướng dẫn thi hành</a:t>
            </a:r>
            <a:endParaRPr lang="en-US"/>
          </a:p>
        </p:txBody>
      </p:sp>
      <p:sp>
        <p:nvSpPr>
          <p:cNvPr id="3" name="Date Placeholder 2"/>
          <p:cNvSpPr>
            <a:spLocks noGrp="1"/>
          </p:cNvSpPr>
          <p:nvPr>
            <p:ph type="dt" sz="quarter" idx="1"/>
          </p:nvPr>
        </p:nvSpPr>
        <p:spPr>
          <a:xfrm>
            <a:off x="3815375" y="1"/>
            <a:ext cx="2918830" cy="493315"/>
          </a:xfrm>
          <a:prstGeom prst="rect">
            <a:avLst/>
          </a:prstGeom>
        </p:spPr>
        <p:txBody>
          <a:bodyPr vert="horz" lIns="90754" tIns="45377" rIns="90754" bIns="45377" rtlCol="0"/>
          <a:lstStyle>
            <a:lvl1pPr algn="r">
              <a:defRPr sz="1200"/>
            </a:lvl1pPr>
          </a:lstStyle>
          <a:p>
            <a:fld id="{0F2F4F62-B3A5-4CC8-B3DC-19C2A5049B88}" type="datetimeFigureOut">
              <a:rPr lang="en-US" smtClean="0"/>
              <a:t>2/23/2023</a:t>
            </a:fld>
            <a:endParaRPr lang="en-US"/>
          </a:p>
        </p:txBody>
      </p:sp>
      <p:sp>
        <p:nvSpPr>
          <p:cNvPr id="4" name="Footer Placeholder 3"/>
          <p:cNvSpPr>
            <a:spLocks noGrp="1"/>
          </p:cNvSpPr>
          <p:nvPr>
            <p:ph type="ftr" sz="quarter" idx="2"/>
          </p:nvPr>
        </p:nvSpPr>
        <p:spPr>
          <a:xfrm>
            <a:off x="1" y="9371286"/>
            <a:ext cx="2918830" cy="493315"/>
          </a:xfrm>
          <a:prstGeom prst="rect">
            <a:avLst/>
          </a:prstGeom>
        </p:spPr>
        <p:txBody>
          <a:bodyPr vert="horz" lIns="90754" tIns="45377" rIns="90754" bIns="45377" rtlCol="0" anchor="b"/>
          <a:lstStyle>
            <a:lvl1pPr algn="l">
              <a:defRPr sz="1200"/>
            </a:lvl1pPr>
          </a:lstStyle>
          <a:p>
            <a:r>
              <a:rPr lang="en-US" smtClean="0"/>
              <a:t>Cục An ninh chính trị nội bộ</a:t>
            </a:r>
            <a:endParaRPr lang="en-US"/>
          </a:p>
        </p:txBody>
      </p:sp>
      <p:sp>
        <p:nvSpPr>
          <p:cNvPr id="5" name="Slide Number Placeholder 4"/>
          <p:cNvSpPr>
            <a:spLocks noGrp="1"/>
          </p:cNvSpPr>
          <p:nvPr>
            <p:ph type="sldNum" sz="quarter" idx="3"/>
          </p:nvPr>
        </p:nvSpPr>
        <p:spPr>
          <a:xfrm>
            <a:off x="3815375" y="9371286"/>
            <a:ext cx="2918830" cy="493315"/>
          </a:xfrm>
          <a:prstGeom prst="rect">
            <a:avLst/>
          </a:prstGeom>
        </p:spPr>
        <p:txBody>
          <a:bodyPr vert="horz" lIns="90754" tIns="45377" rIns="90754" bIns="45377" rtlCol="0" anchor="b"/>
          <a:lstStyle>
            <a:lvl1pPr algn="r">
              <a:defRPr sz="1200"/>
            </a:lvl1pPr>
          </a:lstStyle>
          <a:p>
            <a:fld id="{BDBBE197-5452-4604-BB2A-D9EADE9B7956}" type="slidenum">
              <a:rPr lang="en-US" smtClean="0"/>
              <a:t>‹#›</a:t>
            </a:fld>
            <a:endParaRPr lang="en-US"/>
          </a:p>
        </p:txBody>
      </p:sp>
    </p:spTree>
    <p:extLst>
      <p:ext uri="{BB962C8B-B14F-4D97-AF65-F5344CB8AC3E}">
        <p14:creationId xmlns:p14="http://schemas.microsoft.com/office/powerpoint/2010/main" val="2059747417"/>
      </p:ext>
    </p:extLst>
  </p:cSld>
  <p:clrMap bg1="lt1" tx1="dk1" bg2="lt2" tx2="dk2" accent1="accent1" accent2="accent2" accent3="accent3" accent4="accent4" accent5="accent5" accent6="accent6" hlink="hlink" folHlink="folHlink"/>
  <p:hf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19565" cy="493789"/>
          </a:xfrm>
          <a:prstGeom prst="rect">
            <a:avLst/>
          </a:prstGeom>
        </p:spPr>
        <p:txBody>
          <a:bodyPr vert="horz" lIns="90754" tIns="45377" rIns="90754" bIns="45377" rtlCol="0"/>
          <a:lstStyle>
            <a:lvl1pPr algn="l">
              <a:defRPr sz="1200"/>
            </a:lvl1pPr>
          </a:lstStyle>
          <a:p>
            <a:r>
              <a:rPr lang="vi-VN" smtClean="0"/>
              <a:t>Luật Bảo vệ BMNN và các văn bản hướng dẫn thi hành</a:t>
            </a:r>
            <a:endParaRPr lang="en-US"/>
          </a:p>
        </p:txBody>
      </p:sp>
      <p:sp>
        <p:nvSpPr>
          <p:cNvPr id="3" name="Date Placeholder 2"/>
          <p:cNvSpPr>
            <a:spLocks noGrp="1"/>
          </p:cNvSpPr>
          <p:nvPr>
            <p:ph type="dt" idx="1"/>
          </p:nvPr>
        </p:nvSpPr>
        <p:spPr>
          <a:xfrm>
            <a:off x="3814626" y="0"/>
            <a:ext cx="2919565" cy="493789"/>
          </a:xfrm>
          <a:prstGeom prst="rect">
            <a:avLst/>
          </a:prstGeom>
        </p:spPr>
        <p:txBody>
          <a:bodyPr vert="horz" lIns="90754" tIns="45377" rIns="90754" bIns="45377" rtlCol="0"/>
          <a:lstStyle>
            <a:lvl1pPr algn="r">
              <a:defRPr sz="1200"/>
            </a:lvl1pPr>
          </a:lstStyle>
          <a:p>
            <a:fld id="{BC9C4202-C7B1-4ABE-BA1A-007823EC80E1}" type="datetimeFigureOut">
              <a:rPr lang="en-US" smtClean="0"/>
              <a:t>2/23/2023</a:t>
            </a:fld>
            <a:endParaRPr lang="en-US"/>
          </a:p>
        </p:txBody>
      </p:sp>
      <p:sp>
        <p:nvSpPr>
          <p:cNvPr id="4" name="Slide Image Placeholder 3"/>
          <p:cNvSpPr>
            <a:spLocks noGrp="1" noRot="1" noChangeAspect="1"/>
          </p:cNvSpPr>
          <p:nvPr>
            <p:ph type="sldImg" idx="2"/>
          </p:nvPr>
        </p:nvSpPr>
        <p:spPr>
          <a:xfrm>
            <a:off x="903288" y="739775"/>
            <a:ext cx="4929187" cy="3698875"/>
          </a:xfrm>
          <a:prstGeom prst="rect">
            <a:avLst/>
          </a:prstGeom>
          <a:noFill/>
          <a:ln w="12700">
            <a:solidFill>
              <a:prstClr val="black"/>
            </a:solidFill>
          </a:ln>
        </p:spPr>
        <p:txBody>
          <a:bodyPr vert="horz" lIns="90754" tIns="45377" rIns="90754" bIns="45377" rtlCol="0" anchor="ctr"/>
          <a:lstStyle/>
          <a:p>
            <a:endParaRPr lang="en-US"/>
          </a:p>
        </p:txBody>
      </p:sp>
      <p:sp>
        <p:nvSpPr>
          <p:cNvPr id="5" name="Notes Placeholder 4"/>
          <p:cNvSpPr>
            <a:spLocks noGrp="1"/>
          </p:cNvSpPr>
          <p:nvPr>
            <p:ph type="body" sz="quarter" idx="3"/>
          </p:nvPr>
        </p:nvSpPr>
        <p:spPr>
          <a:xfrm>
            <a:off x="673262" y="4687052"/>
            <a:ext cx="5389240" cy="4439368"/>
          </a:xfrm>
          <a:prstGeom prst="rect">
            <a:avLst/>
          </a:prstGeom>
        </p:spPr>
        <p:txBody>
          <a:bodyPr vert="horz" lIns="90754" tIns="45377" rIns="90754" bIns="45377"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9370947"/>
            <a:ext cx="2919565" cy="493789"/>
          </a:xfrm>
          <a:prstGeom prst="rect">
            <a:avLst/>
          </a:prstGeom>
        </p:spPr>
        <p:txBody>
          <a:bodyPr vert="horz" lIns="90754" tIns="45377" rIns="90754" bIns="45377" rtlCol="0" anchor="b"/>
          <a:lstStyle>
            <a:lvl1pPr algn="l">
              <a:defRPr sz="1200"/>
            </a:lvl1pPr>
          </a:lstStyle>
          <a:p>
            <a:r>
              <a:rPr lang="en-US" smtClean="0"/>
              <a:t>Cục An ninh chính trị nội bộ</a:t>
            </a:r>
            <a:endParaRPr lang="en-US"/>
          </a:p>
        </p:txBody>
      </p:sp>
      <p:sp>
        <p:nvSpPr>
          <p:cNvPr id="7" name="Slide Number Placeholder 6"/>
          <p:cNvSpPr>
            <a:spLocks noGrp="1"/>
          </p:cNvSpPr>
          <p:nvPr>
            <p:ph type="sldNum" sz="quarter" idx="5"/>
          </p:nvPr>
        </p:nvSpPr>
        <p:spPr>
          <a:xfrm>
            <a:off x="3814626" y="9370947"/>
            <a:ext cx="2919565" cy="493789"/>
          </a:xfrm>
          <a:prstGeom prst="rect">
            <a:avLst/>
          </a:prstGeom>
        </p:spPr>
        <p:txBody>
          <a:bodyPr vert="horz" lIns="90754" tIns="45377" rIns="90754" bIns="45377" rtlCol="0" anchor="b"/>
          <a:lstStyle>
            <a:lvl1pPr algn="r">
              <a:defRPr sz="1200"/>
            </a:lvl1pPr>
          </a:lstStyle>
          <a:p>
            <a:fld id="{90AF9AC4-62C1-4A4E-AD87-CF4FBBC96708}" type="slidenum">
              <a:rPr lang="en-US" smtClean="0"/>
              <a:t>‹#›</a:t>
            </a:fld>
            <a:endParaRPr lang="en-US"/>
          </a:p>
        </p:txBody>
      </p:sp>
    </p:spTree>
    <p:extLst>
      <p:ext uri="{BB962C8B-B14F-4D97-AF65-F5344CB8AC3E}">
        <p14:creationId xmlns:p14="http://schemas.microsoft.com/office/powerpoint/2010/main" val="2893590388"/>
      </p:ext>
    </p:extLst>
  </p:cSld>
  <p:clrMap bg1="lt1" tx1="dk1" bg2="lt2" tx2="dk2" accent1="accent1" accent2="accent2" accent3="accent3" accent4="accent4" accent5="accent5" accent6="accent6" hlink="hlink" folHlink="folHlink"/>
  <p:hf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0AF9AC4-62C1-4A4E-AD87-CF4FBBC96708}" type="slidenum">
              <a:rPr lang="en-US" smtClean="0"/>
              <a:t>1</a:t>
            </a:fld>
            <a:endParaRPr lang="en-US"/>
          </a:p>
        </p:txBody>
      </p:sp>
      <p:sp>
        <p:nvSpPr>
          <p:cNvPr id="5" name="Header Placeholder 4"/>
          <p:cNvSpPr>
            <a:spLocks noGrp="1"/>
          </p:cNvSpPr>
          <p:nvPr>
            <p:ph type="hdr" sz="quarter" idx="11"/>
          </p:nvPr>
        </p:nvSpPr>
        <p:spPr/>
        <p:txBody>
          <a:bodyPr/>
          <a:lstStyle/>
          <a:p>
            <a:r>
              <a:rPr lang="vi-VN" smtClean="0"/>
              <a:t>Luật Bảo vệ BMNN và các văn bản hướng dẫn thi hành</a:t>
            </a:r>
            <a:endParaRPr lang="en-US"/>
          </a:p>
        </p:txBody>
      </p:sp>
      <p:sp>
        <p:nvSpPr>
          <p:cNvPr id="6" name="Footer Placeholder 5"/>
          <p:cNvSpPr>
            <a:spLocks noGrp="1"/>
          </p:cNvSpPr>
          <p:nvPr>
            <p:ph type="ftr" sz="quarter" idx="12"/>
          </p:nvPr>
        </p:nvSpPr>
        <p:spPr/>
        <p:txBody>
          <a:bodyPr/>
          <a:lstStyle/>
          <a:p>
            <a:r>
              <a:rPr lang="en-US" smtClean="0"/>
              <a:t>Cục An ninh chính trị nội bộ</a:t>
            </a:r>
            <a:endParaRPr lang="en-US"/>
          </a:p>
        </p:txBody>
      </p:sp>
    </p:spTree>
    <p:extLst>
      <p:ext uri="{BB962C8B-B14F-4D97-AF65-F5344CB8AC3E}">
        <p14:creationId xmlns:p14="http://schemas.microsoft.com/office/powerpoint/2010/main" val="286847253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1D8BD707-D9CF-40AE-B4C6-C98DA3205C09}" type="datetimeFigureOut">
              <a:rPr lang="en-US" smtClean="0"/>
              <a:pPr/>
              <a:t>2/23/2023</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B6F15528-21DE-4FAA-801E-634DDDAF4B2B}"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2/23/2023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2/23/2023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2/23/2023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2/23/2023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2/23/2023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2/23/2023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1D8BD707-D9CF-40AE-B4C6-C98DA3205C09}" type="datetimeFigureOut">
              <a:rPr lang="en-US" smtClean="0"/>
              <a:pPr/>
              <a:t>2/23/2023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2/23/2023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2/23/2023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2/23/2023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077200" y="6356350"/>
            <a:ext cx="609600" cy="365125"/>
          </a:xfrm>
        </p:spPr>
        <p:txBody>
          <a:bodyPr/>
          <a:lstStyle/>
          <a:p>
            <a:fld id="{B6F15528-21DE-4FAA-801E-634DDDAF4B2B}" type="slidenum">
              <a:rPr lang="en-US" smtClean="0"/>
              <a:pPr/>
              <a:t>‹#›</a:t>
            </a:fld>
            <a:endParaRPr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1D8BD707-D9CF-40AE-B4C6-C98DA3205C09}" type="datetimeFigureOut">
              <a:rPr lang="en-US" smtClean="0"/>
              <a:pPr/>
              <a:t>2/23/2023</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B6F15528-21DE-4FAA-801E-634DDDAF4B2B}" type="slidenum">
              <a:rPr lang="en-US" smtClean="0"/>
              <a:pPr/>
              <a:t>‹#›</a:t>
            </a:fld>
            <a:endParaRPr lang="en-US"/>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4405" r:id="rId1"/>
    <p:sldLayoutId id="2147484406" r:id="rId2"/>
    <p:sldLayoutId id="2147484407" r:id="rId3"/>
    <p:sldLayoutId id="2147484408" r:id="rId4"/>
    <p:sldLayoutId id="2147484409" r:id="rId5"/>
    <p:sldLayoutId id="2147484410" r:id="rId6"/>
    <p:sldLayoutId id="2147484411" r:id="rId7"/>
    <p:sldLayoutId id="2147484412" r:id="rId8"/>
    <p:sldLayoutId id="2147484413" r:id="rId9"/>
    <p:sldLayoutId id="2147484414" r:id="rId10"/>
    <p:sldLayoutId id="2147484415"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5" Type="http://schemas.openxmlformats.org/officeDocument/2006/relationships/image" Target="../media/image2.emf"/><Relationship Id="rId4" Type="http://schemas.openxmlformats.org/officeDocument/2006/relationships/oleObject" Target="../embeddings/Microsoft_Word_97_-_2003_Document1.doc"/></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Layout" Target="../slideLayouts/slideLayout2.xml"/><Relationship Id="rId1" Type="http://schemas.openxmlformats.org/officeDocument/2006/relationships/vmlDrawing" Target="../drawings/vmlDrawing2.vml"/><Relationship Id="rId5" Type="http://schemas.openxmlformats.org/officeDocument/2006/relationships/image" Target="../media/image3.emf"/><Relationship Id="rId4" Type="http://schemas.openxmlformats.org/officeDocument/2006/relationships/oleObject" Target="../embeddings/Microsoft_Word_97_-_2003_Document2.doc"/></Relationships>
</file>

<file path=ppt/slides/_rels/slide24.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Layout" Target="../slideLayouts/slideLayout2.xml"/><Relationship Id="rId1" Type="http://schemas.openxmlformats.org/officeDocument/2006/relationships/vmlDrawing" Target="../drawings/vmlDrawing3.vml"/><Relationship Id="rId5" Type="http://schemas.openxmlformats.org/officeDocument/2006/relationships/image" Target="../media/image4.emf"/><Relationship Id="rId4" Type="http://schemas.openxmlformats.org/officeDocument/2006/relationships/package" Target="../embeddings/Microsoft_Word_Document1.docx"/></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oleObject" Target="../embeddings/oleObject4.bin"/><Relationship Id="rId2" Type="http://schemas.openxmlformats.org/officeDocument/2006/relationships/slideLayout" Target="../slideLayouts/slideLayout2.xml"/><Relationship Id="rId1" Type="http://schemas.openxmlformats.org/officeDocument/2006/relationships/vmlDrawing" Target="../drawings/vmlDrawing4.vml"/><Relationship Id="rId5" Type="http://schemas.openxmlformats.org/officeDocument/2006/relationships/image" Target="../media/image5.emf"/><Relationship Id="rId4" Type="http://schemas.openxmlformats.org/officeDocument/2006/relationships/oleObject" Target="../embeddings/Microsoft_Word_97_-_2003_Document3.doc"/></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oleObject" Target="../embeddings/oleObject5.bin"/><Relationship Id="rId2" Type="http://schemas.openxmlformats.org/officeDocument/2006/relationships/slideLayout" Target="../slideLayouts/slideLayout2.xml"/><Relationship Id="rId1" Type="http://schemas.openxmlformats.org/officeDocument/2006/relationships/vmlDrawing" Target="../drawings/vmlDrawing5.vml"/><Relationship Id="rId5" Type="http://schemas.openxmlformats.org/officeDocument/2006/relationships/image" Target="../media/image7.emf"/><Relationship Id="rId4" Type="http://schemas.openxmlformats.org/officeDocument/2006/relationships/oleObject" Target="../embeddings/Microsoft_Word_97_-_2003_Document4.doc"/></Relationships>
</file>

<file path=ppt/slides/_rels/slide32.xml.rels><?xml version="1.0" encoding="UTF-8" standalone="yes"?>
<Relationships xmlns="http://schemas.openxmlformats.org/package/2006/relationships"><Relationship Id="rId3" Type="http://schemas.openxmlformats.org/officeDocument/2006/relationships/oleObject" Target="../embeddings/oleObject6.bin"/><Relationship Id="rId2" Type="http://schemas.openxmlformats.org/officeDocument/2006/relationships/slideLayout" Target="../slideLayouts/slideLayout2.xml"/><Relationship Id="rId1" Type="http://schemas.openxmlformats.org/officeDocument/2006/relationships/vmlDrawing" Target="../drawings/vmlDrawing6.vml"/><Relationship Id="rId5" Type="http://schemas.openxmlformats.org/officeDocument/2006/relationships/image" Target="../media/image8.emf"/><Relationship Id="rId4" Type="http://schemas.openxmlformats.org/officeDocument/2006/relationships/package" Target="../embeddings/Microsoft_Word_Document2.docx"/></Relationships>
</file>

<file path=ppt/slides/_rels/slide33.xml.rels><?xml version="1.0" encoding="UTF-8" standalone="yes"?>
<Relationships xmlns="http://schemas.openxmlformats.org/package/2006/relationships"><Relationship Id="rId3" Type="http://schemas.openxmlformats.org/officeDocument/2006/relationships/oleObject" Target="../embeddings/oleObject7.bin"/><Relationship Id="rId2" Type="http://schemas.openxmlformats.org/officeDocument/2006/relationships/slideLayout" Target="../slideLayouts/slideLayout2.xml"/><Relationship Id="rId1" Type="http://schemas.openxmlformats.org/officeDocument/2006/relationships/vmlDrawing" Target="../drawings/vmlDrawing7.vml"/><Relationship Id="rId5" Type="http://schemas.openxmlformats.org/officeDocument/2006/relationships/image" Target="../media/image9.emf"/><Relationship Id="rId4" Type="http://schemas.openxmlformats.org/officeDocument/2006/relationships/package" Target="../embeddings/Microsoft_Word_Document3.docx"/></Relationships>
</file>

<file path=ppt/slides/_rels/slide34.xml.rels><?xml version="1.0" encoding="UTF-8" standalone="yes"?>
<Relationships xmlns="http://schemas.openxmlformats.org/package/2006/relationships"><Relationship Id="rId3" Type="http://schemas.openxmlformats.org/officeDocument/2006/relationships/oleObject" Target="../embeddings/oleObject8.bin"/><Relationship Id="rId2" Type="http://schemas.openxmlformats.org/officeDocument/2006/relationships/slideLayout" Target="../slideLayouts/slideLayout2.xml"/><Relationship Id="rId1" Type="http://schemas.openxmlformats.org/officeDocument/2006/relationships/vmlDrawing" Target="../drawings/vmlDrawing8.vml"/><Relationship Id="rId5" Type="http://schemas.openxmlformats.org/officeDocument/2006/relationships/image" Target="../media/image10.emf"/><Relationship Id="rId4" Type="http://schemas.openxmlformats.org/officeDocument/2006/relationships/package" Target="../embeddings/Microsoft_Word_Document4.docx"/></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3" Type="http://schemas.openxmlformats.org/officeDocument/2006/relationships/oleObject" Target="../embeddings/oleObject9.bin"/><Relationship Id="rId2" Type="http://schemas.openxmlformats.org/officeDocument/2006/relationships/slideLayout" Target="../slideLayouts/slideLayout2.xml"/><Relationship Id="rId1" Type="http://schemas.openxmlformats.org/officeDocument/2006/relationships/vmlDrawing" Target="../drawings/vmlDrawing9.vml"/><Relationship Id="rId5" Type="http://schemas.openxmlformats.org/officeDocument/2006/relationships/image" Target="../media/image11.emf"/><Relationship Id="rId4" Type="http://schemas.openxmlformats.org/officeDocument/2006/relationships/package" Target="../embeddings/Microsoft_Word_Document5.docx"/></Relationships>
</file>

<file path=ppt/slides/_rels/slide41.xml.rels><?xml version="1.0" encoding="UTF-8" standalone="yes"?>
<Relationships xmlns="http://schemas.openxmlformats.org/package/2006/relationships"><Relationship Id="rId3" Type="http://schemas.openxmlformats.org/officeDocument/2006/relationships/oleObject" Target="../embeddings/oleObject10.bin"/><Relationship Id="rId2" Type="http://schemas.openxmlformats.org/officeDocument/2006/relationships/slideLayout" Target="../slideLayouts/slideLayout2.xml"/><Relationship Id="rId1" Type="http://schemas.openxmlformats.org/officeDocument/2006/relationships/vmlDrawing" Target="../drawings/vmlDrawing10.vml"/><Relationship Id="rId5" Type="http://schemas.openxmlformats.org/officeDocument/2006/relationships/image" Target="../media/image12.emf"/><Relationship Id="rId4" Type="http://schemas.openxmlformats.org/officeDocument/2006/relationships/package" Target="../embeddings/Microsoft_Word_Document6.docx"/></Relationships>
</file>

<file path=ppt/slides/_rels/slide42.xml.rels><?xml version="1.0" encoding="UTF-8" standalone="yes"?>
<Relationships xmlns="http://schemas.openxmlformats.org/package/2006/relationships"><Relationship Id="rId3" Type="http://schemas.openxmlformats.org/officeDocument/2006/relationships/oleObject" Target="../embeddings/oleObject11.bin"/><Relationship Id="rId2" Type="http://schemas.openxmlformats.org/officeDocument/2006/relationships/slideLayout" Target="../slideLayouts/slideLayout2.xml"/><Relationship Id="rId1" Type="http://schemas.openxmlformats.org/officeDocument/2006/relationships/vmlDrawing" Target="../drawings/vmlDrawing11.vml"/><Relationship Id="rId5" Type="http://schemas.openxmlformats.org/officeDocument/2006/relationships/image" Target="../media/image13.emf"/><Relationship Id="rId4" Type="http://schemas.openxmlformats.org/officeDocument/2006/relationships/package" Target="../embeddings/Microsoft_Word_Document7.docx"/></Relationships>
</file>

<file path=ppt/slides/_rels/slide43.xml.rels><?xml version="1.0" encoding="UTF-8" standalone="yes"?>
<Relationships xmlns="http://schemas.openxmlformats.org/package/2006/relationships"><Relationship Id="rId3" Type="http://schemas.openxmlformats.org/officeDocument/2006/relationships/oleObject" Target="../embeddings/oleObject12.bin"/><Relationship Id="rId2" Type="http://schemas.openxmlformats.org/officeDocument/2006/relationships/slideLayout" Target="../slideLayouts/slideLayout2.xml"/><Relationship Id="rId1" Type="http://schemas.openxmlformats.org/officeDocument/2006/relationships/vmlDrawing" Target="../drawings/vmlDrawing12.vml"/><Relationship Id="rId5" Type="http://schemas.openxmlformats.org/officeDocument/2006/relationships/image" Target="../media/image14.emf"/><Relationship Id="rId4" Type="http://schemas.openxmlformats.org/officeDocument/2006/relationships/package" Target="../embeddings/Microsoft_Word_Document8.docx"/></Relationships>
</file>

<file path=ppt/slides/_rels/slide44.xml.rels><?xml version="1.0" encoding="UTF-8" standalone="yes"?>
<Relationships xmlns="http://schemas.openxmlformats.org/package/2006/relationships"><Relationship Id="rId3" Type="http://schemas.openxmlformats.org/officeDocument/2006/relationships/oleObject" Target="../embeddings/oleObject13.bin"/><Relationship Id="rId2" Type="http://schemas.openxmlformats.org/officeDocument/2006/relationships/slideLayout" Target="../slideLayouts/slideLayout2.xml"/><Relationship Id="rId1" Type="http://schemas.openxmlformats.org/officeDocument/2006/relationships/vmlDrawing" Target="../drawings/vmlDrawing13.vml"/><Relationship Id="rId5" Type="http://schemas.openxmlformats.org/officeDocument/2006/relationships/image" Target="../media/image15.emf"/><Relationship Id="rId4" Type="http://schemas.openxmlformats.org/officeDocument/2006/relationships/package" Target="../embeddings/Microsoft_Word_Document9.docx"/></Relationships>
</file>

<file path=ppt/slides/_rels/slide45.xml.rels><?xml version="1.0" encoding="UTF-8" standalone="yes"?>
<Relationships xmlns="http://schemas.openxmlformats.org/package/2006/relationships"><Relationship Id="rId3" Type="http://schemas.openxmlformats.org/officeDocument/2006/relationships/oleObject" Target="../embeddings/oleObject14.bin"/><Relationship Id="rId2" Type="http://schemas.openxmlformats.org/officeDocument/2006/relationships/slideLayout" Target="../slideLayouts/slideLayout2.xml"/><Relationship Id="rId1" Type="http://schemas.openxmlformats.org/officeDocument/2006/relationships/vmlDrawing" Target="../drawings/vmlDrawing14.vml"/><Relationship Id="rId5" Type="http://schemas.openxmlformats.org/officeDocument/2006/relationships/image" Target="../media/image16.emf"/><Relationship Id="rId4" Type="http://schemas.openxmlformats.org/officeDocument/2006/relationships/package" Target="../embeddings/Microsoft_Word_Document10.docx"/></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3" Type="http://schemas.openxmlformats.org/officeDocument/2006/relationships/oleObject" Target="../embeddings/oleObject15.bin"/><Relationship Id="rId2" Type="http://schemas.openxmlformats.org/officeDocument/2006/relationships/slideLayout" Target="../slideLayouts/slideLayout2.xml"/><Relationship Id="rId1" Type="http://schemas.openxmlformats.org/officeDocument/2006/relationships/vmlDrawing" Target="../drawings/vmlDrawing15.vml"/><Relationship Id="rId5" Type="http://schemas.openxmlformats.org/officeDocument/2006/relationships/image" Target="../media/image17.emf"/><Relationship Id="rId4" Type="http://schemas.openxmlformats.org/officeDocument/2006/relationships/package" Target="../embeddings/Microsoft_Word_Document11.docx"/></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3" Type="http://schemas.openxmlformats.org/officeDocument/2006/relationships/oleObject" Target="../embeddings/oleObject16.bin"/><Relationship Id="rId2" Type="http://schemas.openxmlformats.org/officeDocument/2006/relationships/slideLayout" Target="../slideLayouts/slideLayout2.xml"/><Relationship Id="rId1" Type="http://schemas.openxmlformats.org/officeDocument/2006/relationships/vmlDrawing" Target="../drawings/vmlDrawing16.vml"/><Relationship Id="rId5" Type="http://schemas.openxmlformats.org/officeDocument/2006/relationships/image" Target="../media/image18.emf"/><Relationship Id="rId4" Type="http://schemas.openxmlformats.org/officeDocument/2006/relationships/oleObject" Target="../embeddings/Microsoft_Word_97_-_2003_Document5.doc"/></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3" Type="http://schemas.openxmlformats.org/officeDocument/2006/relationships/oleObject" Target="../embeddings/oleObject17.bin"/><Relationship Id="rId2" Type="http://schemas.openxmlformats.org/officeDocument/2006/relationships/slideLayout" Target="../slideLayouts/slideLayout2.xml"/><Relationship Id="rId1" Type="http://schemas.openxmlformats.org/officeDocument/2006/relationships/vmlDrawing" Target="../drawings/vmlDrawing17.vml"/><Relationship Id="rId5" Type="http://schemas.openxmlformats.org/officeDocument/2006/relationships/image" Target="../media/image19.emf"/><Relationship Id="rId4" Type="http://schemas.openxmlformats.org/officeDocument/2006/relationships/oleObject" Target="../embeddings/Microsoft_Word_97_-_2003_Document6.doc"/></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3" Type="http://schemas.openxmlformats.org/officeDocument/2006/relationships/oleObject" Target="../embeddings/oleObject18.bin"/><Relationship Id="rId2" Type="http://schemas.openxmlformats.org/officeDocument/2006/relationships/slideLayout" Target="../slideLayouts/slideLayout2.xml"/><Relationship Id="rId1" Type="http://schemas.openxmlformats.org/officeDocument/2006/relationships/vmlDrawing" Target="../drawings/vmlDrawing18.vml"/><Relationship Id="rId5" Type="http://schemas.openxmlformats.org/officeDocument/2006/relationships/image" Target="../media/image20.emf"/><Relationship Id="rId4" Type="http://schemas.openxmlformats.org/officeDocument/2006/relationships/oleObject" Target="../embeddings/Microsoft_Word_97_-_2003_Document7.doc"/></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3" Type="http://schemas.openxmlformats.org/officeDocument/2006/relationships/oleObject" Target="../embeddings/oleObject19.bin"/><Relationship Id="rId2" Type="http://schemas.openxmlformats.org/officeDocument/2006/relationships/slideLayout" Target="../slideLayouts/slideLayout2.xml"/><Relationship Id="rId1" Type="http://schemas.openxmlformats.org/officeDocument/2006/relationships/vmlDrawing" Target="../drawings/vmlDrawing19.vml"/><Relationship Id="rId5" Type="http://schemas.openxmlformats.org/officeDocument/2006/relationships/image" Target="../media/image21.emf"/><Relationship Id="rId4" Type="http://schemas.openxmlformats.org/officeDocument/2006/relationships/oleObject" Target="../embeddings/Microsoft_Word_97_-_2003_Document8.doc"/></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04800" y="2590800"/>
            <a:ext cx="8305800" cy="1012825"/>
          </a:xfrm>
        </p:spPr>
        <p:txBody>
          <a:bodyPr>
            <a:noAutofit/>
          </a:bodyPr>
          <a:lstStyle/>
          <a:p>
            <a:pPr algn="ctr"/>
            <a:r>
              <a:rPr lang="en-US" sz="4200" dirty="0" err="1" smtClean="0">
                <a:latin typeface="Times New Roman" pitchFamily="18" charset="0"/>
                <a:cs typeface="Times New Roman" pitchFamily="18" charset="0"/>
              </a:rPr>
              <a:t>Nội</a:t>
            </a:r>
            <a:r>
              <a:rPr lang="en-US" sz="4200" dirty="0" smtClean="0">
                <a:latin typeface="Times New Roman" pitchFamily="18" charset="0"/>
                <a:cs typeface="Times New Roman" pitchFamily="18" charset="0"/>
              </a:rPr>
              <a:t> dung </a:t>
            </a:r>
            <a:br>
              <a:rPr lang="en-US" sz="4200" dirty="0" smtClean="0">
                <a:latin typeface="Times New Roman" pitchFamily="18" charset="0"/>
                <a:cs typeface="Times New Roman" pitchFamily="18" charset="0"/>
              </a:rPr>
            </a:br>
            <a:r>
              <a:rPr lang="en-US" sz="4200" dirty="0" err="1" smtClean="0">
                <a:latin typeface="Times New Roman" pitchFamily="18" charset="0"/>
                <a:cs typeface="Times New Roman" pitchFamily="18" charset="0"/>
              </a:rPr>
              <a:t>Luật</a:t>
            </a:r>
            <a:r>
              <a:rPr lang="en-US" sz="4200" dirty="0" smtClean="0">
                <a:latin typeface="Times New Roman" pitchFamily="18" charset="0"/>
                <a:cs typeface="Times New Roman" pitchFamily="18" charset="0"/>
              </a:rPr>
              <a:t> </a:t>
            </a:r>
            <a:r>
              <a:rPr lang="en-US" sz="4200" dirty="0" err="1" smtClean="0">
                <a:latin typeface="Times New Roman" pitchFamily="18" charset="0"/>
                <a:cs typeface="Times New Roman" pitchFamily="18" charset="0"/>
              </a:rPr>
              <a:t>Bảo</a:t>
            </a:r>
            <a:r>
              <a:rPr lang="en-US" sz="4200" dirty="0" smtClean="0">
                <a:latin typeface="Times New Roman" pitchFamily="18" charset="0"/>
                <a:cs typeface="Times New Roman" pitchFamily="18" charset="0"/>
              </a:rPr>
              <a:t> </a:t>
            </a:r>
            <a:r>
              <a:rPr lang="en-US" sz="4200" dirty="0" err="1" smtClean="0">
                <a:latin typeface="Times New Roman" pitchFamily="18" charset="0"/>
                <a:cs typeface="Times New Roman" pitchFamily="18" charset="0"/>
              </a:rPr>
              <a:t>vệ</a:t>
            </a:r>
            <a:r>
              <a:rPr lang="en-US" sz="4200" dirty="0" smtClean="0">
                <a:latin typeface="Times New Roman" pitchFamily="18" charset="0"/>
                <a:cs typeface="Times New Roman" pitchFamily="18" charset="0"/>
              </a:rPr>
              <a:t> </a:t>
            </a:r>
            <a:r>
              <a:rPr lang="en-US" sz="4200" dirty="0" err="1" smtClean="0">
                <a:latin typeface="Times New Roman" pitchFamily="18" charset="0"/>
                <a:cs typeface="Times New Roman" pitchFamily="18" charset="0"/>
              </a:rPr>
              <a:t>bí</a:t>
            </a:r>
            <a:r>
              <a:rPr lang="en-US" sz="4200" dirty="0" smtClean="0">
                <a:latin typeface="Times New Roman" pitchFamily="18" charset="0"/>
                <a:cs typeface="Times New Roman" pitchFamily="18" charset="0"/>
              </a:rPr>
              <a:t> </a:t>
            </a:r>
            <a:r>
              <a:rPr lang="en-US" sz="4200" dirty="0" err="1" smtClean="0">
                <a:latin typeface="Times New Roman" pitchFamily="18" charset="0"/>
                <a:cs typeface="Times New Roman" pitchFamily="18" charset="0"/>
              </a:rPr>
              <a:t>mật</a:t>
            </a:r>
            <a:r>
              <a:rPr lang="en-US" sz="4200" dirty="0" smtClean="0">
                <a:latin typeface="Times New Roman" pitchFamily="18" charset="0"/>
                <a:cs typeface="Times New Roman" pitchFamily="18" charset="0"/>
              </a:rPr>
              <a:t> </a:t>
            </a:r>
            <a:r>
              <a:rPr lang="en-US" sz="4200" dirty="0" err="1" smtClean="0">
                <a:latin typeface="Times New Roman" pitchFamily="18" charset="0"/>
                <a:cs typeface="Times New Roman" pitchFamily="18" charset="0"/>
              </a:rPr>
              <a:t>nhà</a:t>
            </a:r>
            <a:r>
              <a:rPr lang="en-US" sz="4200" dirty="0">
                <a:latin typeface="Times New Roman" pitchFamily="18" charset="0"/>
                <a:cs typeface="Times New Roman" pitchFamily="18" charset="0"/>
              </a:rPr>
              <a:t> </a:t>
            </a:r>
            <a:r>
              <a:rPr lang="en-US" sz="4200" dirty="0" err="1" smtClean="0">
                <a:latin typeface="Times New Roman" pitchFamily="18" charset="0"/>
                <a:cs typeface="Times New Roman" pitchFamily="18" charset="0"/>
              </a:rPr>
              <a:t>nước</a:t>
            </a:r>
            <a:r>
              <a:rPr lang="en-US" sz="4200" dirty="0" smtClean="0">
                <a:latin typeface="Times New Roman" pitchFamily="18" charset="0"/>
                <a:cs typeface="Times New Roman" pitchFamily="18" charset="0"/>
              </a:rPr>
              <a:t> </a:t>
            </a:r>
            <a:br>
              <a:rPr lang="en-US" sz="4200" dirty="0" smtClean="0">
                <a:latin typeface="Times New Roman" pitchFamily="18" charset="0"/>
                <a:cs typeface="Times New Roman" pitchFamily="18" charset="0"/>
              </a:rPr>
            </a:br>
            <a:r>
              <a:rPr lang="en-US" sz="4200" dirty="0" err="1" smtClean="0">
                <a:latin typeface="Times New Roman" pitchFamily="18" charset="0"/>
                <a:cs typeface="Times New Roman" pitchFamily="18" charset="0"/>
              </a:rPr>
              <a:t>và</a:t>
            </a:r>
            <a:r>
              <a:rPr lang="en-US" sz="4200" dirty="0" smtClean="0">
                <a:latin typeface="Times New Roman" pitchFamily="18" charset="0"/>
                <a:cs typeface="Times New Roman" pitchFamily="18" charset="0"/>
              </a:rPr>
              <a:t> </a:t>
            </a:r>
            <a:r>
              <a:rPr lang="en-US" sz="4200" dirty="0" err="1" smtClean="0">
                <a:latin typeface="Times New Roman" pitchFamily="18" charset="0"/>
                <a:cs typeface="Times New Roman" pitchFamily="18" charset="0"/>
              </a:rPr>
              <a:t>văn</a:t>
            </a:r>
            <a:r>
              <a:rPr lang="en-US" sz="4200" dirty="0" smtClean="0">
                <a:latin typeface="Times New Roman" pitchFamily="18" charset="0"/>
                <a:cs typeface="Times New Roman" pitchFamily="18" charset="0"/>
              </a:rPr>
              <a:t> </a:t>
            </a:r>
            <a:r>
              <a:rPr lang="en-US" sz="4200" dirty="0" err="1" smtClean="0">
                <a:latin typeface="Times New Roman" pitchFamily="18" charset="0"/>
                <a:cs typeface="Times New Roman" pitchFamily="18" charset="0"/>
              </a:rPr>
              <a:t>bản</a:t>
            </a:r>
            <a:r>
              <a:rPr lang="en-US" sz="4200" dirty="0" smtClean="0">
                <a:latin typeface="Times New Roman" pitchFamily="18" charset="0"/>
                <a:cs typeface="Times New Roman" pitchFamily="18" charset="0"/>
              </a:rPr>
              <a:t> </a:t>
            </a:r>
            <a:r>
              <a:rPr lang="en-US" sz="4200" dirty="0" err="1" smtClean="0">
                <a:latin typeface="Times New Roman" pitchFamily="18" charset="0"/>
                <a:cs typeface="Times New Roman" pitchFamily="18" charset="0"/>
              </a:rPr>
              <a:t>hướng</a:t>
            </a:r>
            <a:r>
              <a:rPr lang="en-US" sz="4200" dirty="0" smtClean="0">
                <a:latin typeface="Times New Roman" pitchFamily="18" charset="0"/>
                <a:cs typeface="Times New Roman" pitchFamily="18" charset="0"/>
              </a:rPr>
              <a:t> </a:t>
            </a:r>
            <a:r>
              <a:rPr lang="en-US" sz="4200" dirty="0" err="1" smtClean="0">
                <a:latin typeface="Times New Roman" pitchFamily="18" charset="0"/>
                <a:cs typeface="Times New Roman" pitchFamily="18" charset="0"/>
              </a:rPr>
              <a:t>dẫn</a:t>
            </a:r>
            <a:r>
              <a:rPr lang="en-US" sz="4200" dirty="0" smtClean="0">
                <a:latin typeface="Times New Roman" pitchFamily="18" charset="0"/>
                <a:cs typeface="Times New Roman" pitchFamily="18" charset="0"/>
              </a:rPr>
              <a:t> </a:t>
            </a:r>
            <a:r>
              <a:rPr lang="en-US" sz="4200" dirty="0" err="1" smtClean="0">
                <a:latin typeface="Times New Roman" pitchFamily="18" charset="0"/>
                <a:cs typeface="Times New Roman" pitchFamily="18" charset="0"/>
              </a:rPr>
              <a:t>thi</a:t>
            </a:r>
            <a:r>
              <a:rPr lang="en-US" sz="4200" dirty="0" smtClean="0">
                <a:latin typeface="Times New Roman" pitchFamily="18" charset="0"/>
                <a:cs typeface="Times New Roman" pitchFamily="18" charset="0"/>
              </a:rPr>
              <a:t> </a:t>
            </a:r>
            <a:r>
              <a:rPr lang="en-US" sz="4200" dirty="0" err="1" smtClean="0">
                <a:latin typeface="Times New Roman" pitchFamily="18" charset="0"/>
                <a:cs typeface="Times New Roman" pitchFamily="18" charset="0"/>
              </a:rPr>
              <a:t>hành</a:t>
            </a:r>
            <a:r>
              <a:rPr lang="en-US" sz="4200" dirty="0" smtClean="0">
                <a:latin typeface="Times New Roman" pitchFamily="18" charset="0"/>
                <a:cs typeface="Times New Roman" pitchFamily="18" charset="0"/>
              </a:rPr>
              <a:t/>
            </a:r>
            <a:br>
              <a:rPr lang="en-US" sz="4200" dirty="0" smtClean="0">
                <a:latin typeface="Times New Roman" pitchFamily="18" charset="0"/>
                <a:cs typeface="Times New Roman" pitchFamily="18" charset="0"/>
              </a:rPr>
            </a:br>
            <a:r>
              <a:rPr lang="en-US" sz="2800" b="0" dirty="0" smtClean="0">
                <a:latin typeface="Times New Roman" pitchFamily="18" charset="0"/>
                <a:cs typeface="Times New Roman" pitchFamily="18" charset="0"/>
              </a:rPr>
              <a:t>(</a:t>
            </a:r>
            <a:r>
              <a:rPr lang="en-US" sz="2800" b="0" i="1" dirty="0" err="1" smtClean="0">
                <a:latin typeface="Times New Roman" pitchFamily="18" charset="0"/>
                <a:cs typeface="Times New Roman" pitchFamily="18" charset="0"/>
              </a:rPr>
              <a:t>phục</a:t>
            </a:r>
            <a:r>
              <a:rPr lang="en-US" sz="2800" b="0" i="1" dirty="0" smtClean="0">
                <a:latin typeface="Times New Roman" pitchFamily="18" charset="0"/>
                <a:cs typeface="Times New Roman" pitchFamily="18" charset="0"/>
              </a:rPr>
              <a:t> </a:t>
            </a:r>
            <a:r>
              <a:rPr lang="en-US" sz="2800" b="0" i="1" dirty="0" err="1" smtClean="0">
                <a:latin typeface="Times New Roman" pitchFamily="18" charset="0"/>
                <a:cs typeface="Times New Roman" pitchFamily="18" charset="0"/>
              </a:rPr>
              <a:t>vụ</a:t>
            </a:r>
            <a:r>
              <a:rPr lang="en-US" sz="2800" b="0" i="1" dirty="0" smtClean="0">
                <a:latin typeface="Times New Roman" pitchFamily="18" charset="0"/>
                <a:cs typeface="Times New Roman" pitchFamily="18" charset="0"/>
              </a:rPr>
              <a:t> </a:t>
            </a:r>
            <a:r>
              <a:rPr lang="en-US" sz="2800" b="0" i="1" dirty="0" err="1" smtClean="0">
                <a:latin typeface="Times New Roman" pitchFamily="18" charset="0"/>
                <a:cs typeface="Times New Roman" pitchFamily="18" charset="0"/>
              </a:rPr>
              <a:t>tuyên</a:t>
            </a:r>
            <a:r>
              <a:rPr lang="en-US" sz="2800" b="0" i="1" dirty="0" smtClean="0">
                <a:latin typeface="Times New Roman" pitchFamily="18" charset="0"/>
                <a:cs typeface="Times New Roman" pitchFamily="18" charset="0"/>
              </a:rPr>
              <a:t> </a:t>
            </a:r>
            <a:r>
              <a:rPr lang="en-US" sz="2800" b="0" i="1" dirty="0" err="1" smtClean="0">
                <a:latin typeface="Times New Roman" pitchFamily="18" charset="0"/>
                <a:cs typeface="Times New Roman" pitchFamily="18" charset="0"/>
              </a:rPr>
              <a:t>truyền</a:t>
            </a:r>
            <a:r>
              <a:rPr lang="en-US" sz="2800" b="0" i="1" dirty="0" smtClean="0">
                <a:latin typeface="Times New Roman" pitchFamily="18" charset="0"/>
                <a:cs typeface="Times New Roman" pitchFamily="18" charset="0"/>
              </a:rPr>
              <a:t>, </a:t>
            </a:r>
            <a:r>
              <a:rPr lang="en-US" sz="2800" b="0" i="1" dirty="0" err="1" smtClean="0">
                <a:latin typeface="Times New Roman" pitchFamily="18" charset="0"/>
                <a:cs typeface="Times New Roman" pitchFamily="18" charset="0"/>
              </a:rPr>
              <a:t>phổ</a:t>
            </a:r>
            <a:r>
              <a:rPr lang="en-US" sz="2800" b="0" i="1" dirty="0" smtClean="0">
                <a:latin typeface="Times New Roman" pitchFamily="18" charset="0"/>
                <a:cs typeface="Times New Roman" pitchFamily="18" charset="0"/>
              </a:rPr>
              <a:t> </a:t>
            </a:r>
            <a:r>
              <a:rPr lang="en-US" sz="2800" b="0" i="1" dirty="0" err="1" smtClean="0">
                <a:latin typeface="Times New Roman" pitchFamily="18" charset="0"/>
                <a:cs typeface="Times New Roman" pitchFamily="18" charset="0"/>
              </a:rPr>
              <a:t>biến</a:t>
            </a:r>
            <a:r>
              <a:rPr lang="en-US" sz="2800" b="0" i="1" dirty="0" smtClean="0">
                <a:latin typeface="Times New Roman" pitchFamily="18" charset="0"/>
                <a:cs typeface="Times New Roman" pitchFamily="18" charset="0"/>
              </a:rPr>
              <a:t> </a:t>
            </a:r>
            <a:r>
              <a:rPr lang="en-US" sz="2800" b="0" i="1" dirty="0" err="1" smtClean="0">
                <a:latin typeface="Times New Roman" pitchFamily="18" charset="0"/>
                <a:cs typeface="Times New Roman" pitchFamily="18" charset="0"/>
              </a:rPr>
              <a:t>cho</a:t>
            </a:r>
            <a:r>
              <a:rPr lang="en-US" sz="2800" b="0" i="1" dirty="0" smtClean="0">
                <a:latin typeface="Times New Roman" pitchFamily="18" charset="0"/>
                <a:cs typeface="Times New Roman" pitchFamily="18" charset="0"/>
              </a:rPr>
              <a:t> </a:t>
            </a:r>
            <a:r>
              <a:rPr lang="en-US" sz="2800" b="0" i="1" dirty="0" err="1" smtClean="0">
                <a:latin typeface="Times New Roman" pitchFamily="18" charset="0"/>
                <a:cs typeface="Times New Roman" pitchFamily="18" charset="0"/>
              </a:rPr>
              <a:t>các</a:t>
            </a:r>
            <a:r>
              <a:rPr lang="en-US" sz="2800" b="0" i="1" dirty="0" smtClean="0">
                <a:latin typeface="Times New Roman" pitchFamily="18" charset="0"/>
                <a:cs typeface="Times New Roman" pitchFamily="18" charset="0"/>
              </a:rPr>
              <a:t> </a:t>
            </a:r>
            <a:r>
              <a:rPr lang="en-US" sz="2800" b="0" i="1" dirty="0" err="1" smtClean="0">
                <a:latin typeface="Times New Roman" pitchFamily="18" charset="0"/>
                <a:cs typeface="Times New Roman" pitchFamily="18" charset="0"/>
              </a:rPr>
              <a:t>cơ</a:t>
            </a:r>
            <a:r>
              <a:rPr lang="en-US" sz="2800" b="0" i="1" dirty="0" smtClean="0">
                <a:latin typeface="Times New Roman" pitchFamily="18" charset="0"/>
                <a:cs typeface="Times New Roman" pitchFamily="18" charset="0"/>
              </a:rPr>
              <a:t> </a:t>
            </a:r>
            <a:r>
              <a:rPr lang="en-US" sz="2800" b="0" i="1" dirty="0" err="1" smtClean="0">
                <a:latin typeface="Times New Roman" pitchFamily="18" charset="0"/>
                <a:cs typeface="Times New Roman" pitchFamily="18" charset="0"/>
              </a:rPr>
              <a:t>quan</a:t>
            </a:r>
            <a:r>
              <a:rPr lang="en-US" sz="2800" b="0" i="1" dirty="0" smtClean="0">
                <a:latin typeface="Times New Roman" pitchFamily="18" charset="0"/>
                <a:cs typeface="Times New Roman" pitchFamily="18" charset="0"/>
              </a:rPr>
              <a:t>,                           </a:t>
            </a:r>
            <a:r>
              <a:rPr lang="en-US" sz="2800" b="0" i="1" dirty="0" err="1" smtClean="0">
                <a:latin typeface="Times New Roman" pitchFamily="18" charset="0"/>
                <a:cs typeface="Times New Roman" pitchFamily="18" charset="0"/>
              </a:rPr>
              <a:t>tổ</a:t>
            </a:r>
            <a:r>
              <a:rPr lang="en-US" sz="2800" b="0" i="1" dirty="0" smtClean="0">
                <a:latin typeface="Times New Roman" pitchFamily="18" charset="0"/>
                <a:cs typeface="Times New Roman" pitchFamily="18" charset="0"/>
              </a:rPr>
              <a:t> </a:t>
            </a:r>
            <a:r>
              <a:rPr lang="en-US" sz="2800" b="0" i="1" dirty="0" err="1" smtClean="0">
                <a:latin typeface="Times New Roman" pitchFamily="18" charset="0"/>
                <a:cs typeface="Times New Roman" pitchFamily="18" charset="0"/>
              </a:rPr>
              <a:t>chức</a:t>
            </a:r>
            <a:r>
              <a:rPr lang="en-US" sz="2800" b="0" i="1" dirty="0" smtClean="0">
                <a:latin typeface="Times New Roman" pitchFamily="18" charset="0"/>
                <a:cs typeface="Times New Roman" pitchFamily="18" charset="0"/>
              </a:rPr>
              <a:t>, </a:t>
            </a:r>
            <a:r>
              <a:rPr lang="en-US" sz="2800" b="0" i="1" dirty="0" err="1" smtClean="0">
                <a:latin typeface="Times New Roman" pitchFamily="18" charset="0"/>
                <a:cs typeface="Times New Roman" pitchFamily="18" charset="0"/>
              </a:rPr>
              <a:t>địa</a:t>
            </a:r>
            <a:r>
              <a:rPr lang="en-US" sz="2800" b="0" i="1" dirty="0" smtClean="0">
                <a:latin typeface="Times New Roman" pitchFamily="18" charset="0"/>
                <a:cs typeface="Times New Roman" pitchFamily="18" charset="0"/>
              </a:rPr>
              <a:t> </a:t>
            </a:r>
            <a:r>
              <a:rPr lang="en-US" sz="2800" b="0" i="1" dirty="0" err="1" smtClean="0">
                <a:latin typeface="Times New Roman" pitchFamily="18" charset="0"/>
                <a:cs typeface="Times New Roman" pitchFamily="18" charset="0"/>
              </a:rPr>
              <a:t>phương</a:t>
            </a:r>
            <a:r>
              <a:rPr lang="en-US" sz="2800" b="0" dirty="0" smtClean="0">
                <a:latin typeface="Times New Roman" pitchFamily="18" charset="0"/>
                <a:cs typeface="Times New Roman" pitchFamily="18" charset="0"/>
              </a:rPr>
              <a:t>)</a:t>
            </a:r>
            <a:endParaRPr lang="en-US" sz="2800" b="0" dirty="0">
              <a:latin typeface="Times New Roman" pitchFamily="18" charset="0"/>
              <a:cs typeface="Times New Roman" pitchFamily="18" charset="0"/>
            </a:endParaRPr>
          </a:p>
        </p:txBody>
      </p:sp>
      <p:sp>
        <p:nvSpPr>
          <p:cNvPr id="3" name="Subtitle 2"/>
          <p:cNvSpPr>
            <a:spLocks noGrp="1"/>
          </p:cNvSpPr>
          <p:nvPr>
            <p:ph type="subTitle" idx="1"/>
          </p:nvPr>
        </p:nvSpPr>
        <p:spPr>
          <a:xfrm>
            <a:off x="914400" y="4038600"/>
            <a:ext cx="7315200" cy="1981200"/>
          </a:xfrm>
        </p:spPr>
        <p:txBody>
          <a:bodyPr>
            <a:noAutofit/>
          </a:bodyPr>
          <a:lstStyle/>
          <a:p>
            <a:pPr algn="ctr"/>
            <a:r>
              <a:rPr lang="en-US" sz="2800" i="1" dirty="0" err="1" smtClean="0">
                <a:latin typeface="Times New Roman" pitchFamily="18" charset="0"/>
                <a:cs typeface="Times New Roman" pitchFamily="18" charset="0"/>
              </a:rPr>
              <a:t>Báo</a:t>
            </a:r>
            <a:r>
              <a:rPr lang="en-US" sz="2800" i="1" dirty="0" smtClean="0">
                <a:latin typeface="Times New Roman" pitchFamily="18" charset="0"/>
                <a:cs typeface="Times New Roman" pitchFamily="18" charset="0"/>
              </a:rPr>
              <a:t> </a:t>
            </a:r>
            <a:r>
              <a:rPr lang="en-US" sz="2800" i="1" dirty="0" err="1" smtClean="0">
                <a:latin typeface="Times New Roman" pitchFamily="18" charset="0"/>
                <a:cs typeface="Times New Roman" pitchFamily="18" charset="0"/>
              </a:rPr>
              <a:t>cáo</a:t>
            </a:r>
            <a:r>
              <a:rPr lang="en-US" sz="2800" i="1" dirty="0" smtClean="0">
                <a:latin typeface="Times New Roman" pitchFamily="18" charset="0"/>
                <a:cs typeface="Times New Roman" pitchFamily="18" charset="0"/>
              </a:rPr>
              <a:t> </a:t>
            </a:r>
            <a:r>
              <a:rPr lang="en-US" sz="2800" i="1" dirty="0" err="1" smtClean="0">
                <a:latin typeface="Times New Roman" pitchFamily="18" charset="0"/>
                <a:cs typeface="Times New Roman" pitchFamily="18" charset="0"/>
              </a:rPr>
              <a:t>viên</a:t>
            </a:r>
            <a:r>
              <a:rPr lang="en-US" sz="2800" i="1" dirty="0" smtClean="0">
                <a:latin typeface="Times New Roman" pitchFamily="18" charset="0"/>
                <a:cs typeface="Times New Roman" pitchFamily="18" charset="0"/>
              </a:rPr>
              <a:t> </a:t>
            </a:r>
            <a:r>
              <a:rPr lang="en-US" sz="2800" i="1" dirty="0" err="1" smtClean="0">
                <a:latin typeface="Times New Roman" pitchFamily="18" charset="0"/>
                <a:cs typeface="Times New Roman" pitchFamily="18" charset="0"/>
              </a:rPr>
              <a:t>Cục</a:t>
            </a:r>
            <a:r>
              <a:rPr lang="en-US" sz="2800" i="1" dirty="0" smtClean="0">
                <a:latin typeface="Times New Roman" pitchFamily="18" charset="0"/>
                <a:cs typeface="Times New Roman" pitchFamily="18" charset="0"/>
              </a:rPr>
              <a:t> An </a:t>
            </a:r>
            <a:r>
              <a:rPr lang="en-US" sz="2800" i="1" dirty="0" err="1" smtClean="0">
                <a:latin typeface="Times New Roman" pitchFamily="18" charset="0"/>
                <a:cs typeface="Times New Roman" pitchFamily="18" charset="0"/>
              </a:rPr>
              <a:t>ninh</a:t>
            </a:r>
            <a:r>
              <a:rPr lang="en-US" sz="2800" i="1" dirty="0" smtClean="0">
                <a:latin typeface="Times New Roman" pitchFamily="18" charset="0"/>
                <a:cs typeface="Times New Roman" pitchFamily="18" charset="0"/>
              </a:rPr>
              <a:t> </a:t>
            </a:r>
            <a:r>
              <a:rPr lang="en-US" sz="2800" i="1" dirty="0" err="1" smtClean="0">
                <a:latin typeface="Times New Roman" pitchFamily="18" charset="0"/>
                <a:cs typeface="Times New Roman" pitchFamily="18" charset="0"/>
              </a:rPr>
              <a:t>chính</a:t>
            </a:r>
            <a:r>
              <a:rPr lang="en-US" sz="2800" i="1" dirty="0" smtClean="0">
                <a:latin typeface="Times New Roman" pitchFamily="18" charset="0"/>
                <a:cs typeface="Times New Roman" pitchFamily="18" charset="0"/>
              </a:rPr>
              <a:t> </a:t>
            </a:r>
            <a:r>
              <a:rPr lang="en-US" sz="2800" i="1" dirty="0" err="1" smtClean="0">
                <a:latin typeface="Times New Roman" pitchFamily="18" charset="0"/>
                <a:cs typeface="Times New Roman" pitchFamily="18" charset="0"/>
              </a:rPr>
              <a:t>trị</a:t>
            </a:r>
            <a:r>
              <a:rPr lang="en-US" sz="2800" i="1" dirty="0" smtClean="0">
                <a:latin typeface="Times New Roman" pitchFamily="18" charset="0"/>
                <a:cs typeface="Times New Roman" pitchFamily="18" charset="0"/>
              </a:rPr>
              <a:t> </a:t>
            </a:r>
            <a:r>
              <a:rPr lang="en-US" sz="2800" i="1" dirty="0" err="1" smtClean="0">
                <a:latin typeface="Times New Roman" pitchFamily="18" charset="0"/>
                <a:cs typeface="Times New Roman" pitchFamily="18" charset="0"/>
              </a:rPr>
              <a:t>nội</a:t>
            </a:r>
            <a:r>
              <a:rPr lang="en-US" sz="2800" i="1" dirty="0" smtClean="0">
                <a:latin typeface="Times New Roman" pitchFamily="18" charset="0"/>
                <a:cs typeface="Times New Roman" pitchFamily="18" charset="0"/>
              </a:rPr>
              <a:t> </a:t>
            </a:r>
            <a:r>
              <a:rPr lang="en-US" sz="2800" i="1" dirty="0" err="1" smtClean="0">
                <a:latin typeface="Times New Roman" pitchFamily="18" charset="0"/>
                <a:cs typeface="Times New Roman" pitchFamily="18" charset="0"/>
              </a:rPr>
              <a:t>bộ</a:t>
            </a:r>
            <a:endParaRPr lang="en-US" sz="2800" i="1" dirty="0" smtClean="0">
              <a:latin typeface="Times New Roman" pitchFamily="18" charset="0"/>
              <a:cs typeface="Times New Roman" pitchFamily="18" charset="0"/>
            </a:endParaRPr>
          </a:p>
          <a:p>
            <a:pPr algn="ctr"/>
            <a:r>
              <a:rPr lang="en-US" sz="2800" i="1" dirty="0" err="1" smtClean="0">
                <a:latin typeface="Times New Roman" pitchFamily="18" charset="0"/>
                <a:cs typeface="Times New Roman" pitchFamily="18" charset="0"/>
              </a:rPr>
              <a:t>Bộ</a:t>
            </a:r>
            <a:r>
              <a:rPr lang="en-US" sz="2800" i="1" dirty="0" smtClean="0">
                <a:latin typeface="Times New Roman" pitchFamily="18" charset="0"/>
                <a:cs typeface="Times New Roman" pitchFamily="18" charset="0"/>
              </a:rPr>
              <a:t> </a:t>
            </a:r>
            <a:r>
              <a:rPr lang="en-US" sz="2800" i="1" dirty="0" err="1" smtClean="0">
                <a:latin typeface="Times New Roman" pitchFamily="18" charset="0"/>
                <a:cs typeface="Times New Roman" pitchFamily="18" charset="0"/>
              </a:rPr>
              <a:t>Công</a:t>
            </a:r>
            <a:r>
              <a:rPr lang="en-US" sz="2800" i="1" dirty="0" smtClean="0">
                <a:latin typeface="Times New Roman" pitchFamily="18" charset="0"/>
                <a:cs typeface="Times New Roman" pitchFamily="18" charset="0"/>
              </a:rPr>
              <a:t> an</a:t>
            </a:r>
          </a:p>
          <a:p>
            <a:pPr algn="ctr"/>
            <a:endParaRPr lang="en-US" sz="2800" i="1" dirty="0" smtClean="0">
              <a:latin typeface="Arial" pitchFamily="34" charset="0"/>
              <a:cs typeface="Arial" pitchFamily="34" charset="0"/>
            </a:endParaRPr>
          </a:p>
          <a:p>
            <a:pPr algn="ctr"/>
            <a:endParaRPr lang="en-US" sz="2800" i="1" dirty="0">
              <a:latin typeface="Arial" pitchFamily="34" charset="0"/>
              <a:cs typeface="Arial" pitchFamily="34" charset="0"/>
            </a:endParaRPr>
          </a:p>
          <a:p>
            <a:pPr algn="ctr"/>
            <a:r>
              <a:rPr lang="en-US" sz="2800" i="1" dirty="0" err="1" smtClean="0">
                <a:latin typeface="Times New Roman" pitchFamily="18" charset="0"/>
                <a:cs typeface="Times New Roman" pitchFamily="18" charset="0"/>
              </a:rPr>
              <a:t>Hà</a:t>
            </a:r>
            <a:r>
              <a:rPr lang="en-US" sz="2800" i="1" dirty="0" smtClean="0">
                <a:latin typeface="Times New Roman" pitchFamily="18" charset="0"/>
                <a:cs typeface="Times New Roman" pitchFamily="18" charset="0"/>
              </a:rPr>
              <a:t> </a:t>
            </a:r>
            <a:r>
              <a:rPr lang="en-US" sz="2800" i="1" dirty="0" err="1" smtClean="0">
                <a:latin typeface="Times New Roman" pitchFamily="18" charset="0"/>
                <a:cs typeface="Times New Roman" pitchFamily="18" charset="0"/>
              </a:rPr>
              <a:t>Nội</a:t>
            </a:r>
            <a:r>
              <a:rPr lang="en-US" sz="2800" i="1" dirty="0" smtClean="0">
                <a:latin typeface="Times New Roman" pitchFamily="18" charset="0"/>
                <a:cs typeface="Times New Roman" pitchFamily="18" charset="0"/>
              </a:rPr>
              <a:t> </a:t>
            </a:r>
            <a:r>
              <a:rPr lang="en-US" sz="2800" i="1" smtClean="0">
                <a:latin typeface="Times New Roman" pitchFamily="18" charset="0"/>
                <a:cs typeface="Times New Roman" pitchFamily="18" charset="0"/>
              </a:rPr>
              <a:t>- </a:t>
            </a:r>
            <a:r>
              <a:rPr lang="en-US" sz="2800" i="1" smtClean="0">
                <a:latin typeface="Times New Roman" pitchFamily="18" charset="0"/>
                <a:cs typeface="Times New Roman" pitchFamily="18" charset="0"/>
              </a:rPr>
              <a:t>2023</a:t>
            </a:r>
            <a:endParaRPr lang="en-US" sz="2800" i="1" dirty="0">
              <a:latin typeface="Times New Roman" pitchFamily="18" charset="0"/>
              <a:cs typeface="Times New Roman" pitchFamily="18" charset="0"/>
            </a:endParaRPr>
          </a:p>
        </p:txBody>
      </p:sp>
    </p:spTree>
    <p:extLst>
      <p:ext uri="{BB962C8B-B14F-4D97-AF65-F5344CB8AC3E}">
        <p14:creationId xmlns:p14="http://schemas.microsoft.com/office/powerpoint/2010/main" val="61567229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762000"/>
            <a:ext cx="8183880" cy="5641848"/>
          </a:xfrm>
        </p:spPr>
        <p:txBody>
          <a:bodyPr>
            <a:noAutofit/>
          </a:bodyPr>
          <a:lstStyle/>
          <a:p>
            <a:pPr algn="just"/>
            <a:r>
              <a:rPr lang="en-US" sz="2400" b="1" i="1" dirty="0" err="1" smtClean="0">
                <a:latin typeface="Times New Roman" pitchFamily="18" charset="0"/>
                <a:cs typeface="Times New Roman" pitchFamily="18" charset="0"/>
              </a:rPr>
              <a:t>Bổ</a:t>
            </a:r>
            <a:r>
              <a:rPr lang="en-US" sz="2400" b="1" i="1" dirty="0" smtClean="0">
                <a:latin typeface="Times New Roman" pitchFamily="18" charset="0"/>
                <a:cs typeface="Times New Roman" pitchFamily="18" charset="0"/>
              </a:rPr>
              <a:t> </a:t>
            </a:r>
            <a:r>
              <a:rPr lang="en-US" sz="2400" b="1" i="1" dirty="0">
                <a:latin typeface="Times New Roman" pitchFamily="18" charset="0"/>
                <a:cs typeface="Times New Roman" pitchFamily="18" charset="0"/>
              </a:rPr>
              <a:t>sung </a:t>
            </a:r>
            <a:r>
              <a:rPr lang="en-US" sz="2400" b="1" i="1" dirty="0" err="1">
                <a:latin typeface="Times New Roman" pitchFamily="18" charset="0"/>
                <a:cs typeface="Times New Roman" pitchFamily="18" charset="0"/>
              </a:rPr>
              <a:t>một</a:t>
            </a:r>
            <a:r>
              <a:rPr lang="en-US" sz="2400" b="1" i="1" dirty="0">
                <a:latin typeface="Times New Roman" pitchFamily="18" charset="0"/>
                <a:cs typeface="Times New Roman" pitchFamily="18" charset="0"/>
              </a:rPr>
              <a:t> </a:t>
            </a:r>
            <a:r>
              <a:rPr lang="en-US" sz="2400" b="1" i="1" dirty="0" err="1">
                <a:latin typeface="Times New Roman" pitchFamily="18" charset="0"/>
                <a:cs typeface="Times New Roman" pitchFamily="18" charset="0"/>
              </a:rPr>
              <a:t>số</a:t>
            </a:r>
            <a:r>
              <a:rPr lang="en-US" sz="2400" b="1" i="1" dirty="0">
                <a:latin typeface="Times New Roman" pitchFamily="18" charset="0"/>
                <a:cs typeface="Times New Roman" pitchFamily="18" charset="0"/>
              </a:rPr>
              <a:t> </a:t>
            </a:r>
            <a:r>
              <a:rPr lang="en-US" sz="2400" b="1" i="1" dirty="0" err="1">
                <a:latin typeface="Times New Roman" pitchFamily="18" charset="0"/>
                <a:cs typeface="Times New Roman" pitchFamily="18" charset="0"/>
              </a:rPr>
              <a:t>khái</a:t>
            </a:r>
            <a:r>
              <a:rPr lang="en-US" sz="2400" b="1" i="1" dirty="0">
                <a:latin typeface="Times New Roman" pitchFamily="18" charset="0"/>
                <a:cs typeface="Times New Roman" pitchFamily="18" charset="0"/>
              </a:rPr>
              <a:t> </a:t>
            </a:r>
            <a:r>
              <a:rPr lang="en-US" sz="2400" b="1" i="1" dirty="0" err="1" smtClean="0">
                <a:latin typeface="Times New Roman" pitchFamily="18" charset="0"/>
                <a:cs typeface="Times New Roman" pitchFamily="18" charset="0"/>
              </a:rPr>
              <a:t>niệm</a:t>
            </a:r>
            <a:r>
              <a:rPr lang="en-US" sz="2400" b="1" i="1" dirty="0" smtClean="0">
                <a:latin typeface="Times New Roman" pitchFamily="18" charset="0"/>
                <a:cs typeface="Times New Roman" pitchFamily="18" charset="0"/>
              </a:rPr>
              <a:t> (</a:t>
            </a:r>
            <a:r>
              <a:rPr lang="en-US" sz="2400" b="1" i="1" dirty="0" err="1" smtClean="0">
                <a:latin typeface="Times New Roman" pitchFamily="18" charset="0"/>
                <a:cs typeface="Times New Roman" pitchFamily="18" charset="0"/>
              </a:rPr>
              <a:t>tại</a:t>
            </a:r>
            <a:r>
              <a:rPr lang="en-US" sz="2400" b="1" i="1" dirty="0" smtClean="0">
                <a:latin typeface="Times New Roman" pitchFamily="18" charset="0"/>
                <a:cs typeface="Times New Roman" pitchFamily="18" charset="0"/>
              </a:rPr>
              <a:t> </a:t>
            </a:r>
            <a:r>
              <a:rPr lang="en-US" sz="2400" b="1" i="1" dirty="0" err="1" smtClean="0">
                <a:latin typeface="Times New Roman" pitchFamily="18" charset="0"/>
                <a:cs typeface="Times New Roman" pitchFamily="18" charset="0"/>
              </a:rPr>
              <a:t>Điều</a:t>
            </a:r>
            <a:r>
              <a:rPr lang="en-US" sz="2400" b="1" i="1" dirty="0" smtClean="0">
                <a:latin typeface="Times New Roman" pitchFamily="18" charset="0"/>
                <a:cs typeface="Times New Roman" pitchFamily="18" charset="0"/>
              </a:rPr>
              <a:t> 2. </a:t>
            </a:r>
            <a:r>
              <a:rPr lang="en-US" sz="2400" b="1" i="1" dirty="0" err="1" smtClean="0">
                <a:latin typeface="Times New Roman" pitchFamily="18" charset="0"/>
                <a:cs typeface="Times New Roman" pitchFamily="18" charset="0"/>
              </a:rPr>
              <a:t>Giải</a:t>
            </a:r>
            <a:r>
              <a:rPr lang="en-US" sz="2400" b="1" i="1" dirty="0" smtClean="0">
                <a:latin typeface="Times New Roman" pitchFamily="18" charset="0"/>
                <a:cs typeface="Times New Roman" pitchFamily="18" charset="0"/>
              </a:rPr>
              <a:t> </a:t>
            </a:r>
            <a:r>
              <a:rPr lang="en-US" sz="2400" b="1" i="1" dirty="0" err="1" smtClean="0">
                <a:latin typeface="Times New Roman" pitchFamily="18" charset="0"/>
                <a:cs typeface="Times New Roman" pitchFamily="18" charset="0"/>
              </a:rPr>
              <a:t>thích</a:t>
            </a:r>
            <a:r>
              <a:rPr lang="en-US" sz="2400" b="1" i="1" dirty="0" smtClean="0">
                <a:latin typeface="Times New Roman" pitchFamily="18" charset="0"/>
                <a:cs typeface="Times New Roman" pitchFamily="18" charset="0"/>
              </a:rPr>
              <a:t> </a:t>
            </a:r>
            <a:r>
              <a:rPr lang="en-US" sz="2400" b="1" i="1" dirty="0" err="1" smtClean="0">
                <a:latin typeface="Times New Roman" pitchFamily="18" charset="0"/>
                <a:cs typeface="Times New Roman" pitchFamily="18" charset="0"/>
              </a:rPr>
              <a:t>từ</a:t>
            </a:r>
            <a:r>
              <a:rPr lang="en-US" sz="2400" b="1" i="1" dirty="0" smtClean="0">
                <a:latin typeface="Times New Roman" pitchFamily="18" charset="0"/>
                <a:cs typeface="Times New Roman" pitchFamily="18" charset="0"/>
              </a:rPr>
              <a:t> </a:t>
            </a:r>
            <a:r>
              <a:rPr lang="en-US" sz="2400" b="1" i="1" dirty="0" err="1" smtClean="0">
                <a:latin typeface="Times New Roman" pitchFamily="18" charset="0"/>
                <a:cs typeface="Times New Roman" pitchFamily="18" charset="0"/>
              </a:rPr>
              <a:t>ngữ</a:t>
            </a:r>
            <a:r>
              <a:rPr lang="en-US" sz="2400" b="1" i="1" dirty="0" smtClean="0">
                <a:latin typeface="Times New Roman" pitchFamily="18" charset="0"/>
                <a:cs typeface="Times New Roman" pitchFamily="18" charset="0"/>
              </a:rPr>
              <a:t>):</a:t>
            </a:r>
            <a:endParaRPr lang="en-US" sz="2400" dirty="0">
              <a:latin typeface="Times New Roman" pitchFamily="18" charset="0"/>
              <a:cs typeface="Times New Roman" pitchFamily="18" charset="0"/>
            </a:endParaRPr>
          </a:p>
          <a:p>
            <a:pPr marL="0" indent="0" algn="just">
              <a:buNone/>
            </a:pP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Bảo</a:t>
            </a:r>
            <a:r>
              <a:rPr lang="en-US" sz="2400" dirty="0" smtClean="0">
                <a:latin typeface="Times New Roman" pitchFamily="18" charset="0"/>
                <a:cs typeface="Times New Roman" pitchFamily="18" charset="0"/>
              </a:rPr>
              <a:t> </a:t>
            </a:r>
            <a:r>
              <a:rPr lang="en-US" sz="2400" dirty="0" err="1">
                <a:latin typeface="Times New Roman" pitchFamily="18" charset="0"/>
                <a:cs typeface="Times New Roman" pitchFamily="18" charset="0"/>
              </a:rPr>
              <a:t>vệ</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bí</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mật</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nhà</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nước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là</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việc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cơ</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quan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tổ</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chức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cá</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nhân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sử</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dụng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lực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lượng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phương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tiện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biện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pháp</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để</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phòng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chống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xâm</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phạm</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bí</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mật</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nhà</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nước</a:t>
            </a:r>
            <a:r>
              <a:rPr lang="en-US" sz="2400" dirty="0">
                <a:latin typeface="Times New Roman" pitchFamily="18" charset="0"/>
                <a:cs typeface="Times New Roman" pitchFamily="18" charset="0"/>
              </a:rPr>
              <a:t>.</a:t>
            </a:r>
          </a:p>
          <a:p>
            <a:pPr marL="0" indent="0" algn="just">
              <a:buNone/>
            </a:pP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Lộ</a:t>
            </a:r>
            <a:r>
              <a:rPr lang="en-US" sz="2400" dirty="0" smtClean="0">
                <a:latin typeface="Times New Roman" pitchFamily="18" charset="0"/>
                <a:cs typeface="Times New Roman" pitchFamily="18" charset="0"/>
              </a:rPr>
              <a:t> </a:t>
            </a:r>
            <a:r>
              <a:rPr lang="en-US" sz="2400" dirty="0" err="1">
                <a:latin typeface="Times New Roman" pitchFamily="18" charset="0"/>
                <a:cs typeface="Times New Roman" pitchFamily="18" charset="0"/>
              </a:rPr>
              <a:t>bí</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mật</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nhà</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nước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là</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trường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hợp</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người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không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có</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trách</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nhiệm</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biết</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được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bí</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mật</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nhà</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nước</a:t>
            </a:r>
            <a:r>
              <a:rPr lang="en-US" sz="2400" dirty="0">
                <a:latin typeface="Times New Roman" pitchFamily="18" charset="0"/>
                <a:cs typeface="Times New Roman" pitchFamily="18" charset="0"/>
              </a:rPr>
              <a:t>;</a:t>
            </a:r>
          </a:p>
          <a:p>
            <a:pPr marL="0" indent="0" algn="just">
              <a:buNone/>
            </a:pP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Mất</a:t>
            </a:r>
            <a:r>
              <a:rPr lang="en-US" sz="2400" dirty="0" smtClean="0">
                <a:latin typeface="Times New Roman" pitchFamily="18" charset="0"/>
                <a:cs typeface="Times New Roman" pitchFamily="18" charset="0"/>
              </a:rPr>
              <a:t> </a:t>
            </a:r>
            <a:r>
              <a:rPr lang="en-US" sz="2400" dirty="0" err="1">
                <a:latin typeface="Times New Roman" pitchFamily="18" charset="0"/>
                <a:cs typeface="Times New Roman" pitchFamily="18" charset="0"/>
              </a:rPr>
              <a:t>bí</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mật</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nhà</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nước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là</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trường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hợp</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tài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liệu</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vật</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chứa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bí</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mật</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nhà</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nước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không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còn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thuộc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sự</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quản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lý</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của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cơ</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quan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tổ</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chức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cá</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nhân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có</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trách</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nhiệm</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quản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lý</a:t>
            </a:r>
            <a:r>
              <a:rPr lang="en-US" sz="2400" dirty="0">
                <a:latin typeface="Times New Roman" pitchFamily="18" charset="0"/>
                <a:cs typeface="Times New Roman" pitchFamily="18" charset="0"/>
              </a:rPr>
              <a:t>.</a:t>
            </a:r>
          </a:p>
        </p:txBody>
      </p:sp>
    </p:spTree>
    <p:extLst>
      <p:ext uri="{BB962C8B-B14F-4D97-AF65-F5344CB8AC3E}">
        <p14:creationId xmlns:p14="http://schemas.microsoft.com/office/powerpoint/2010/main" val="790609387"/>
      </p:ext>
    </p:extLst>
  </p:cSld>
  <p:clrMapOvr>
    <a:masterClrMapping/>
  </p:clrMapOvr>
  <p:transition spd="slow">
    <p:pull/>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3400" y="685800"/>
            <a:ext cx="8183880" cy="5794248"/>
          </a:xfrm>
        </p:spPr>
        <p:txBody>
          <a:bodyPr>
            <a:normAutofit/>
          </a:bodyPr>
          <a:lstStyle/>
          <a:p>
            <a:pPr marL="0" indent="0" algn="just">
              <a:spcBef>
                <a:spcPts val="600"/>
              </a:spcBef>
              <a:spcAft>
                <a:spcPts val="600"/>
              </a:spcAft>
              <a:buNone/>
            </a:pPr>
            <a:r>
              <a:rPr lang="en-US" sz="2400" b="1" i="1" dirty="0">
                <a:latin typeface="Times New Roman" pitchFamily="18" charset="0"/>
                <a:cs typeface="Times New Roman" pitchFamily="18" charset="0"/>
              </a:rPr>
              <a:t>2. </a:t>
            </a:r>
            <a:r>
              <a:rPr lang="en-US" sz="2400" b="1" i="1" dirty="0" err="1">
                <a:latin typeface="Times New Roman" pitchFamily="18" charset="0"/>
                <a:cs typeface="Times New Roman" pitchFamily="18" charset="0"/>
              </a:rPr>
              <a:t>Các</a:t>
            </a:r>
            <a:r>
              <a:rPr lang="en-US" sz="2400" b="1" i="1" dirty="0">
                <a:latin typeface="Times New Roman" pitchFamily="18" charset="0"/>
                <a:cs typeface="Times New Roman" pitchFamily="18" charset="0"/>
              </a:rPr>
              <a:t> </a:t>
            </a:r>
            <a:r>
              <a:rPr lang="en-US" sz="2400" b="1" i="1" dirty="0" err="1">
                <a:latin typeface="Times New Roman" pitchFamily="18" charset="0"/>
                <a:cs typeface="Times New Roman" pitchFamily="18" charset="0"/>
              </a:rPr>
              <a:t>hành</a:t>
            </a:r>
            <a:r>
              <a:rPr lang="en-US" sz="2400" b="1" i="1" dirty="0">
                <a:latin typeface="Times New Roman" pitchFamily="18" charset="0"/>
                <a:cs typeface="Times New Roman" pitchFamily="18" charset="0"/>
              </a:rPr>
              <a:t> vi </a:t>
            </a:r>
            <a:r>
              <a:rPr lang="en-US" sz="2400" b="1" i="1" dirty="0" err="1">
                <a:latin typeface="Times New Roman" pitchFamily="18" charset="0"/>
                <a:cs typeface="Times New Roman" pitchFamily="18" charset="0"/>
              </a:rPr>
              <a:t>bị</a:t>
            </a:r>
            <a:r>
              <a:rPr lang="en-US" sz="2400" b="1" i="1" dirty="0">
                <a:latin typeface="Times New Roman" pitchFamily="18" charset="0"/>
                <a:cs typeface="Times New Roman" pitchFamily="18" charset="0"/>
              </a:rPr>
              <a:t> </a:t>
            </a:r>
            <a:r>
              <a:rPr lang="en-US" sz="2400" b="1" i="1" dirty="0" err="1">
                <a:latin typeface="Times New Roman" pitchFamily="18" charset="0"/>
                <a:cs typeface="Times New Roman" pitchFamily="18" charset="0"/>
              </a:rPr>
              <a:t>nghiêm</a:t>
            </a:r>
            <a:r>
              <a:rPr lang="en-US" sz="2400" b="1" i="1" dirty="0">
                <a:latin typeface="Times New Roman" pitchFamily="18" charset="0"/>
                <a:cs typeface="Times New Roman" pitchFamily="18" charset="0"/>
              </a:rPr>
              <a:t> </a:t>
            </a:r>
            <a:r>
              <a:rPr lang="en-US" sz="2400" b="1" i="1" dirty="0" err="1">
                <a:latin typeface="Times New Roman" pitchFamily="18" charset="0"/>
                <a:cs typeface="Times New Roman" pitchFamily="18" charset="0"/>
              </a:rPr>
              <a:t>cấm</a:t>
            </a:r>
            <a:r>
              <a:rPr lang="en-US" sz="2400" b="1" i="1" dirty="0">
                <a:latin typeface="Times New Roman" pitchFamily="18" charset="0"/>
                <a:cs typeface="Times New Roman" pitchFamily="18" charset="0"/>
              </a:rPr>
              <a:t> (</a:t>
            </a:r>
            <a:r>
              <a:rPr lang="en-US" sz="2400" b="1" i="1" dirty="0" err="1">
                <a:latin typeface="Times New Roman" pitchFamily="18" charset="0"/>
                <a:cs typeface="Times New Roman" pitchFamily="18" charset="0"/>
              </a:rPr>
              <a:t>Điều</a:t>
            </a:r>
            <a:r>
              <a:rPr lang="en-US" sz="2400" b="1" i="1" dirty="0">
                <a:latin typeface="Times New Roman" pitchFamily="18" charset="0"/>
                <a:cs typeface="Times New Roman" pitchFamily="18" charset="0"/>
              </a:rPr>
              <a:t> 5)</a:t>
            </a:r>
            <a:endParaRPr lang="en-US" sz="2400" dirty="0">
              <a:latin typeface="Times New Roman" pitchFamily="18" charset="0"/>
              <a:cs typeface="Times New Roman" pitchFamily="18" charset="0"/>
            </a:endParaRPr>
          </a:p>
          <a:p>
            <a:pPr marL="0" indent="0" algn="just">
              <a:spcBef>
                <a:spcPts val="600"/>
              </a:spcBef>
              <a:spcAft>
                <a:spcPts val="600"/>
              </a:spcAft>
              <a:buNone/>
            </a:pPr>
            <a:r>
              <a:rPr lang="en-US" sz="2400" dirty="0" err="1">
                <a:latin typeface="Times New Roman" pitchFamily="18" charset="0"/>
                <a:cs typeface="Times New Roman" pitchFamily="18" charset="0"/>
              </a:rPr>
              <a:t>Đây</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là</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quy</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định</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mới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tiến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bộ</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của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Luật</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Bảo</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vệ</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bí</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mật</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nhà</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nước</a:t>
            </a:r>
            <a:r>
              <a:rPr lang="en-US" sz="2400" dirty="0">
                <a:latin typeface="Times New Roman" pitchFamily="18" charset="0"/>
                <a:cs typeface="Times New Roman" pitchFamily="18" charset="0"/>
              </a:rPr>
              <a:t> so </a:t>
            </a:r>
            <a:r>
              <a:rPr lang="en-US" sz="2400" dirty="0" err="1">
                <a:latin typeface="Times New Roman" pitchFamily="18" charset="0"/>
                <a:cs typeface="Times New Roman" pitchFamily="18" charset="0"/>
              </a:rPr>
              <a:t>với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Pháp</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lệnh</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Bảo</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vệ</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bí</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mật</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nhà</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nước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Với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mục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đích</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nhằm</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hạn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chế</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tối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việc</a:t>
            </a:r>
            <a:r>
              <a:rPr lang="en-US" sz="2400" dirty="0">
                <a:latin typeface="Times New Roman" pitchFamily="18" charset="0"/>
                <a:cs typeface="Times New Roman" pitchFamily="18" charset="0"/>
              </a:rPr>
              <a:t> vi </a:t>
            </a:r>
            <a:r>
              <a:rPr lang="en-US" sz="2400" dirty="0" err="1">
                <a:latin typeface="Times New Roman" pitchFamily="18" charset="0"/>
                <a:cs typeface="Times New Roman" pitchFamily="18" charset="0"/>
              </a:rPr>
              <a:t>phạm</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pháp</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luật</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về</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bảo</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vệ</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bí</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mật</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nhà</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nước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góp</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phần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phòng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ngừa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lộ</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mất</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bí</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mật</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nhà</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nước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và</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có</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căn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cứ</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để</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xử</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lý</a:t>
            </a:r>
            <a:r>
              <a:rPr lang="en-US" sz="2400" dirty="0">
                <a:latin typeface="Times New Roman" pitchFamily="18" charset="0"/>
                <a:cs typeface="Times New Roman" pitchFamily="18" charset="0"/>
              </a:rPr>
              <a:t> vi </a:t>
            </a:r>
            <a:r>
              <a:rPr lang="en-US" sz="2400" dirty="0" err="1">
                <a:latin typeface="Times New Roman" pitchFamily="18" charset="0"/>
                <a:cs typeface="Times New Roman" pitchFamily="18" charset="0"/>
              </a:rPr>
              <a:t>phạm</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pháp</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luật</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về</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bảo</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vệ</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bí</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mật</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nhà</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nước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Luật</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Bảo</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vệ</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bí</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mật</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nhà</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nước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quy</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định</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các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hành</a:t>
            </a:r>
            <a:r>
              <a:rPr lang="en-US" sz="2400" dirty="0">
                <a:latin typeface="Times New Roman" pitchFamily="18" charset="0"/>
                <a:cs typeface="Times New Roman" pitchFamily="18" charset="0"/>
              </a:rPr>
              <a:t> vi </a:t>
            </a:r>
            <a:r>
              <a:rPr lang="en-US" sz="2400" dirty="0" err="1">
                <a:latin typeface="Times New Roman" pitchFamily="18" charset="0"/>
                <a:cs typeface="Times New Roman" pitchFamily="18" charset="0"/>
              </a:rPr>
              <a:t>bị</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nghiêm</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cấm</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gồm</a:t>
            </a:r>
            <a:r>
              <a:rPr lang="en-US" sz="2400" dirty="0">
                <a:latin typeface="Times New Roman" pitchFamily="18" charset="0"/>
                <a:cs typeface="Times New Roman" pitchFamily="18" charset="0"/>
              </a:rPr>
              <a:t> 9 </a:t>
            </a:r>
            <a:r>
              <a:rPr lang="en-US" sz="2400" dirty="0" err="1">
                <a:latin typeface="Times New Roman" pitchFamily="18" charset="0"/>
                <a:cs typeface="Times New Roman" pitchFamily="18" charset="0"/>
              </a:rPr>
              <a:t>khoản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cụ</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thể</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như</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sau</a:t>
            </a:r>
            <a:r>
              <a:rPr lang="en-US" sz="2400" dirty="0" smtClean="0">
                <a:latin typeface="Times New Roman" pitchFamily="18" charset="0"/>
                <a:cs typeface="Times New Roman" pitchFamily="18" charset="0"/>
              </a:rPr>
              <a:t>:</a:t>
            </a:r>
          </a:p>
          <a:p>
            <a:pPr marL="0" indent="0" algn="just">
              <a:spcBef>
                <a:spcPts val="600"/>
              </a:spcBef>
              <a:spcAft>
                <a:spcPts val="600"/>
              </a:spcAft>
              <a:buNone/>
            </a:pPr>
            <a:r>
              <a:rPr lang="en-US" sz="2400" dirty="0" smtClean="0">
                <a:latin typeface="Times New Roman" pitchFamily="18" charset="0"/>
                <a:cs typeface="Times New Roman" pitchFamily="18" charset="0"/>
              </a:rPr>
              <a:t>(1) </a:t>
            </a:r>
            <a:r>
              <a:rPr lang="vi-VN" sz="2400" dirty="0" smtClean="0">
                <a:latin typeface="Times New Roman" pitchFamily="18" charset="0"/>
                <a:cs typeface="Times New Roman" pitchFamily="18" charset="0"/>
              </a:rPr>
              <a:t>Làm </a:t>
            </a:r>
            <a:r>
              <a:rPr lang="vi-VN" sz="2400" dirty="0">
                <a:latin typeface="Times New Roman" pitchFamily="18" charset="0"/>
                <a:cs typeface="Times New Roman" pitchFamily="18" charset="0"/>
              </a:rPr>
              <a:t>lộ, chiếm đoạt, mua, bán bí mật nhà nước; làm sai lệch, hư hỏng, mất tài liệu, vật chứa bí mật nhà nước</a:t>
            </a:r>
            <a:r>
              <a:rPr lang="vi-VN" sz="2400" dirty="0" smtClean="0">
                <a:latin typeface="Times New Roman" pitchFamily="18" charset="0"/>
                <a:cs typeface="Times New Roman" pitchFamily="18" charset="0"/>
              </a:rPr>
              <a:t>.</a:t>
            </a:r>
            <a:endParaRPr lang="en-US" sz="2400" dirty="0" smtClean="0">
              <a:latin typeface="Times New Roman" pitchFamily="18" charset="0"/>
              <a:cs typeface="Times New Roman" pitchFamily="18" charset="0"/>
            </a:endParaRPr>
          </a:p>
          <a:p>
            <a:pPr marL="0" indent="0" algn="just">
              <a:spcBef>
                <a:spcPts val="600"/>
              </a:spcBef>
              <a:spcAft>
                <a:spcPts val="600"/>
              </a:spcAft>
              <a:buNone/>
            </a:pPr>
            <a:r>
              <a:rPr lang="en-US" sz="2400" dirty="0" smtClean="0">
                <a:latin typeface="Times New Roman" pitchFamily="18" charset="0"/>
                <a:cs typeface="Times New Roman" pitchFamily="18" charset="0"/>
              </a:rPr>
              <a:t>(2) </a:t>
            </a:r>
            <a:r>
              <a:rPr lang="vi-VN" sz="2400" dirty="0" smtClean="0">
                <a:latin typeface="Times New Roman" pitchFamily="18" charset="0"/>
                <a:cs typeface="Times New Roman" pitchFamily="18" charset="0"/>
              </a:rPr>
              <a:t>Thu </a:t>
            </a:r>
            <a:r>
              <a:rPr lang="vi-VN" sz="2400" dirty="0">
                <a:latin typeface="Times New Roman" pitchFamily="18" charset="0"/>
                <a:cs typeface="Times New Roman" pitchFamily="18" charset="0"/>
              </a:rPr>
              <a:t>thập, trao đổi, cung cấp, chuyển giao bí mật nhà nước trái pháp luật; sao, chụp, lưu giữ, vận chuyển, giao, nhận, thu hồi, tiêu hủy tài liệu, vật chứa bí mật nhà nước trái pháp luật.</a:t>
            </a:r>
            <a:endParaRPr lang="en-US" sz="2400" dirty="0">
              <a:latin typeface="Times New Roman" pitchFamily="18" charset="0"/>
              <a:cs typeface="Times New Roman" pitchFamily="18" charset="0"/>
            </a:endParaRPr>
          </a:p>
          <a:p>
            <a:endParaRPr lang="en-US" dirty="0"/>
          </a:p>
        </p:txBody>
      </p:sp>
    </p:spTree>
    <p:extLst>
      <p:ext uri="{BB962C8B-B14F-4D97-AF65-F5344CB8AC3E}">
        <p14:creationId xmlns:p14="http://schemas.microsoft.com/office/powerpoint/2010/main" val="2997302836"/>
      </p:ext>
    </p:extLst>
  </p:cSld>
  <p:clrMapOvr>
    <a:masterClrMapping/>
  </p:clrMapOvr>
  <p:transition spd="slow">
    <p:push dir="u"/>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3400" y="914400"/>
            <a:ext cx="8183880" cy="5794248"/>
          </a:xfrm>
        </p:spPr>
        <p:txBody>
          <a:bodyPr>
            <a:normAutofit/>
          </a:bodyPr>
          <a:lstStyle/>
          <a:p>
            <a:pPr marL="0" indent="0" algn="just">
              <a:spcBef>
                <a:spcPts val="600"/>
              </a:spcBef>
              <a:spcAft>
                <a:spcPts val="600"/>
              </a:spcAft>
              <a:buNone/>
            </a:pPr>
            <a:r>
              <a:rPr lang="en-US" sz="2400" dirty="0" smtClean="0">
                <a:latin typeface="Times New Roman" pitchFamily="18" charset="0"/>
                <a:cs typeface="Times New Roman" pitchFamily="18" charset="0"/>
              </a:rPr>
              <a:t>(</a:t>
            </a:r>
            <a:r>
              <a:rPr lang="en-US" sz="2400" dirty="0">
                <a:latin typeface="Times New Roman" pitchFamily="18" charset="0"/>
                <a:cs typeface="Times New Roman" pitchFamily="18" charset="0"/>
              </a:rPr>
              <a:t>3)</a:t>
            </a:r>
            <a:r>
              <a:rPr lang="vi-VN" sz="2400" dirty="0">
                <a:latin typeface="Times New Roman" pitchFamily="18" charset="0"/>
                <a:cs typeface="Times New Roman" pitchFamily="18" charset="0"/>
              </a:rPr>
              <a:t> Mang tài liệu, vật chứa bí mật nhà nước ra khỏi nơi lưu giữ trái pháp luật.</a:t>
            </a:r>
            <a:endParaRPr lang="en-US" sz="2400" dirty="0">
              <a:latin typeface="Times New Roman" pitchFamily="18" charset="0"/>
              <a:cs typeface="Times New Roman" pitchFamily="18" charset="0"/>
            </a:endParaRPr>
          </a:p>
          <a:p>
            <a:pPr marL="0" indent="0" algn="just">
              <a:spcBef>
                <a:spcPts val="600"/>
              </a:spcBef>
              <a:spcAft>
                <a:spcPts val="600"/>
              </a:spcAft>
              <a:buNone/>
            </a:pPr>
            <a:r>
              <a:rPr lang="en-US" sz="2400" dirty="0">
                <a:latin typeface="Times New Roman" pitchFamily="18" charset="0"/>
                <a:cs typeface="Times New Roman" pitchFamily="18" charset="0"/>
              </a:rPr>
              <a:t>(4)</a:t>
            </a:r>
            <a:r>
              <a:rPr lang="vi-VN" sz="2400" dirty="0">
                <a:latin typeface="Times New Roman" pitchFamily="18" charset="0"/>
                <a:cs typeface="Times New Roman" pitchFamily="18" charset="0"/>
              </a:rPr>
              <a:t> Lợi dụng, lạm dụng việc bảo vệ bí mật nhà nước, sử dụng bí mật nhà nước để thực hiện, che giấu hành vi vi phạm pháp luật, xâm phạm quyền và lợi ích hợp pháp hoặc cản trở hoạt động của cơ quan, tổ chức, cá nhân.</a:t>
            </a:r>
            <a:endParaRPr lang="en-US" sz="2400" dirty="0">
              <a:latin typeface="Times New Roman" pitchFamily="18" charset="0"/>
              <a:cs typeface="Times New Roman" pitchFamily="18" charset="0"/>
            </a:endParaRPr>
          </a:p>
          <a:p>
            <a:pPr marL="0" indent="0" algn="just">
              <a:spcBef>
                <a:spcPts val="600"/>
              </a:spcBef>
              <a:spcAft>
                <a:spcPts val="600"/>
              </a:spcAft>
              <a:buNone/>
            </a:pPr>
            <a:r>
              <a:rPr lang="en-US" sz="2400" dirty="0">
                <a:latin typeface="Times New Roman" pitchFamily="18" charset="0"/>
                <a:cs typeface="Times New Roman" pitchFamily="18" charset="0"/>
              </a:rPr>
              <a:t>(5)</a:t>
            </a:r>
            <a:r>
              <a:rPr lang="vi-VN" sz="2400" dirty="0">
                <a:latin typeface="Times New Roman" pitchFamily="18" charset="0"/>
                <a:cs typeface="Times New Roman" pitchFamily="18" charset="0"/>
              </a:rPr>
              <a:t> Soạn thảo, lưu giữ tài liệu có chứa nội dung bí mật nhà nước trên máy tính hoặc thiết bị khác đã kết nối hoặc đang kết nối với mạng Internet, mạng máy tính, mạng viễn thông, trừ trường hợp lưu giữ bí mật nhà nước theo quy định của pháp luật về cơ yếu.</a:t>
            </a:r>
            <a:endParaRPr lang="en-US" sz="2400" dirty="0">
              <a:latin typeface="Times New Roman" pitchFamily="18" charset="0"/>
              <a:cs typeface="Times New Roman" pitchFamily="18" charset="0"/>
            </a:endParaRPr>
          </a:p>
          <a:p>
            <a:endParaRPr lang="en-US" dirty="0"/>
          </a:p>
        </p:txBody>
      </p:sp>
    </p:spTree>
    <p:extLst>
      <p:ext uri="{BB962C8B-B14F-4D97-AF65-F5344CB8AC3E}">
        <p14:creationId xmlns:p14="http://schemas.microsoft.com/office/powerpoint/2010/main" val="247208307"/>
      </p:ext>
    </p:extLst>
  </p:cSld>
  <p:clrMapOvr>
    <a:masterClrMapping/>
  </p:clrMapOvr>
  <p:transition spd="slow">
    <p:push dir="u"/>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3400" y="838200"/>
            <a:ext cx="8183880" cy="5565648"/>
          </a:xfrm>
        </p:spPr>
        <p:txBody>
          <a:bodyPr>
            <a:normAutofit/>
          </a:bodyPr>
          <a:lstStyle/>
          <a:p>
            <a:pPr marL="0" indent="0" algn="just">
              <a:spcBef>
                <a:spcPts val="600"/>
              </a:spcBef>
              <a:spcAft>
                <a:spcPts val="600"/>
              </a:spcAft>
              <a:buNone/>
            </a:pPr>
            <a:r>
              <a:rPr lang="en-US" sz="2400" dirty="0">
                <a:latin typeface="Times New Roman" pitchFamily="18" charset="0"/>
                <a:cs typeface="Times New Roman" pitchFamily="18" charset="0"/>
              </a:rPr>
              <a:t>(6)</a:t>
            </a:r>
            <a:r>
              <a:rPr lang="vi-VN" sz="2400" dirty="0">
                <a:latin typeface="Times New Roman" pitchFamily="18" charset="0"/>
                <a:cs typeface="Times New Roman" pitchFamily="18" charset="0"/>
              </a:rPr>
              <a:t> Truyền đưa bí mật nhà nước trên phương tiện thông tin, viễn thông trái với quy định của pháp luật về cơ yếu</a:t>
            </a:r>
            <a:r>
              <a:rPr lang="vi-VN" sz="2400" dirty="0" smtClean="0">
                <a:latin typeface="Times New Roman" pitchFamily="18" charset="0"/>
                <a:cs typeface="Times New Roman" pitchFamily="18" charset="0"/>
              </a:rPr>
              <a:t>.</a:t>
            </a:r>
            <a:endParaRPr lang="en-US" sz="2400" dirty="0" smtClean="0">
              <a:latin typeface="Times New Roman" pitchFamily="18" charset="0"/>
              <a:cs typeface="Times New Roman" pitchFamily="18" charset="0"/>
            </a:endParaRPr>
          </a:p>
          <a:p>
            <a:pPr marL="0" indent="0" algn="just">
              <a:spcBef>
                <a:spcPts val="600"/>
              </a:spcBef>
              <a:spcAft>
                <a:spcPts val="600"/>
              </a:spcAft>
              <a:buNone/>
            </a:pPr>
            <a:r>
              <a:rPr lang="en-US" sz="2400" dirty="0" smtClean="0">
                <a:latin typeface="Times New Roman" pitchFamily="18" charset="0"/>
                <a:cs typeface="Times New Roman" pitchFamily="18" charset="0"/>
              </a:rPr>
              <a:t>(</a:t>
            </a:r>
            <a:r>
              <a:rPr lang="en-US" sz="2400" dirty="0">
                <a:latin typeface="Times New Roman" pitchFamily="18" charset="0"/>
                <a:cs typeface="Times New Roman" pitchFamily="18" charset="0"/>
              </a:rPr>
              <a:t>7)</a:t>
            </a:r>
            <a:r>
              <a:rPr lang="vi-VN" sz="2400" dirty="0">
                <a:latin typeface="Times New Roman" pitchFamily="18" charset="0"/>
                <a:cs typeface="Times New Roman" pitchFamily="18" charset="0"/>
              </a:rPr>
              <a:t> Chuyển mục đích sử dụng máy tính, thiết bị khác đã dùng để soạn thảo, lưu giữ, trao đổi bí mật nhà nước khi chưa loại bỏ bí mật nhà nước.</a:t>
            </a:r>
            <a:endParaRPr lang="en-US" sz="2400" dirty="0">
              <a:latin typeface="Times New Roman" pitchFamily="18" charset="0"/>
              <a:cs typeface="Times New Roman" pitchFamily="18" charset="0"/>
            </a:endParaRPr>
          </a:p>
          <a:p>
            <a:pPr marL="0" indent="0" algn="just">
              <a:spcBef>
                <a:spcPts val="600"/>
              </a:spcBef>
              <a:spcAft>
                <a:spcPts val="600"/>
              </a:spcAft>
              <a:buNone/>
            </a:pPr>
            <a:r>
              <a:rPr lang="en-US" sz="2400" dirty="0">
                <a:latin typeface="Times New Roman" pitchFamily="18" charset="0"/>
                <a:cs typeface="Times New Roman" pitchFamily="18" charset="0"/>
              </a:rPr>
              <a:t>(8)</a:t>
            </a:r>
            <a:r>
              <a:rPr lang="vi-VN" sz="2400" dirty="0">
                <a:latin typeface="Times New Roman" pitchFamily="18" charset="0"/>
                <a:cs typeface="Times New Roman" pitchFamily="18" charset="0"/>
              </a:rPr>
              <a:t> Sử dụng thiết bị có tính năng thu, phát tín hiệu, ghi âm, ghi hình trong hội nghị, hội thảo, cuộc họp có nội dung bí mật nhà nước dưới mọi hình thức khi chưa được người có thẩm quyền cho phép.</a:t>
            </a:r>
            <a:endParaRPr lang="en-US" sz="2400" dirty="0">
              <a:latin typeface="Times New Roman" pitchFamily="18" charset="0"/>
              <a:cs typeface="Times New Roman" pitchFamily="18" charset="0"/>
            </a:endParaRPr>
          </a:p>
          <a:p>
            <a:pPr marL="0" indent="0" algn="just">
              <a:spcBef>
                <a:spcPts val="600"/>
              </a:spcBef>
              <a:spcAft>
                <a:spcPts val="600"/>
              </a:spcAft>
              <a:buNone/>
            </a:pPr>
            <a:r>
              <a:rPr lang="en-US" sz="2400" dirty="0">
                <a:latin typeface="Times New Roman" pitchFamily="18" charset="0"/>
                <a:cs typeface="Times New Roman" pitchFamily="18" charset="0"/>
              </a:rPr>
              <a:t>(9)</a:t>
            </a:r>
            <a:r>
              <a:rPr lang="vi-VN" sz="2400" dirty="0">
                <a:latin typeface="Times New Roman" pitchFamily="18" charset="0"/>
                <a:cs typeface="Times New Roman" pitchFamily="18" charset="0"/>
              </a:rPr>
              <a:t> Đăng tải, phát tán bí mật nhà nước trên phương tiện thông tin đại chúng, mạng Internet, mạng máy tính và mạng viễn thông.</a:t>
            </a:r>
            <a:endParaRPr lang="en-US" sz="2400" dirty="0">
              <a:latin typeface="Times New Roman" pitchFamily="18" charset="0"/>
              <a:cs typeface="Times New Roman" pitchFamily="18" charset="0"/>
            </a:endParaRPr>
          </a:p>
        </p:txBody>
      </p:sp>
    </p:spTree>
    <p:extLst>
      <p:ext uri="{BB962C8B-B14F-4D97-AF65-F5344CB8AC3E}">
        <p14:creationId xmlns:p14="http://schemas.microsoft.com/office/powerpoint/2010/main" val="811838889"/>
      </p:ext>
    </p:extLst>
  </p:cSld>
  <p:clrMapOvr>
    <a:masterClrMapping/>
  </p:clrMapOvr>
  <mc:AlternateContent xmlns:mc="http://schemas.openxmlformats.org/markup-compatibility/2006" xmlns:p14="http://schemas.microsoft.com/office/powerpoint/2010/main">
    <mc:Choice Requires="p14">
      <p:transition spd="slow" p14:dur="1100">
        <p14:switch dir="r"/>
      </p:transition>
    </mc:Choice>
    <mc:Fallback xmlns="">
      <p:transition spd="slow">
        <p:fade/>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3400" y="835152"/>
            <a:ext cx="8183880" cy="6022848"/>
          </a:xfrm>
        </p:spPr>
        <p:txBody>
          <a:bodyPr>
            <a:noAutofit/>
          </a:bodyPr>
          <a:lstStyle/>
          <a:p>
            <a:pPr marL="0" indent="0" algn="just">
              <a:buNone/>
            </a:pPr>
            <a:r>
              <a:rPr lang="en-US" sz="2400" i="1">
                <a:latin typeface="Times New Roman" pitchFamily="18" charset="0"/>
                <a:cs typeface="Times New Roman" pitchFamily="18" charset="0"/>
              </a:rPr>
              <a:t>Tại điều này, xin nhấn mạnh 02 nội dung cụ thể:</a:t>
            </a:r>
          </a:p>
          <a:p>
            <a:pPr marL="0" indent="0" algn="just">
              <a:spcBef>
                <a:spcPts val="600"/>
              </a:spcBef>
              <a:spcAft>
                <a:spcPts val="600"/>
              </a:spcAft>
              <a:buNone/>
            </a:pPr>
            <a:r>
              <a:rPr lang="en-US" sz="2400">
                <a:latin typeface="Times New Roman" pitchFamily="18" charset="0"/>
                <a:cs typeface="Times New Roman" pitchFamily="18" charset="0"/>
              </a:rPr>
              <a:t>Khoản 5: </a:t>
            </a:r>
            <a:r>
              <a:rPr lang="vi-VN" sz="2400">
                <a:cs typeface="Times New Roman" pitchFamily="18" charset="0"/>
              </a:rPr>
              <a:t>Soạn thảo, lưu giữ tài liệu có chứa nội dung bí mật nhà nước trên máy tính hoặc thiết bị khác đã kết nối hoặc đang kết nối với mạng Internet, mạng máy tính, mạng viễn thông, trừ trường hợp lưu giữ bí mật nhà nước theo quy định của pháp luật về cơ yếu.</a:t>
            </a:r>
            <a:endParaRPr lang="en-US" sz="2400">
              <a:latin typeface="Times New Roman" pitchFamily="18" charset="0"/>
              <a:cs typeface="Times New Roman" pitchFamily="18" charset="0"/>
            </a:endParaRPr>
          </a:p>
          <a:p>
            <a:pPr marL="0" indent="0" algn="just">
              <a:buNone/>
            </a:pPr>
            <a:r>
              <a:rPr lang="en-US" sz="2400" smtClean="0">
                <a:latin typeface="Times New Roman" pitchFamily="18" charset="0"/>
                <a:cs typeface="Times New Roman" pitchFamily="18" charset="0"/>
              </a:rPr>
              <a:t>* </a:t>
            </a:r>
            <a:r>
              <a:rPr lang="en-US" sz="2400" dirty="0" smtClean="0">
                <a:latin typeface="Times New Roman" pitchFamily="18" charset="0"/>
                <a:cs typeface="Times New Roman" pitchFamily="18" charset="0"/>
              </a:rPr>
              <a:t>“</a:t>
            </a:r>
            <a:r>
              <a:rPr lang="en-US" sz="2400" b="1" i="1" dirty="0" err="1" smtClean="0">
                <a:latin typeface="Times New Roman" pitchFamily="18" charset="0"/>
                <a:cs typeface="Times New Roman" pitchFamily="18" charset="0"/>
              </a:rPr>
              <a:t>mạng</a:t>
            </a:r>
            <a:r>
              <a:rPr lang="en-US" sz="2400" b="1" i="1" dirty="0" smtClean="0">
                <a:latin typeface="Times New Roman" pitchFamily="18" charset="0"/>
                <a:cs typeface="Times New Roman" pitchFamily="18" charset="0"/>
              </a:rPr>
              <a:t> </a:t>
            </a:r>
            <a:r>
              <a:rPr lang="en-US" sz="2400" b="1" i="1" dirty="0" err="1" smtClean="0">
                <a:latin typeface="Times New Roman" pitchFamily="18" charset="0"/>
                <a:cs typeface="Times New Roman" pitchFamily="18" charset="0"/>
              </a:rPr>
              <a:t>máy</a:t>
            </a:r>
            <a:r>
              <a:rPr lang="en-US" sz="2400" b="1" i="1" dirty="0" smtClean="0">
                <a:latin typeface="Times New Roman" pitchFamily="18" charset="0"/>
                <a:cs typeface="Times New Roman" pitchFamily="18" charset="0"/>
              </a:rPr>
              <a:t> </a:t>
            </a:r>
            <a:r>
              <a:rPr lang="en-US" sz="2400" b="1" i="1" dirty="0" err="1" smtClean="0">
                <a:latin typeface="Times New Roman" pitchFamily="18" charset="0"/>
                <a:cs typeface="Times New Roman" pitchFamily="18" charset="0"/>
              </a:rPr>
              <a:t>tính</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được</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hiểu</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là</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sự</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kết</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hợp</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giữa</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các</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máy</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tính</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với</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nhau</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thông</a:t>
            </a:r>
            <a:r>
              <a:rPr lang="en-US" sz="2400" dirty="0" smtClean="0">
                <a:latin typeface="Times New Roman" pitchFamily="18" charset="0"/>
                <a:cs typeface="Times New Roman" pitchFamily="18" charset="0"/>
              </a:rPr>
              <a:t> qua </a:t>
            </a:r>
            <a:r>
              <a:rPr lang="en-US" sz="2400" dirty="0" err="1" smtClean="0">
                <a:latin typeface="Times New Roman" pitchFamily="18" charset="0"/>
                <a:cs typeface="Times New Roman" pitchFamily="18" charset="0"/>
              </a:rPr>
              <a:t>các</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thiết</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bị</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kết</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nối</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mạng</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bằng</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nhiều</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phương</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thức</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không</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dây</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có</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dây</a:t>
            </a:r>
            <a:r>
              <a:rPr lang="en-US" sz="2400" dirty="0" smtClean="0">
                <a:latin typeface="Times New Roman" pitchFamily="18" charset="0"/>
                <a:cs typeface="Times New Roman" pitchFamily="18" charset="0"/>
              </a:rPr>
              <a:t>) ở </a:t>
            </a:r>
            <a:r>
              <a:rPr lang="en-US" sz="2400" dirty="0" err="1" smtClean="0">
                <a:latin typeface="Times New Roman" pitchFamily="18" charset="0"/>
                <a:cs typeface="Times New Roman" pitchFamily="18" charset="0"/>
              </a:rPr>
              <a:t>nhiều</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quy</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mô</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như</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mạng</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cục</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bộ</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trong</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một</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phòng</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làm</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việc</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một</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tòa</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nhà</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một</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khu</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vực</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cơ</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quan</a:t>
            </a:r>
            <a:r>
              <a:rPr lang="en-US" sz="2400" dirty="0" smtClean="0">
                <a:latin typeface="Times New Roman" pitchFamily="18" charset="0"/>
                <a:cs typeface="Times New Roman" pitchFamily="18" charset="0"/>
              </a:rPr>
              <a:t> (LAN); “</a:t>
            </a:r>
            <a:r>
              <a:rPr lang="en-US" sz="2400" dirty="0" err="1" smtClean="0">
                <a:latin typeface="Times New Roman" pitchFamily="18" charset="0"/>
                <a:cs typeface="Times New Roman" pitchFamily="18" charset="0"/>
              </a:rPr>
              <a:t>mạng</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đô</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thị</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có</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quy</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mô</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lớn</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hơn</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mạng</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cục</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bộ</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có</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thể</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có</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phạm</a:t>
            </a:r>
            <a:r>
              <a:rPr lang="en-US" sz="2400" dirty="0" smtClean="0">
                <a:latin typeface="Times New Roman" pitchFamily="18" charset="0"/>
                <a:cs typeface="Times New Roman" pitchFamily="18" charset="0"/>
              </a:rPr>
              <a:t> vi </a:t>
            </a:r>
            <a:r>
              <a:rPr lang="en-US" sz="2400" dirty="0" err="1" smtClean="0">
                <a:latin typeface="Times New Roman" pitchFamily="18" charset="0"/>
                <a:cs typeface="Times New Roman" pitchFamily="18" charset="0"/>
              </a:rPr>
              <a:t>vài</a:t>
            </a:r>
            <a:r>
              <a:rPr lang="en-US" sz="2400" dirty="0" smtClean="0">
                <a:latin typeface="Times New Roman" pitchFamily="18" charset="0"/>
                <a:cs typeface="Times New Roman" pitchFamily="18" charset="0"/>
              </a:rPr>
              <a:t> km, </a:t>
            </a:r>
            <a:r>
              <a:rPr lang="en-US" sz="2400" dirty="0" err="1" smtClean="0">
                <a:latin typeface="Times New Roman" pitchFamily="18" charset="0"/>
                <a:cs typeface="Times New Roman" pitchFamily="18" charset="0"/>
              </a:rPr>
              <a:t>trong</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nhiều</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khu</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vực</a:t>
            </a:r>
            <a:r>
              <a:rPr lang="en-US" sz="2400" dirty="0" smtClean="0">
                <a:latin typeface="Times New Roman" pitchFamily="18" charset="0"/>
                <a:cs typeface="Times New Roman" pitchFamily="18" charset="0"/>
              </a:rPr>
              <a:t> ở </a:t>
            </a:r>
            <a:r>
              <a:rPr lang="en-US" sz="2400" dirty="0" err="1" smtClean="0">
                <a:latin typeface="Times New Roman" pitchFamily="18" charset="0"/>
                <a:cs typeface="Times New Roman" pitchFamily="18" charset="0"/>
              </a:rPr>
              <a:t>thành</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phố</a:t>
            </a:r>
            <a:r>
              <a:rPr lang="en-US" sz="2400" dirty="0" smtClean="0">
                <a:latin typeface="Times New Roman" pitchFamily="18" charset="0"/>
                <a:cs typeface="Times New Roman" pitchFamily="18" charset="0"/>
              </a:rPr>
              <a:t> (MAN) </a:t>
            </a:r>
            <a:r>
              <a:rPr lang="en-US" sz="2400" dirty="0" err="1" smtClean="0">
                <a:latin typeface="Times New Roman" pitchFamily="18" charset="0"/>
                <a:cs typeface="Times New Roman" pitchFamily="18" charset="0"/>
              </a:rPr>
              <a:t>và</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cũng</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có</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thể</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là</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mạng</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diện</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rộng</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dùng</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trong</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vùng</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địa</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lý</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lớn</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phạm</a:t>
            </a:r>
            <a:r>
              <a:rPr lang="en-US" sz="2400" dirty="0" smtClean="0">
                <a:latin typeface="Times New Roman" pitchFamily="18" charset="0"/>
                <a:cs typeface="Times New Roman" pitchFamily="18" charset="0"/>
              </a:rPr>
              <a:t> vi </a:t>
            </a:r>
            <a:r>
              <a:rPr lang="en-US" sz="2400" dirty="0" err="1" smtClean="0">
                <a:latin typeface="Times New Roman" pitchFamily="18" charset="0"/>
                <a:cs typeface="Times New Roman" pitchFamily="18" charset="0"/>
              </a:rPr>
              <a:t>nhiều</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tỉnh</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thành</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phố</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hoặc</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cả</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một</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quốc</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gia</a:t>
            </a:r>
            <a:r>
              <a:rPr lang="en-US" sz="2400" dirty="0" smtClean="0">
                <a:latin typeface="Times New Roman" pitchFamily="18" charset="0"/>
                <a:cs typeface="Times New Roman" pitchFamily="18" charset="0"/>
              </a:rPr>
              <a:t> (WAN). </a:t>
            </a:r>
            <a:endParaRPr lang="en-US" sz="2400" dirty="0">
              <a:latin typeface="Times New Roman" pitchFamily="18" charset="0"/>
              <a:cs typeface="Times New Roman" pitchFamily="18" charset="0"/>
            </a:endParaRPr>
          </a:p>
        </p:txBody>
      </p:sp>
    </p:spTree>
    <p:extLst>
      <p:ext uri="{BB962C8B-B14F-4D97-AF65-F5344CB8AC3E}">
        <p14:creationId xmlns:p14="http://schemas.microsoft.com/office/powerpoint/2010/main" val="3674405147"/>
      </p:ext>
    </p:extLst>
  </p:cSld>
  <p:clrMapOvr>
    <a:masterClrMapping/>
  </p:clrMapOvr>
  <p:transition spd="slow">
    <p:push dir="u"/>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3400" y="1066800"/>
            <a:ext cx="8183880" cy="6022848"/>
          </a:xfrm>
        </p:spPr>
        <p:txBody>
          <a:bodyPr>
            <a:noAutofit/>
          </a:bodyPr>
          <a:lstStyle/>
          <a:p>
            <a:pPr marL="0" indent="0" algn="just">
              <a:buNone/>
            </a:pPr>
            <a:r>
              <a:rPr lang="en-US" sz="2400" dirty="0" err="1" smtClean="0">
                <a:latin typeface="Times New Roman" pitchFamily="18" charset="0"/>
                <a:cs typeface="Times New Roman" pitchFamily="18" charset="0"/>
              </a:rPr>
              <a:t>Việc</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sử</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dụng</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máy</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tính</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hoặc</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thiết</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bị</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khác</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kết</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nối</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với</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mạng</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máy</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tính</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mạng</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viễn</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thông</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tiềm</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ẩn</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nhiều</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nguy</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cơ</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mất</a:t>
            </a:r>
            <a:r>
              <a:rPr lang="en-US" sz="2400" dirty="0" smtClean="0">
                <a:latin typeface="Times New Roman" pitchFamily="18" charset="0"/>
                <a:cs typeface="Times New Roman" pitchFamily="18" charset="0"/>
              </a:rPr>
              <a:t> an </a:t>
            </a:r>
            <a:r>
              <a:rPr lang="en-US" sz="2400" dirty="0" err="1" smtClean="0">
                <a:latin typeface="Times New Roman" pitchFamily="18" charset="0"/>
                <a:cs typeface="Times New Roman" pitchFamily="18" charset="0"/>
              </a:rPr>
              <a:t>ninh</a:t>
            </a:r>
            <a:r>
              <a:rPr lang="en-US" sz="2400" dirty="0" smtClean="0">
                <a:latin typeface="Times New Roman" pitchFamily="18" charset="0"/>
                <a:cs typeface="Times New Roman" pitchFamily="18" charset="0"/>
              </a:rPr>
              <a:t>, an </a:t>
            </a:r>
            <a:r>
              <a:rPr lang="en-US" sz="2400" dirty="0" err="1" smtClean="0">
                <a:latin typeface="Times New Roman" pitchFamily="18" charset="0"/>
                <a:cs typeface="Times New Roman" pitchFamily="18" charset="0"/>
              </a:rPr>
              <a:t>toàn</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thông</a:t>
            </a:r>
            <a:r>
              <a:rPr lang="en-US" sz="2400" dirty="0" smtClean="0">
                <a:latin typeface="Times New Roman" pitchFamily="18" charset="0"/>
                <a:cs typeface="Times New Roman" pitchFamily="18" charset="0"/>
              </a:rPr>
              <a:t> tin, </a:t>
            </a:r>
            <a:r>
              <a:rPr lang="en-US" sz="2400" dirty="0" err="1" smtClean="0">
                <a:latin typeface="Times New Roman" pitchFamily="18" charset="0"/>
                <a:cs typeface="Times New Roman" pitchFamily="18" charset="0"/>
              </a:rPr>
              <a:t>lộ</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mất</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bí</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mật</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nhà</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nước</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như</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bị</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lây</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nhiễm</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các</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biến</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thể</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mã</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độc</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thuộc</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nhiều</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dòng</a:t>
            </a:r>
            <a:r>
              <a:rPr lang="en-US" sz="2400" dirty="0" smtClean="0">
                <a:latin typeface="Times New Roman" pitchFamily="18" charset="0"/>
                <a:cs typeface="Times New Roman" pitchFamily="18" charset="0"/>
              </a:rPr>
              <a:t> virus </a:t>
            </a:r>
            <a:r>
              <a:rPr lang="en-US" sz="2400" dirty="0" err="1" smtClean="0">
                <a:latin typeface="Times New Roman" pitchFamily="18" charset="0"/>
                <a:cs typeface="Times New Roman" pitchFamily="18" charset="0"/>
              </a:rPr>
              <a:t>khác</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nhau</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Trojan,Worm</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Hacktool</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thường</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xuyên</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kết</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nối</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tới</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máy</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chủ</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điều</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khiển</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đặt</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tại</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nước</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ngoài</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Với</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thực</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trạng</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trên</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việc</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soạn</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thảo</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lưu</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giữ</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bí</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mật</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nhà</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nước</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trên</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các</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thiết</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bị</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có</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kết</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nối</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mạng</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hoặc</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gửi</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nhận</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truyền</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đưa</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bí</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mật</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nhà</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nước</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trên</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hệ</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thống</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mạng</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không</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được</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bảo</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vệ</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bằng</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mã</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hóa</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cơ</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yếu</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sẽ</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tiềm</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ẩn</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rất</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lớn</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nguy</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cơ</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lộ</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mất</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bí</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mật</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nhà</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nước</a:t>
            </a:r>
            <a:r>
              <a:rPr lang="en-US" sz="2400" dirty="0" smtClean="0">
                <a:latin typeface="Times New Roman" pitchFamily="18" charset="0"/>
                <a:cs typeface="Times New Roman" pitchFamily="18" charset="0"/>
              </a:rPr>
              <a:t>.</a:t>
            </a:r>
            <a:endParaRPr lang="en-US" sz="2400" dirty="0">
              <a:latin typeface="Times New Roman" pitchFamily="18" charset="0"/>
              <a:cs typeface="Times New Roman" pitchFamily="18" charset="0"/>
            </a:endParaRPr>
          </a:p>
        </p:txBody>
      </p:sp>
    </p:spTree>
    <p:extLst>
      <p:ext uri="{BB962C8B-B14F-4D97-AF65-F5344CB8AC3E}">
        <p14:creationId xmlns:p14="http://schemas.microsoft.com/office/powerpoint/2010/main" val="4216885886"/>
      </p:ext>
    </p:extLst>
  </p:cSld>
  <p:clrMapOvr>
    <a:masterClrMapping/>
  </p:clrMapOvr>
  <p:transition spd="slow">
    <p:push dir="u"/>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90600"/>
            <a:ext cx="8183880" cy="4498848"/>
          </a:xfrm>
        </p:spPr>
        <p:txBody>
          <a:bodyPr>
            <a:normAutofit/>
          </a:bodyPr>
          <a:lstStyle/>
          <a:p>
            <a:pPr marL="0" indent="0" algn="just">
              <a:spcBef>
                <a:spcPts val="600"/>
              </a:spcBef>
              <a:spcAft>
                <a:spcPts val="600"/>
              </a:spcAft>
              <a:buNone/>
            </a:pPr>
            <a:r>
              <a:rPr lang="en-US" sz="2400" i="1" dirty="0" err="1">
                <a:latin typeface="Times New Roman" pitchFamily="18" charset="0"/>
                <a:cs typeface="Times New Roman" pitchFamily="18" charset="0"/>
              </a:rPr>
              <a:t>Khoản</a:t>
            </a:r>
            <a:r>
              <a:rPr lang="en-US" sz="2400" i="1" dirty="0">
                <a:latin typeface="Times New Roman" pitchFamily="18" charset="0"/>
                <a:cs typeface="Times New Roman" pitchFamily="18" charset="0"/>
              </a:rPr>
              <a:t> 7 </a:t>
            </a:r>
            <a:r>
              <a:rPr lang="en-US" sz="2400" i="1" dirty="0" err="1">
                <a:latin typeface="Times New Roman" pitchFamily="18" charset="0"/>
                <a:cs typeface="Times New Roman" pitchFamily="18" charset="0"/>
              </a:rPr>
              <a:t>Điều</a:t>
            </a:r>
            <a:r>
              <a:rPr lang="en-US" sz="2400" i="1" dirty="0">
                <a:latin typeface="Times New Roman" pitchFamily="18" charset="0"/>
                <a:cs typeface="Times New Roman" pitchFamily="18" charset="0"/>
              </a:rPr>
              <a:t> 5</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nghiêm</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cấm</a:t>
            </a:r>
            <a:r>
              <a:rPr lang="en-US" sz="2400" dirty="0">
                <a:latin typeface="Times New Roman" pitchFamily="18" charset="0"/>
                <a:cs typeface="Times New Roman" pitchFamily="18" charset="0"/>
              </a:rPr>
              <a:t> “</a:t>
            </a:r>
            <a:r>
              <a:rPr lang="vi-VN" sz="2400" dirty="0">
                <a:latin typeface="Times New Roman" pitchFamily="18" charset="0"/>
                <a:cs typeface="Times New Roman" pitchFamily="18" charset="0"/>
              </a:rPr>
              <a:t>Chuyển mục đích sử dụng máy tính, thiết bị khác đã dùng để soạn thảo, lưu giữ, trao đổi bí mật nhà nước khi chưa loại bỏ bí mật nhà nước</a:t>
            </a:r>
            <a:r>
              <a:rPr lang="en-US" sz="2400" dirty="0">
                <a:latin typeface="Times New Roman" pitchFamily="18" charset="0"/>
                <a:cs typeface="Times New Roman" pitchFamily="18" charset="0"/>
              </a:rPr>
              <a:t>”</a:t>
            </a:r>
            <a:r>
              <a:rPr lang="vi-VN" sz="2400" dirty="0">
                <a:latin typeface="Times New Roman" pitchFamily="18" charset="0"/>
                <a:cs typeface="Times New Roman" pitchFamily="18" charset="0"/>
              </a:rPr>
              <a:t>. </a:t>
            </a:r>
            <a:endParaRPr lang="en-US" sz="2400" dirty="0">
              <a:latin typeface="Times New Roman" pitchFamily="18" charset="0"/>
              <a:cs typeface="Times New Roman" pitchFamily="18" charset="0"/>
            </a:endParaRPr>
          </a:p>
          <a:p>
            <a:pPr marL="0" indent="0" algn="just">
              <a:spcBef>
                <a:spcPts val="600"/>
              </a:spcBef>
              <a:spcAft>
                <a:spcPts val="600"/>
              </a:spcAft>
              <a:buNone/>
            </a:pPr>
            <a:r>
              <a:rPr lang="en-US" sz="2400" dirty="0" smtClean="0">
                <a:latin typeface="Times New Roman" pitchFamily="18" charset="0"/>
                <a:cs typeface="Times New Roman" pitchFamily="18" charset="0"/>
              </a:rPr>
              <a:t>Theo </a:t>
            </a:r>
            <a:r>
              <a:rPr lang="en-US" sz="2400" dirty="0" err="1">
                <a:latin typeface="Times New Roman" pitchFamily="18" charset="0"/>
                <a:cs typeface="Times New Roman" pitchFamily="18" charset="0"/>
              </a:rPr>
              <a:t>đó</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loại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bỏ</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bí</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mật</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nhà</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nước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là</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việc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sử</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dụng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phần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mềm</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kỹ</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thuật</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để</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loại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bỏ</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hoàn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toàn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thông</a:t>
            </a:r>
            <a:r>
              <a:rPr lang="en-US" sz="2400" dirty="0">
                <a:latin typeface="Times New Roman" pitchFamily="18" charset="0"/>
                <a:cs typeface="Times New Roman" pitchFamily="18" charset="0"/>
              </a:rPr>
              <a:t> tin </a:t>
            </a:r>
            <a:r>
              <a:rPr lang="en-US" sz="2400" dirty="0" err="1">
                <a:latin typeface="Times New Roman" pitchFamily="18" charset="0"/>
                <a:cs typeface="Times New Roman" pitchFamily="18" charset="0"/>
              </a:rPr>
              <a:t>bí</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mật</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nhà</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nước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được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lưu</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giữ</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trên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máy</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tính</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thiết</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bị</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việc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xóa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bỏ</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bằng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hình</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thức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thủ</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công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thông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thường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sẽ</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không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loại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bỏ</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hoàn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toàn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thông</a:t>
            </a:r>
            <a:r>
              <a:rPr lang="en-US" sz="2400" dirty="0">
                <a:latin typeface="Times New Roman" pitchFamily="18" charset="0"/>
                <a:cs typeface="Times New Roman" pitchFamily="18" charset="0"/>
              </a:rPr>
              <a:t> tin </a:t>
            </a:r>
            <a:r>
              <a:rPr lang="en-US" sz="2400" dirty="0" err="1">
                <a:latin typeface="Times New Roman" pitchFamily="18" charset="0"/>
                <a:cs typeface="Times New Roman" pitchFamily="18" charset="0"/>
              </a:rPr>
              <a:t>bí</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mật</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nhà</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nước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dẫn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đến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nguy</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cơ</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mất</a:t>
            </a:r>
            <a:r>
              <a:rPr lang="en-US" sz="2400" dirty="0">
                <a:latin typeface="Times New Roman" pitchFamily="18" charset="0"/>
                <a:cs typeface="Times New Roman" pitchFamily="18" charset="0"/>
              </a:rPr>
              <a:t> an </a:t>
            </a:r>
            <a:r>
              <a:rPr lang="en-US" sz="2400" dirty="0" err="1">
                <a:latin typeface="Times New Roman" pitchFamily="18" charset="0"/>
                <a:cs typeface="Times New Roman" pitchFamily="18" charset="0"/>
              </a:rPr>
              <a:t>toàn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thông</a:t>
            </a:r>
            <a:r>
              <a:rPr lang="en-US" sz="2400" dirty="0">
                <a:latin typeface="Times New Roman" pitchFamily="18" charset="0"/>
                <a:cs typeface="Times New Roman" pitchFamily="18" charset="0"/>
              </a:rPr>
              <a:t> tin, </a:t>
            </a:r>
            <a:r>
              <a:rPr lang="en-US" sz="2400" dirty="0" err="1">
                <a:latin typeface="Times New Roman" pitchFamily="18" charset="0"/>
                <a:cs typeface="Times New Roman" pitchFamily="18" charset="0"/>
              </a:rPr>
              <a:t>lộ</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mất</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bí</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mật</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nhà</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nước</a:t>
            </a:r>
            <a:r>
              <a:rPr lang="en-US" sz="2400" dirty="0">
                <a:latin typeface="Times New Roman" pitchFamily="18" charset="0"/>
                <a:cs typeface="Times New Roman" pitchFamily="18" charset="0"/>
              </a:rPr>
              <a:t>.</a:t>
            </a:r>
          </a:p>
        </p:txBody>
      </p:sp>
    </p:spTree>
    <p:extLst>
      <p:ext uri="{BB962C8B-B14F-4D97-AF65-F5344CB8AC3E}">
        <p14:creationId xmlns:p14="http://schemas.microsoft.com/office/powerpoint/2010/main" val="2178369487"/>
      </p:ext>
    </p:extLst>
  </p:cSld>
  <p:clrMapOvr>
    <a:masterClrMapping/>
  </p:clrMapOvr>
  <mc:AlternateContent xmlns:mc="http://schemas.openxmlformats.org/markup-compatibility/2006" xmlns:p14="http://schemas.microsoft.com/office/powerpoint/2010/main">
    <mc:Choice Requires="p14">
      <p:transition spd="slow" p14:dur="1100">
        <p14:switch dir="r"/>
      </p:transition>
    </mc:Choice>
    <mc:Fallback xmlns="">
      <p:transition spd="slow">
        <p:fade/>
      </p:transition>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3400" y="685800"/>
            <a:ext cx="8183880" cy="5794248"/>
          </a:xfrm>
        </p:spPr>
        <p:txBody>
          <a:bodyPr>
            <a:normAutofit fontScale="70000" lnSpcReduction="20000"/>
          </a:bodyPr>
          <a:lstStyle/>
          <a:p>
            <a:pPr marL="0" indent="0" algn="just">
              <a:spcBef>
                <a:spcPts val="600"/>
              </a:spcBef>
              <a:spcAft>
                <a:spcPts val="600"/>
              </a:spcAft>
              <a:buNone/>
            </a:pPr>
            <a:r>
              <a:rPr lang="en-US" sz="3400" b="1" i="1" dirty="0" smtClean="0">
                <a:latin typeface="Times New Roman" pitchFamily="18" charset="0"/>
                <a:cs typeface="Times New Roman" pitchFamily="18" charset="0"/>
              </a:rPr>
              <a:t>3. </a:t>
            </a:r>
            <a:r>
              <a:rPr lang="en-US" sz="3400" b="1" i="1" dirty="0" err="1" smtClean="0">
                <a:latin typeface="Times New Roman" pitchFamily="18" charset="0"/>
                <a:cs typeface="Times New Roman" pitchFamily="18" charset="0"/>
              </a:rPr>
              <a:t>Phạm</a:t>
            </a:r>
            <a:r>
              <a:rPr lang="en-US" sz="3400" b="1" i="1" dirty="0" smtClean="0">
                <a:latin typeface="Times New Roman" pitchFamily="18" charset="0"/>
                <a:cs typeface="Times New Roman" pitchFamily="18" charset="0"/>
              </a:rPr>
              <a:t> vi, </a:t>
            </a:r>
            <a:r>
              <a:rPr lang="en-US" sz="3400" b="1" i="1" dirty="0" err="1" smtClean="0">
                <a:latin typeface="Times New Roman" pitchFamily="18" charset="0"/>
                <a:cs typeface="Times New Roman" pitchFamily="18" charset="0"/>
              </a:rPr>
              <a:t>phân</a:t>
            </a:r>
            <a:r>
              <a:rPr lang="en-US" sz="3400" b="1" i="1" dirty="0" smtClean="0">
                <a:latin typeface="Times New Roman" pitchFamily="18" charset="0"/>
                <a:cs typeface="Times New Roman" pitchFamily="18" charset="0"/>
              </a:rPr>
              <a:t> </a:t>
            </a:r>
            <a:r>
              <a:rPr lang="en-US" sz="3400" b="1" i="1" dirty="0" err="1" smtClean="0">
                <a:latin typeface="Times New Roman" pitchFamily="18" charset="0"/>
                <a:cs typeface="Times New Roman" pitchFamily="18" charset="0"/>
              </a:rPr>
              <a:t>loại</a:t>
            </a:r>
            <a:r>
              <a:rPr lang="en-US" sz="3400" b="1" i="1" dirty="0" smtClean="0">
                <a:latin typeface="Times New Roman" pitchFamily="18" charset="0"/>
                <a:cs typeface="Times New Roman" pitchFamily="18" charset="0"/>
              </a:rPr>
              <a:t>, ban </a:t>
            </a:r>
            <a:r>
              <a:rPr lang="en-US" sz="3400" b="1" i="1" dirty="0" err="1" smtClean="0">
                <a:latin typeface="Times New Roman" pitchFamily="18" charset="0"/>
                <a:cs typeface="Times New Roman" pitchFamily="18" charset="0"/>
              </a:rPr>
              <a:t>hành</a:t>
            </a:r>
            <a:r>
              <a:rPr lang="en-US" sz="3400" b="1" i="1" dirty="0" smtClean="0">
                <a:latin typeface="Times New Roman" pitchFamily="18" charset="0"/>
                <a:cs typeface="Times New Roman" pitchFamily="18" charset="0"/>
              </a:rPr>
              <a:t> </a:t>
            </a:r>
            <a:r>
              <a:rPr lang="en-US" sz="3400" b="1" i="1" dirty="0" err="1" smtClean="0">
                <a:latin typeface="Times New Roman" pitchFamily="18" charset="0"/>
                <a:cs typeface="Times New Roman" pitchFamily="18" charset="0"/>
              </a:rPr>
              <a:t>danh</a:t>
            </a:r>
            <a:r>
              <a:rPr lang="en-US" sz="3400" b="1" i="1" dirty="0" smtClean="0">
                <a:latin typeface="Times New Roman" pitchFamily="18" charset="0"/>
                <a:cs typeface="Times New Roman" pitchFamily="18" charset="0"/>
              </a:rPr>
              <a:t> </a:t>
            </a:r>
            <a:r>
              <a:rPr lang="en-US" sz="3400" b="1" i="1" dirty="0" err="1" smtClean="0">
                <a:latin typeface="Times New Roman" pitchFamily="18" charset="0"/>
                <a:cs typeface="Times New Roman" pitchFamily="18" charset="0"/>
              </a:rPr>
              <a:t>mục</a:t>
            </a:r>
            <a:r>
              <a:rPr lang="en-US" sz="3400" b="1" i="1" dirty="0" smtClean="0">
                <a:latin typeface="Times New Roman" pitchFamily="18" charset="0"/>
                <a:cs typeface="Times New Roman" pitchFamily="18" charset="0"/>
              </a:rPr>
              <a:t> </a:t>
            </a:r>
            <a:r>
              <a:rPr lang="en-US" sz="3400" b="1" i="1" dirty="0" err="1" smtClean="0">
                <a:latin typeface="Times New Roman" pitchFamily="18" charset="0"/>
                <a:cs typeface="Times New Roman" pitchFamily="18" charset="0"/>
              </a:rPr>
              <a:t>bí</a:t>
            </a:r>
            <a:r>
              <a:rPr lang="en-US" sz="3400" b="1" i="1" dirty="0" smtClean="0">
                <a:latin typeface="Times New Roman" pitchFamily="18" charset="0"/>
                <a:cs typeface="Times New Roman" pitchFamily="18" charset="0"/>
              </a:rPr>
              <a:t> </a:t>
            </a:r>
            <a:r>
              <a:rPr lang="en-US" sz="3400" b="1" i="1" dirty="0" err="1" smtClean="0">
                <a:latin typeface="Times New Roman" pitchFamily="18" charset="0"/>
                <a:cs typeface="Times New Roman" pitchFamily="18" charset="0"/>
              </a:rPr>
              <a:t>mật</a:t>
            </a:r>
            <a:r>
              <a:rPr lang="en-US" sz="3400" b="1" i="1" dirty="0" smtClean="0">
                <a:latin typeface="Times New Roman" pitchFamily="18" charset="0"/>
                <a:cs typeface="Times New Roman" pitchFamily="18" charset="0"/>
              </a:rPr>
              <a:t> </a:t>
            </a:r>
            <a:r>
              <a:rPr lang="en-US" sz="3400" b="1" i="1" dirty="0" err="1" smtClean="0">
                <a:latin typeface="Times New Roman" pitchFamily="18" charset="0"/>
                <a:cs typeface="Times New Roman" pitchFamily="18" charset="0"/>
              </a:rPr>
              <a:t>nhà</a:t>
            </a:r>
            <a:r>
              <a:rPr lang="en-US" sz="3400" b="1" i="1" dirty="0" smtClean="0">
                <a:latin typeface="Times New Roman" pitchFamily="18" charset="0"/>
                <a:cs typeface="Times New Roman" pitchFamily="18" charset="0"/>
              </a:rPr>
              <a:t> </a:t>
            </a:r>
            <a:r>
              <a:rPr lang="en-US" sz="3400" b="1" i="1" dirty="0" err="1" smtClean="0">
                <a:latin typeface="Times New Roman" pitchFamily="18" charset="0"/>
                <a:cs typeface="Times New Roman" pitchFamily="18" charset="0"/>
              </a:rPr>
              <a:t>nước</a:t>
            </a:r>
            <a:r>
              <a:rPr lang="en-US" sz="3400" b="1" i="1" dirty="0" smtClean="0">
                <a:latin typeface="Times New Roman" pitchFamily="18" charset="0"/>
                <a:cs typeface="Times New Roman" pitchFamily="18" charset="0"/>
              </a:rPr>
              <a:t> (</a:t>
            </a:r>
            <a:r>
              <a:rPr lang="en-US" sz="3400" b="1" i="1" dirty="0" err="1" smtClean="0">
                <a:latin typeface="Times New Roman" pitchFamily="18" charset="0"/>
                <a:cs typeface="Times New Roman" pitchFamily="18" charset="0"/>
              </a:rPr>
              <a:t>Điều</a:t>
            </a:r>
            <a:r>
              <a:rPr lang="en-US" sz="3400" b="1" i="1" dirty="0" smtClean="0">
                <a:latin typeface="Times New Roman" pitchFamily="18" charset="0"/>
                <a:cs typeface="Times New Roman" pitchFamily="18" charset="0"/>
              </a:rPr>
              <a:t> 7, </a:t>
            </a:r>
            <a:r>
              <a:rPr lang="en-US" sz="3400" b="1" i="1" dirty="0" err="1" smtClean="0">
                <a:latin typeface="Times New Roman" pitchFamily="18" charset="0"/>
                <a:cs typeface="Times New Roman" pitchFamily="18" charset="0"/>
              </a:rPr>
              <a:t>Điều</a:t>
            </a:r>
            <a:r>
              <a:rPr lang="en-US" sz="3400" b="1" i="1" dirty="0" smtClean="0">
                <a:latin typeface="Times New Roman" pitchFamily="18" charset="0"/>
                <a:cs typeface="Times New Roman" pitchFamily="18" charset="0"/>
              </a:rPr>
              <a:t> 8, </a:t>
            </a:r>
            <a:r>
              <a:rPr lang="en-US" sz="3400" b="1" i="1" dirty="0" err="1" smtClean="0">
                <a:latin typeface="Times New Roman" pitchFamily="18" charset="0"/>
                <a:cs typeface="Times New Roman" pitchFamily="18" charset="0"/>
              </a:rPr>
              <a:t>Điều</a:t>
            </a:r>
            <a:r>
              <a:rPr lang="en-US" sz="3400" b="1" i="1" dirty="0" smtClean="0">
                <a:latin typeface="Times New Roman" pitchFamily="18" charset="0"/>
                <a:cs typeface="Times New Roman" pitchFamily="18" charset="0"/>
              </a:rPr>
              <a:t> 9)</a:t>
            </a:r>
            <a:endParaRPr lang="en-US" sz="3400" dirty="0" smtClean="0">
              <a:latin typeface="Times New Roman" pitchFamily="18" charset="0"/>
              <a:cs typeface="Times New Roman" pitchFamily="18" charset="0"/>
            </a:endParaRPr>
          </a:p>
          <a:p>
            <a:pPr marL="0" indent="0" algn="just">
              <a:spcBef>
                <a:spcPts val="600"/>
              </a:spcBef>
              <a:spcAft>
                <a:spcPts val="600"/>
              </a:spcAft>
              <a:buNone/>
            </a:pPr>
            <a:r>
              <a:rPr lang="en-US" sz="3400" dirty="0" smtClean="0">
                <a:latin typeface="Times New Roman" pitchFamily="18" charset="0"/>
                <a:cs typeface="Times New Roman" pitchFamily="18" charset="0"/>
              </a:rPr>
              <a:t>- </a:t>
            </a:r>
            <a:r>
              <a:rPr lang="en-US" sz="3400" dirty="0" err="1" smtClean="0">
                <a:latin typeface="Times New Roman" pitchFamily="18" charset="0"/>
                <a:cs typeface="Times New Roman" pitchFamily="18" charset="0"/>
              </a:rPr>
              <a:t>Luật</a:t>
            </a:r>
            <a:r>
              <a:rPr lang="en-US" sz="3400" dirty="0" smtClean="0">
                <a:latin typeface="Times New Roman" pitchFamily="18" charset="0"/>
                <a:cs typeface="Times New Roman" pitchFamily="18" charset="0"/>
              </a:rPr>
              <a:t> </a:t>
            </a:r>
            <a:r>
              <a:rPr lang="en-US" sz="3400" dirty="0" err="1" smtClean="0">
                <a:latin typeface="Times New Roman" pitchFamily="18" charset="0"/>
                <a:cs typeface="Times New Roman" pitchFamily="18" charset="0"/>
              </a:rPr>
              <a:t>Bảo</a:t>
            </a:r>
            <a:r>
              <a:rPr lang="en-US" sz="3400" dirty="0" smtClean="0">
                <a:latin typeface="Times New Roman" pitchFamily="18" charset="0"/>
                <a:cs typeface="Times New Roman" pitchFamily="18" charset="0"/>
              </a:rPr>
              <a:t> </a:t>
            </a:r>
            <a:r>
              <a:rPr lang="en-US" sz="3400" dirty="0" err="1" smtClean="0">
                <a:latin typeface="Times New Roman" pitchFamily="18" charset="0"/>
                <a:cs typeface="Times New Roman" pitchFamily="18" charset="0"/>
              </a:rPr>
              <a:t>vệ</a:t>
            </a:r>
            <a:r>
              <a:rPr lang="en-US" sz="3400" dirty="0" smtClean="0">
                <a:latin typeface="Times New Roman" pitchFamily="18" charset="0"/>
                <a:cs typeface="Times New Roman" pitchFamily="18" charset="0"/>
              </a:rPr>
              <a:t> </a:t>
            </a:r>
            <a:r>
              <a:rPr lang="en-US" sz="3400" dirty="0" err="1" smtClean="0">
                <a:latin typeface="Times New Roman" pitchFamily="18" charset="0"/>
                <a:cs typeface="Times New Roman" pitchFamily="18" charset="0"/>
              </a:rPr>
              <a:t>bí</a:t>
            </a:r>
            <a:r>
              <a:rPr lang="en-US" sz="3400" dirty="0" smtClean="0">
                <a:latin typeface="Times New Roman" pitchFamily="18" charset="0"/>
                <a:cs typeface="Times New Roman" pitchFamily="18" charset="0"/>
              </a:rPr>
              <a:t> </a:t>
            </a:r>
            <a:r>
              <a:rPr lang="en-US" sz="3400" dirty="0" err="1" smtClean="0">
                <a:latin typeface="Times New Roman" pitchFamily="18" charset="0"/>
                <a:cs typeface="Times New Roman" pitchFamily="18" charset="0"/>
              </a:rPr>
              <a:t>mật</a:t>
            </a:r>
            <a:r>
              <a:rPr lang="en-US" sz="3400" dirty="0" smtClean="0">
                <a:latin typeface="Times New Roman" pitchFamily="18" charset="0"/>
                <a:cs typeface="Times New Roman" pitchFamily="18" charset="0"/>
              </a:rPr>
              <a:t> </a:t>
            </a:r>
            <a:r>
              <a:rPr lang="en-US" sz="3400" dirty="0" err="1" smtClean="0">
                <a:latin typeface="Times New Roman" pitchFamily="18" charset="0"/>
                <a:cs typeface="Times New Roman" pitchFamily="18" charset="0"/>
              </a:rPr>
              <a:t>nhà</a:t>
            </a:r>
            <a:r>
              <a:rPr lang="en-US" sz="3400" dirty="0" smtClean="0">
                <a:latin typeface="Times New Roman" pitchFamily="18" charset="0"/>
                <a:cs typeface="Times New Roman" pitchFamily="18" charset="0"/>
              </a:rPr>
              <a:t> </a:t>
            </a:r>
            <a:r>
              <a:rPr lang="en-US" sz="3400" dirty="0" err="1" smtClean="0">
                <a:latin typeface="Times New Roman" pitchFamily="18" charset="0"/>
                <a:cs typeface="Times New Roman" pitchFamily="18" charset="0"/>
              </a:rPr>
              <a:t>nước</a:t>
            </a:r>
            <a:r>
              <a:rPr lang="en-US" sz="3400" dirty="0" smtClean="0">
                <a:latin typeface="Times New Roman" pitchFamily="18" charset="0"/>
                <a:cs typeface="Times New Roman" pitchFamily="18" charset="0"/>
              </a:rPr>
              <a:t> </a:t>
            </a:r>
            <a:r>
              <a:rPr lang="en-US" sz="3400" dirty="0" err="1" smtClean="0">
                <a:latin typeface="Times New Roman" pitchFamily="18" charset="0"/>
                <a:cs typeface="Times New Roman" pitchFamily="18" charset="0"/>
              </a:rPr>
              <a:t>quy</a:t>
            </a:r>
            <a:r>
              <a:rPr lang="en-US" sz="3400" dirty="0" smtClean="0">
                <a:latin typeface="Times New Roman" pitchFamily="18" charset="0"/>
                <a:cs typeface="Times New Roman" pitchFamily="18" charset="0"/>
              </a:rPr>
              <a:t> </a:t>
            </a:r>
            <a:r>
              <a:rPr lang="en-US" sz="3400" dirty="0" err="1" smtClean="0">
                <a:latin typeface="Times New Roman" pitchFamily="18" charset="0"/>
                <a:cs typeface="Times New Roman" pitchFamily="18" charset="0"/>
              </a:rPr>
              <a:t>định</a:t>
            </a:r>
            <a:r>
              <a:rPr lang="en-US" sz="3400" dirty="0" smtClean="0">
                <a:latin typeface="Times New Roman" pitchFamily="18" charset="0"/>
                <a:cs typeface="Times New Roman" pitchFamily="18" charset="0"/>
              </a:rPr>
              <a:t> </a:t>
            </a:r>
            <a:r>
              <a:rPr lang="en-US" sz="3400" dirty="0" err="1" smtClean="0">
                <a:latin typeface="Times New Roman" pitchFamily="18" charset="0"/>
                <a:cs typeface="Times New Roman" pitchFamily="18" charset="0"/>
              </a:rPr>
              <a:t>phạm</a:t>
            </a:r>
            <a:r>
              <a:rPr lang="en-US" sz="3400" dirty="0" smtClean="0">
                <a:latin typeface="Times New Roman" pitchFamily="18" charset="0"/>
                <a:cs typeface="Times New Roman" pitchFamily="18" charset="0"/>
              </a:rPr>
              <a:t> vi </a:t>
            </a:r>
            <a:r>
              <a:rPr lang="en-US" sz="3400" dirty="0" err="1" smtClean="0">
                <a:latin typeface="Times New Roman" pitchFamily="18" charset="0"/>
                <a:cs typeface="Times New Roman" pitchFamily="18" charset="0"/>
              </a:rPr>
              <a:t>bí</a:t>
            </a:r>
            <a:r>
              <a:rPr lang="en-US" sz="3400" dirty="0" smtClean="0">
                <a:latin typeface="Times New Roman" pitchFamily="18" charset="0"/>
                <a:cs typeface="Times New Roman" pitchFamily="18" charset="0"/>
              </a:rPr>
              <a:t> </a:t>
            </a:r>
            <a:r>
              <a:rPr lang="en-US" sz="3400" dirty="0" err="1" smtClean="0">
                <a:latin typeface="Times New Roman" pitchFamily="18" charset="0"/>
                <a:cs typeface="Times New Roman" pitchFamily="18" charset="0"/>
              </a:rPr>
              <a:t>mật</a:t>
            </a:r>
            <a:r>
              <a:rPr lang="en-US" sz="3400" dirty="0" smtClean="0">
                <a:latin typeface="Times New Roman" pitchFamily="18" charset="0"/>
                <a:cs typeface="Times New Roman" pitchFamily="18" charset="0"/>
              </a:rPr>
              <a:t> </a:t>
            </a:r>
            <a:r>
              <a:rPr lang="en-US" sz="3400" dirty="0" err="1" smtClean="0">
                <a:latin typeface="Times New Roman" pitchFamily="18" charset="0"/>
                <a:cs typeface="Times New Roman" pitchFamily="18" charset="0"/>
              </a:rPr>
              <a:t>nhà</a:t>
            </a:r>
            <a:r>
              <a:rPr lang="en-US" sz="3400" dirty="0" smtClean="0">
                <a:latin typeface="Times New Roman" pitchFamily="18" charset="0"/>
                <a:cs typeface="Times New Roman" pitchFamily="18" charset="0"/>
              </a:rPr>
              <a:t> </a:t>
            </a:r>
            <a:r>
              <a:rPr lang="en-US" sz="3400" dirty="0" err="1" smtClean="0">
                <a:latin typeface="Times New Roman" pitchFamily="18" charset="0"/>
                <a:cs typeface="Times New Roman" pitchFamily="18" charset="0"/>
              </a:rPr>
              <a:t>nước</a:t>
            </a:r>
            <a:r>
              <a:rPr lang="en-US" sz="3400" dirty="0" smtClean="0">
                <a:latin typeface="Times New Roman" pitchFamily="18" charset="0"/>
                <a:cs typeface="Times New Roman" pitchFamily="18" charset="0"/>
              </a:rPr>
              <a:t> </a:t>
            </a:r>
            <a:r>
              <a:rPr lang="en-US" sz="3400" dirty="0" err="1" smtClean="0">
                <a:latin typeface="Times New Roman" pitchFamily="18" charset="0"/>
                <a:cs typeface="Times New Roman" pitchFamily="18" charset="0"/>
              </a:rPr>
              <a:t>là</a:t>
            </a:r>
            <a:r>
              <a:rPr lang="en-US" sz="3400" dirty="0" smtClean="0">
                <a:latin typeface="Times New Roman" pitchFamily="18" charset="0"/>
                <a:cs typeface="Times New Roman" pitchFamily="18" charset="0"/>
              </a:rPr>
              <a:t> </a:t>
            </a:r>
            <a:r>
              <a:rPr lang="en-US" sz="3400" dirty="0" err="1" smtClean="0">
                <a:latin typeface="Times New Roman" pitchFamily="18" charset="0"/>
                <a:cs typeface="Times New Roman" pitchFamily="18" charset="0"/>
              </a:rPr>
              <a:t>giới</a:t>
            </a:r>
            <a:r>
              <a:rPr lang="en-US" sz="3400" dirty="0" smtClean="0">
                <a:latin typeface="Times New Roman" pitchFamily="18" charset="0"/>
                <a:cs typeface="Times New Roman" pitchFamily="18" charset="0"/>
              </a:rPr>
              <a:t> </a:t>
            </a:r>
            <a:r>
              <a:rPr lang="en-US" sz="3400" dirty="0" err="1" smtClean="0">
                <a:latin typeface="Times New Roman" pitchFamily="18" charset="0"/>
                <a:cs typeface="Times New Roman" pitchFamily="18" charset="0"/>
              </a:rPr>
              <a:t>hạn</a:t>
            </a:r>
            <a:r>
              <a:rPr lang="en-US" sz="3400" dirty="0" smtClean="0">
                <a:latin typeface="Times New Roman" pitchFamily="18" charset="0"/>
                <a:cs typeface="Times New Roman" pitchFamily="18" charset="0"/>
              </a:rPr>
              <a:t> </a:t>
            </a:r>
            <a:r>
              <a:rPr lang="en-US" sz="3400" dirty="0" err="1" smtClean="0">
                <a:latin typeface="Times New Roman" pitchFamily="18" charset="0"/>
                <a:cs typeface="Times New Roman" pitchFamily="18" charset="0"/>
              </a:rPr>
              <a:t>thông</a:t>
            </a:r>
            <a:r>
              <a:rPr lang="en-US" sz="3400" dirty="0" smtClean="0">
                <a:latin typeface="Times New Roman" pitchFamily="18" charset="0"/>
                <a:cs typeface="Times New Roman" pitchFamily="18" charset="0"/>
              </a:rPr>
              <a:t> tin </a:t>
            </a:r>
            <a:r>
              <a:rPr lang="en-US" sz="3400" dirty="0" err="1" smtClean="0">
                <a:latin typeface="Times New Roman" pitchFamily="18" charset="0"/>
                <a:cs typeface="Times New Roman" pitchFamily="18" charset="0"/>
              </a:rPr>
              <a:t>quan</a:t>
            </a:r>
            <a:r>
              <a:rPr lang="en-US" sz="3400" dirty="0" smtClean="0">
                <a:latin typeface="Times New Roman" pitchFamily="18" charset="0"/>
                <a:cs typeface="Times New Roman" pitchFamily="18" charset="0"/>
              </a:rPr>
              <a:t> </a:t>
            </a:r>
            <a:r>
              <a:rPr lang="en-US" sz="3400" dirty="0" err="1" smtClean="0">
                <a:latin typeface="Times New Roman" pitchFamily="18" charset="0"/>
                <a:cs typeface="Times New Roman" pitchFamily="18" charset="0"/>
              </a:rPr>
              <a:t>trọng</a:t>
            </a:r>
            <a:r>
              <a:rPr lang="en-US" sz="3400" dirty="0" smtClean="0">
                <a:latin typeface="Times New Roman" pitchFamily="18" charset="0"/>
                <a:cs typeface="Times New Roman" pitchFamily="18" charset="0"/>
              </a:rPr>
              <a:t> </a:t>
            </a:r>
            <a:r>
              <a:rPr lang="en-US" sz="3400" dirty="0" err="1" smtClean="0">
                <a:latin typeface="Times New Roman" pitchFamily="18" charset="0"/>
                <a:cs typeface="Times New Roman" pitchFamily="18" charset="0"/>
              </a:rPr>
              <a:t>trong</a:t>
            </a:r>
            <a:r>
              <a:rPr lang="en-US" sz="3400" dirty="0" smtClean="0">
                <a:latin typeface="Times New Roman" pitchFamily="18" charset="0"/>
                <a:cs typeface="Times New Roman" pitchFamily="18" charset="0"/>
              </a:rPr>
              <a:t> </a:t>
            </a:r>
            <a:r>
              <a:rPr lang="en-US" sz="3400" dirty="0" err="1" smtClean="0">
                <a:latin typeface="Times New Roman" pitchFamily="18" charset="0"/>
                <a:cs typeface="Times New Roman" pitchFamily="18" charset="0"/>
              </a:rPr>
              <a:t>các</a:t>
            </a:r>
            <a:r>
              <a:rPr lang="en-US" sz="3400" dirty="0" smtClean="0">
                <a:latin typeface="Times New Roman" pitchFamily="18" charset="0"/>
                <a:cs typeface="Times New Roman" pitchFamily="18" charset="0"/>
              </a:rPr>
              <a:t> </a:t>
            </a:r>
            <a:r>
              <a:rPr lang="en-US" sz="3400" dirty="0" err="1" smtClean="0">
                <a:latin typeface="Times New Roman" pitchFamily="18" charset="0"/>
                <a:cs typeface="Times New Roman" pitchFamily="18" charset="0"/>
              </a:rPr>
              <a:t>lĩnh</a:t>
            </a:r>
            <a:r>
              <a:rPr lang="en-US" sz="3400" dirty="0" smtClean="0">
                <a:latin typeface="Times New Roman" pitchFamily="18" charset="0"/>
                <a:cs typeface="Times New Roman" pitchFamily="18" charset="0"/>
              </a:rPr>
              <a:t> </a:t>
            </a:r>
            <a:r>
              <a:rPr lang="en-US" sz="3400" dirty="0" err="1" smtClean="0">
                <a:latin typeface="Times New Roman" pitchFamily="18" charset="0"/>
                <a:cs typeface="Times New Roman" pitchFamily="18" charset="0"/>
              </a:rPr>
              <a:t>vực</a:t>
            </a:r>
            <a:r>
              <a:rPr lang="en-US" sz="3400" dirty="0" smtClean="0">
                <a:latin typeface="Times New Roman" pitchFamily="18" charset="0"/>
                <a:cs typeface="Times New Roman" pitchFamily="18" charset="0"/>
              </a:rPr>
              <a:t> </a:t>
            </a:r>
            <a:r>
              <a:rPr lang="en-US" sz="3400" dirty="0" err="1" smtClean="0">
                <a:latin typeface="Times New Roman" pitchFamily="18" charset="0"/>
                <a:cs typeface="Times New Roman" pitchFamily="18" charset="0"/>
              </a:rPr>
              <a:t>chưa</a:t>
            </a:r>
            <a:r>
              <a:rPr lang="en-US" sz="3400" dirty="0" smtClean="0">
                <a:latin typeface="Times New Roman" pitchFamily="18" charset="0"/>
                <a:cs typeface="Times New Roman" pitchFamily="18" charset="0"/>
              </a:rPr>
              <a:t> </a:t>
            </a:r>
            <a:r>
              <a:rPr lang="en-US" sz="3400" dirty="0" err="1" smtClean="0">
                <a:latin typeface="Times New Roman" pitchFamily="18" charset="0"/>
                <a:cs typeface="Times New Roman" pitchFamily="18" charset="0"/>
              </a:rPr>
              <a:t>công</a:t>
            </a:r>
            <a:r>
              <a:rPr lang="en-US" sz="3400" dirty="0" smtClean="0">
                <a:latin typeface="Times New Roman" pitchFamily="18" charset="0"/>
                <a:cs typeface="Times New Roman" pitchFamily="18" charset="0"/>
              </a:rPr>
              <a:t> </a:t>
            </a:r>
            <a:r>
              <a:rPr lang="en-US" sz="3400" dirty="0" err="1" smtClean="0">
                <a:latin typeface="Times New Roman" pitchFamily="18" charset="0"/>
                <a:cs typeface="Times New Roman" pitchFamily="18" charset="0"/>
              </a:rPr>
              <a:t>khai</a:t>
            </a:r>
            <a:r>
              <a:rPr lang="en-US" sz="3400" dirty="0" smtClean="0">
                <a:latin typeface="Times New Roman" pitchFamily="18" charset="0"/>
                <a:cs typeface="Times New Roman" pitchFamily="18" charset="0"/>
              </a:rPr>
              <a:t>, </a:t>
            </a:r>
            <a:r>
              <a:rPr lang="en-US" sz="3400" dirty="0" err="1" smtClean="0">
                <a:latin typeface="Times New Roman" pitchFamily="18" charset="0"/>
                <a:cs typeface="Times New Roman" pitchFamily="18" charset="0"/>
              </a:rPr>
              <a:t>nếu</a:t>
            </a:r>
            <a:r>
              <a:rPr lang="en-US" sz="3400" dirty="0" smtClean="0">
                <a:latin typeface="Times New Roman" pitchFamily="18" charset="0"/>
                <a:cs typeface="Times New Roman" pitchFamily="18" charset="0"/>
              </a:rPr>
              <a:t> </a:t>
            </a:r>
            <a:r>
              <a:rPr lang="en-US" sz="3400" dirty="0" err="1" smtClean="0">
                <a:latin typeface="Times New Roman" pitchFamily="18" charset="0"/>
                <a:cs typeface="Times New Roman" pitchFamily="18" charset="0"/>
              </a:rPr>
              <a:t>bị</a:t>
            </a:r>
            <a:r>
              <a:rPr lang="en-US" sz="3400" dirty="0" smtClean="0">
                <a:latin typeface="Times New Roman" pitchFamily="18" charset="0"/>
                <a:cs typeface="Times New Roman" pitchFamily="18" charset="0"/>
              </a:rPr>
              <a:t> </a:t>
            </a:r>
            <a:r>
              <a:rPr lang="en-US" sz="3400" dirty="0" err="1" smtClean="0">
                <a:latin typeface="Times New Roman" pitchFamily="18" charset="0"/>
                <a:cs typeface="Times New Roman" pitchFamily="18" charset="0"/>
              </a:rPr>
              <a:t>lộ</a:t>
            </a:r>
            <a:r>
              <a:rPr lang="en-US" sz="3400" dirty="0" smtClean="0">
                <a:latin typeface="Times New Roman" pitchFamily="18" charset="0"/>
                <a:cs typeface="Times New Roman" pitchFamily="18" charset="0"/>
              </a:rPr>
              <a:t>, </a:t>
            </a:r>
            <a:r>
              <a:rPr lang="en-US" sz="3400" dirty="0" err="1" smtClean="0">
                <a:latin typeface="Times New Roman" pitchFamily="18" charset="0"/>
                <a:cs typeface="Times New Roman" pitchFamily="18" charset="0"/>
              </a:rPr>
              <a:t>bị</a:t>
            </a:r>
            <a:r>
              <a:rPr lang="en-US" sz="3400" dirty="0" smtClean="0">
                <a:latin typeface="Times New Roman" pitchFamily="18" charset="0"/>
                <a:cs typeface="Times New Roman" pitchFamily="18" charset="0"/>
              </a:rPr>
              <a:t> </a:t>
            </a:r>
            <a:r>
              <a:rPr lang="en-US" sz="3400" dirty="0" err="1" smtClean="0">
                <a:latin typeface="Times New Roman" pitchFamily="18" charset="0"/>
                <a:cs typeface="Times New Roman" pitchFamily="18" charset="0"/>
              </a:rPr>
              <a:t>mất</a:t>
            </a:r>
            <a:r>
              <a:rPr lang="en-US" sz="3400" dirty="0" smtClean="0">
                <a:latin typeface="Times New Roman" pitchFamily="18" charset="0"/>
                <a:cs typeface="Times New Roman" pitchFamily="18" charset="0"/>
              </a:rPr>
              <a:t> </a:t>
            </a:r>
            <a:r>
              <a:rPr lang="en-US" sz="3400" dirty="0" err="1" smtClean="0">
                <a:latin typeface="Times New Roman" pitchFamily="18" charset="0"/>
                <a:cs typeface="Times New Roman" pitchFamily="18" charset="0"/>
              </a:rPr>
              <a:t>có</a:t>
            </a:r>
            <a:r>
              <a:rPr lang="en-US" sz="3400" dirty="0" smtClean="0">
                <a:latin typeface="Times New Roman" pitchFamily="18" charset="0"/>
                <a:cs typeface="Times New Roman" pitchFamily="18" charset="0"/>
              </a:rPr>
              <a:t> </a:t>
            </a:r>
            <a:r>
              <a:rPr lang="en-US" sz="3400" dirty="0" err="1" smtClean="0">
                <a:latin typeface="Times New Roman" pitchFamily="18" charset="0"/>
                <a:cs typeface="Times New Roman" pitchFamily="18" charset="0"/>
              </a:rPr>
              <a:t>thể</a:t>
            </a:r>
            <a:r>
              <a:rPr lang="en-US" sz="3400" dirty="0" smtClean="0">
                <a:latin typeface="Times New Roman" pitchFamily="18" charset="0"/>
                <a:cs typeface="Times New Roman" pitchFamily="18" charset="0"/>
              </a:rPr>
              <a:t> </a:t>
            </a:r>
            <a:r>
              <a:rPr lang="en-US" sz="3400" dirty="0" err="1" smtClean="0">
                <a:latin typeface="Times New Roman" pitchFamily="18" charset="0"/>
                <a:cs typeface="Times New Roman" pitchFamily="18" charset="0"/>
              </a:rPr>
              <a:t>gây</a:t>
            </a:r>
            <a:r>
              <a:rPr lang="en-US" sz="3400" dirty="0" smtClean="0">
                <a:latin typeface="Times New Roman" pitchFamily="18" charset="0"/>
                <a:cs typeface="Times New Roman" pitchFamily="18" charset="0"/>
              </a:rPr>
              <a:t> </a:t>
            </a:r>
            <a:r>
              <a:rPr lang="en-US" sz="3400" dirty="0" err="1" smtClean="0">
                <a:latin typeface="Times New Roman" pitchFamily="18" charset="0"/>
                <a:cs typeface="Times New Roman" pitchFamily="18" charset="0"/>
              </a:rPr>
              <a:t>nguy</a:t>
            </a:r>
            <a:r>
              <a:rPr lang="en-US" sz="3400" dirty="0" smtClean="0">
                <a:latin typeface="Times New Roman" pitchFamily="18" charset="0"/>
                <a:cs typeface="Times New Roman" pitchFamily="18" charset="0"/>
              </a:rPr>
              <a:t> </a:t>
            </a:r>
            <a:r>
              <a:rPr lang="en-US" sz="3400" dirty="0" err="1" smtClean="0">
                <a:latin typeface="Times New Roman" pitchFamily="18" charset="0"/>
                <a:cs typeface="Times New Roman" pitchFamily="18" charset="0"/>
              </a:rPr>
              <a:t>hại</a:t>
            </a:r>
            <a:r>
              <a:rPr lang="en-US" sz="3400" dirty="0" smtClean="0">
                <a:latin typeface="Times New Roman" pitchFamily="18" charset="0"/>
                <a:cs typeface="Times New Roman" pitchFamily="18" charset="0"/>
              </a:rPr>
              <a:t> </a:t>
            </a:r>
            <a:r>
              <a:rPr lang="en-US" sz="3400" dirty="0" err="1" smtClean="0">
                <a:latin typeface="Times New Roman" pitchFamily="18" charset="0"/>
                <a:cs typeface="Times New Roman" pitchFamily="18" charset="0"/>
              </a:rPr>
              <a:t>đến</a:t>
            </a:r>
            <a:r>
              <a:rPr lang="en-US" sz="3400" dirty="0" smtClean="0">
                <a:latin typeface="Times New Roman" pitchFamily="18" charset="0"/>
                <a:cs typeface="Times New Roman" pitchFamily="18" charset="0"/>
              </a:rPr>
              <a:t> </a:t>
            </a:r>
            <a:r>
              <a:rPr lang="en-US" sz="3400" dirty="0" err="1" smtClean="0">
                <a:latin typeface="Times New Roman" pitchFamily="18" charset="0"/>
                <a:cs typeface="Times New Roman" pitchFamily="18" charset="0"/>
              </a:rPr>
              <a:t>quốc</a:t>
            </a:r>
            <a:r>
              <a:rPr lang="en-US" sz="3400" dirty="0" smtClean="0">
                <a:latin typeface="Times New Roman" pitchFamily="18" charset="0"/>
                <a:cs typeface="Times New Roman" pitchFamily="18" charset="0"/>
              </a:rPr>
              <a:t> </a:t>
            </a:r>
            <a:r>
              <a:rPr lang="en-US" sz="3400" dirty="0" err="1" smtClean="0">
                <a:latin typeface="Times New Roman" pitchFamily="18" charset="0"/>
                <a:cs typeface="Times New Roman" pitchFamily="18" charset="0"/>
              </a:rPr>
              <a:t>gia</a:t>
            </a:r>
            <a:r>
              <a:rPr lang="en-US" sz="3400" dirty="0" smtClean="0">
                <a:latin typeface="Times New Roman" pitchFamily="18" charset="0"/>
                <a:cs typeface="Times New Roman" pitchFamily="18" charset="0"/>
              </a:rPr>
              <a:t>, </a:t>
            </a:r>
            <a:r>
              <a:rPr lang="en-US" sz="3400" dirty="0" err="1" smtClean="0">
                <a:latin typeface="Times New Roman" pitchFamily="18" charset="0"/>
                <a:cs typeface="Times New Roman" pitchFamily="18" charset="0"/>
              </a:rPr>
              <a:t>dân</a:t>
            </a:r>
            <a:r>
              <a:rPr lang="en-US" sz="3400" dirty="0" smtClean="0">
                <a:latin typeface="Times New Roman" pitchFamily="18" charset="0"/>
                <a:cs typeface="Times New Roman" pitchFamily="18" charset="0"/>
              </a:rPr>
              <a:t> </a:t>
            </a:r>
            <a:r>
              <a:rPr lang="en-US" sz="3400" dirty="0" err="1" smtClean="0">
                <a:latin typeface="Times New Roman" pitchFamily="18" charset="0"/>
                <a:cs typeface="Times New Roman" pitchFamily="18" charset="0"/>
              </a:rPr>
              <a:t>tộc</a:t>
            </a:r>
            <a:r>
              <a:rPr lang="en-US" sz="3400" dirty="0" smtClean="0">
                <a:latin typeface="Times New Roman" pitchFamily="18" charset="0"/>
                <a:cs typeface="Times New Roman" pitchFamily="18" charset="0"/>
              </a:rPr>
              <a:t>. Theo </a:t>
            </a:r>
            <a:r>
              <a:rPr lang="en-US" sz="3400" dirty="0" err="1" smtClean="0">
                <a:latin typeface="Times New Roman" pitchFamily="18" charset="0"/>
                <a:cs typeface="Times New Roman" pitchFamily="18" charset="0"/>
              </a:rPr>
              <a:t>đó</a:t>
            </a:r>
            <a:r>
              <a:rPr lang="en-US" sz="3400" dirty="0" smtClean="0">
                <a:latin typeface="Times New Roman" pitchFamily="18" charset="0"/>
                <a:cs typeface="Times New Roman" pitchFamily="18" charset="0"/>
              </a:rPr>
              <a:t>, </a:t>
            </a:r>
            <a:r>
              <a:rPr lang="en-US" sz="3400" dirty="0" err="1" smtClean="0">
                <a:latin typeface="Times New Roman" pitchFamily="18" charset="0"/>
                <a:cs typeface="Times New Roman" pitchFamily="18" charset="0"/>
              </a:rPr>
              <a:t>nội</a:t>
            </a:r>
            <a:r>
              <a:rPr lang="en-US" sz="3400" dirty="0" smtClean="0">
                <a:latin typeface="Times New Roman" pitchFamily="18" charset="0"/>
                <a:cs typeface="Times New Roman" pitchFamily="18" charset="0"/>
              </a:rPr>
              <a:t> dung </a:t>
            </a:r>
            <a:r>
              <a:rPr lang="en-US" sz="3400" dirty="0" err="1" smtClean="0">
                <a:latin typeface="Times New Roman" pitchFamily="18" charset="0"/>
                <a:cs typeface="Times New Roman" pitchFamily="18" charset="0"/>
              </a:rPr>
              <a:t>điều</a:t>
            </a:r>
            <a:r>
              <a:rPr lang="en-US" sz="3400" dirty="0" smtClean="0">
                <a:latin typeface="Times New Roman" pitchFamily="18" charset="0"/>
                <a:cs typeface="Times New Roman" pitchFamily="18" charset="0"/>
              </a:rPr>
              <a:t> </a:t>
            </a:r>
            <a:r>
              <a:rPr lang="en-US" sz="3400" dirty="0" err="1" smtClean="0">
                <a:latin typeface="Times New Roman" pitchFamily="18" charset="0"/>
                <a:cs typeface="Times New Roman" pitchFamily="18" charset="0"/>
              </a:rPr>
              <a:t>luật</a:t>
            </a:r>
            <a:r>
              <a:rPr lang="en-US" sz="3400" dirty="0" smtClean="0">
                <a:latin typeface="Times New Roman" pitchFamily="18" charset="0"/>
                <a:cs typeface="Times New Roman" pitchFamily="18" charset="0"/>
              </a:rPr>
              <a:t> </a:t>
            </a:r>
            <a:r>
              <a:rPr lang="en-US" sz="3400" dirty="0" err="1" smtClean="0">
                <a:latin typeface="Times New Roman" pitchFamily="18" charset="0"/>
                <a:cs typeface="Times New Roman" pitchFamily="18" charset="0"/>
              </a:rPr>
              <a:t>này</a:t>
            </a:r>
            <a:r>
              <a:rPr lang="en-US" sz="3400" dirty="0" smtClean="0">
                <a:latin typeface="Times New Roman" pitchFamily="18" charset="0"/>
                <a:cs typeface="Times New Roman" pitchFamily="18" charset="0"/>
              </a:rPr>
              <a:t> </a:t>
            </a:r>
            <a:r>
              <a:rPr lang="en-US" sz="3400" dirty="0" err="1" smtClean="0">
                <a:latin typeface="Times New Roman" pitchFamily="18" charset="0"/>
                <a:cs typeface="Times New Roman" pitchFamily="18" charset="0"/>
              </a:rPr>
              <a:t>được</a:t>
            </a:r>
            <a:r>
              <a:rPr lang="en-US" sz="3400" dirty="0" smtClean="0">
                <a:latin typeface="Times New Roman" pitchFamily="18" charset="0"/>
                <a:cs typeface="Times New Roman" pitchFamily="18" charset="0"/>
              </a:rPr>
              <a:t> </a:t>
            </a:r>
            <a:r>
              <a:rPr lang="en-US" sz="3400" dirty="0" err="1" smtClean="0">
                <a:latin typeface="Times New Roman" pitchFamily="18" charset="0"/>
                <a:cs typeface="Times New Roman" pitchFamily="18" charset="0"/>
              </a:rPr>
              <a:t>xây</a:t>
            </a:r>
            <a:r>
              <a:rPr lang="en-US" sz="3400" dirty="0" smtClean="0">
                <a:latin typeface="Times New Roman" pitchFamily="18" charset="0"/>
                <a:cs typeface="Times New Roman" pitchFamily="18" charset="0"/>
              </a:rPr>
              <a:t> </a:t>
            </a:r>
            <a:r>
              <a:rPr lang="en-US" sz="3400" dirty="0" err="1" smtClean="0">
                <a:latin typeface="Times New Roman" pitchFamily="18" charset="0"/>
                <a:cs typeface="Times New Roman" pitchFamily="18" charset="0"/>
              </a:rPr>
              <a:t>dựng</a:t>
            </a:r>
            <a:r>
              <a:rPr lang="en-US" sz="3400" dirty="0" smtClean="0">
                <a:latin typeface="Times New Roman" pitchFamily="18" charset="0"/>
                <a:cs typeface="Times New Roman" pitchFamily="18" charset="0"/>
              </a:rPr>
              <a:t> </a:t>
            </a:r>
            <a:r>
              <a:rPr lang="en-US" sz="3400" dirty="0" err="1" smtClean="0">
                <a:latin typeface="Times New Roman" pitchFamily="18" charset="0"/>
                <a:cs typeface="Times New Roman" pitchFamily="18" charset="0"/>
              </a:rPr>
              <a:t>trên</a:t>
            </a:r>
            <a:r>
              <a:rPr lang="en-US" sz="3400" dirty="0" smtClean="0">
                <a:latin typeface="Times New Roman" pitchFamily="18" charset="0"/>
                <a:cs typeface="Times New Roman" pitchFamily="18" charset="0"/>
              </a:rPr>
              <a:t> </a:t>
            </a:r>
            <a:r>
              <a:rPr lang="en-US" sz="3400" dirty="0" err="1" smtClean="0">
                <a:latin typeface="Times New Roman" pitchFamily="18" charset="0"/>
                <a:cs typeface="Times New Roman" pitchFamily="18" charset="0"/>
              </a:rPr>
              <a:t>cơ</a:t>
            </a:r>
            <a:r>
              <a:rPr lang="en-US" sz="3400" dirty="0" smtClean="0">
                <a:latin typeface="Times New Roman" pitchFamily="18" charset="0"/>
                <a:cs typeface="Times New Roman" pitchFamily="18" charset="0"/>
              </a:rPr>
              <a:t> </a:t>
            </a:r>
            <a:r>
              <a:rPr lang="en-US" sz="3400" dirty="0" err="1" smtClean="0">
                <a:latin typeface="Times New Roman" pitchFamily="18" charset="0"/>
                <a:cs typeface="Times New Roman" pitchFamily="18" charset="0"/>
              </a:rPr>
              <a:t>sở</a:t>
            </a:r>
            <a:r>
              <a:rPr lang="en-US" sz="3400" dirty="0" smtClean="0">
                <a:latin typeface="Times New Roman" pitchFamily="18" charset="0"/>
                <a:cs typeface="Times New Roman" pitchFamily="18" charset="0"/>
              </a:rPr>
              <a:t> </a:t>
            </a:r>
            <a:r>
              <a:rPr lang="en-US" sz="3400" dirty="0" err="1" smtClean="0">
                <a:latin typeface="Times New Roman" pitchFamily="18" charset="0"/>
                <a:cs typeface="Times New Roman" pitchFamily="18" charset="0"/>
              </a:rPr>
              <a:t>phân</a:t>
            </a:r>
            <a:r>
              <a:rPr lang="en-US" sz="3400" dirty="0" smtClean="0">
                <a:latin typeface="Times New Roman" pitchFamily="18" charset="0"/>
                <a:cs typeface="Times New Roman" pitchFamily="18" charset="0"/>
              </a:rPr>
              <a:t> </a:t>
            </a:r>
            <a:r>
              <a:rPr lang="en-US" sz="3400" dirty="0" err="1" smtClean="0">
                <a:latin typeface="Times New Roman" pitchFamily="18" charset="0"/>
                <a:cs typeface="Times New Roman" pitchFamily="18" charset="0"/>
              </a:rPr>
              <a:t>loại</a:t>
            </a:r>
            <a:r>
              <a:rPr lang="en-US" sz="3400" dirty="0" smtClean="0">
                <a:latin typeface="Times New Roman" pitchFamily="18" charset="0"/>
                <a:cs typeface="Times New Roman" pitchFamily="18" charset="0"/>
              </a:rPr>
              <a:t> </a:t>
            </a:r>
            <a:r>
              <a:rPr lang="en-US" sz="3400" dirty="0" err="1" smtClean="0">
                <a:latin typeface="Times New Roman" pitchFamily="18" charset="0"/>
                <a:cs typeface="Times New Roman" pitchFamily="18" charset="0"/>
              </a:rPr>
              <a:t>lĩnh</a:t>
            </a:r>
            <a:r>
              <a:rPr lang="en-US" sz="3400" dirty="0" smtClean="0">
                <a:latin typeface="Times New Roman" pitchFamily="18" charset="0"/>
                <a:cs typeface="Times New Roman" pitchFamily="18" charset="0"/>
              </a:rPr>
              <a:t> </a:t>
            </a:r>
            <a:r>
              <a:rPr lang="en-US" sz="3400" dirty="0" err="1" smtClean="0">
                <a:latin typeface="Times New Roman" pitchFamily="18" charset="0"/>
                <a:cs typeface="Times New Roman" pitchFamily="18" charset="0"/>
              </a:rPr>
              <a:t>vực</a:t>
            </a:r>
            <a:r>
              <a:rPr lang="en-US" sz="3400" dirty="0" smtClean="0">
                <a:latin typeface="Times New Roman" pitchFamily="18" charset="0"/>
                <a:cs typeface="Times New Roman" pitchFamily="18" charset="0"/>
              </a:rPr>
              <a:t> </a:t>
            </a:r>
            <a:r>
              <a:rPr lang="en-US" sz="3400" dirty="0" err="1" smtClean="0">
                <a:latin typeface="Times New Roman" pitchFamily="18" charset="0"/>
                <a:cs typeface="Times New Roman" pitchFamily="18" charset="0"/>
              </a:rPr>
              <a:t>theo</a:t>
            </a:r>
            <a:r>
              <a:rPr lang="en-US" sz="3400" dirty="0" smtClean="0">
                <a:latin typeface="Times New Roman" pitchFamily="18" charset="0"/>
                <a:cs typeface="Times New Roman" pitchFamily="18" charset="0"/>
              </a:rPr>
              <a:t> </a:t>
            </a:r>
            <a:r>
              <a:rPr lang="en-US" sz="3400" dirty="0" err="1" smtClean="0">
                <a:latin typeface="Times New Roman" pitchFamily="18" charset="0"/>
                <a:cs typeface="Times New Roman" pitchFamily="18" charset="0"/>
              </a:rPr>
              <a:t>quy</a:t>
            </a:r>
            <a:r>
              <a:rPr lang="en-US" sz="3400" dirty="0" smtClean="0">
                <a:latin typeface="Times New Roman" pitchFamily="18" charset="0"/>
                <a:cs typeface="Times New Roman" pitchFamily="18" charset="0"/>
              </a:rPr>
              <a:t> </a:t>
            </a:r>
            <a:r>
              <a:rPr lang="en-US" sz="3400" dirty="0" err="1" smtClean="0">
                <a:latin typeface="Times New Roman" pitchFamily="18" charset="0"/>
                <a:cs typeface="Times New Roman" pitchFamily="18" charset="0"/>
              </a:rPr>
              <a:t>định</a:t>
            </a:r>
            <a:r>
              <a:rPr lang="en-US" sz="3400" dirty="0" smtClean="0">
                <a:latin typeface="Times New Roman" pitchFamily="18" charset="0"/>
                <a:cs typeface="Times New Roman" pitchFamily="18" charset="0"/>
              </a:rPr>
              <a:t> </a:t>
            </a:r>
            <a:r>
              <a:rPr lang="en-US" sz="3400" dirty="0" err="1" smtClean="0">
                <a:latin typeface="Times New Roman" pitchFamily="18" charset="0"/>
                <a:cs typeface="Times New Roman" pitchFamily="18" charset="0"/>
              </a:rPr>
              <a:t>tại</a:t>
            </a:r>
            <a:r>
              <a:rPr lang="en-US" sz="3400" dirty="0" smtClean="0">
                <a:latin typeface="Times New Roman" pitchFamily="18" charset="0"/>
                <a:cs typeface="Times New Roman" pitchFamily="18" charset="0"/>
              </a:rPr>
              <a:t> </a:t>
            </a:r>
            <a:r>
              <a:rPr lang="en-US" sz="3400" dirty="0" err="1" smtClean="0">
                <a:latin typeface="Times New Roman" pitchFamily="18" charset="0"/>
                <a:cs typeface="Times New Roman" pitchFamily="18" charset="0"/>
              </a:rPr>
              <a:t>Luật</a:t>
            </a:r>
            <a:r>
              <a:rPr lang="en-US" sz="3400" dirty="0" smtClean="0">
                <a:latin typeface="Times New Roman" pitchFamily="18" charset="0"/>
                <a:cs typeface="Times New Roman" pitchFamily="18" charset="0"/>
              </a:rPr>
              <a:t> </a:t>
            </a:r>
            <a:r>
              <a:rPr lang="en-US" sz="3400" dirty="0" err="1" smtClean="0">
                <a:latin typeface="Times New Roman" pitchFamily="18" charset="0"/>
                <a:cs typeface="Times New Roman" pitchFamily="18" charset="0"/>
              </a:rPr>
              <a:t>Tổ</a:t>
            </a:r>
            <a:r>
              <a:rPr lang="en-US" sz="3400" dirty="0" smtClean="0">
                <a:latin typeface="Times New Roman" pitchFamily="18" charset="0"/>
                <a:cs typeface="Times New Roman" pitchFamily="18" charset="0"/>
              </a:rPr>
              <a:t> </a:t>
            </a:r>
            <a:r>
              <a:rPr lang="en-US" sz="3400" dirty="0" err="1" smtClean="0">
                <a:latin typeface="Times New Roman" pitchFamily="18" charset="0"/>
                <a:cs typeface="Times New Roman" pitchFamily="18" charset="0"/>
              </a:rPr>
              <a:t>chức</a:t>
            </a:r>
            <a:r>
              <a:rPr lang="en-US" sz="3400" dirty="0" smtClean="0">
                <a:latin typeface="Times New Roman" pitchFamily="18" charset="0"/>
                <a:cs typeface="Times New Roman" pitchFamily="18" charset="0"/>
              </a:rPr>
              <a:t> </a:t>
            </a:r>
            <a:r>
              <a:rPr lang="en-US" sz="3400" dirty="0" err="1" smtClean="0">
                <a:latin typeface="Times New Roman" pitchFamily="18" charset="0"/>
                <a:cs typeface="Times New Roman" pitchFamily="18" charset="0"/>
              </a:rPr>
              <a:t>Chính</a:t>
            </a:r>
            <a:r>
              <a:rPr lang="en-US" sz="3400" dirty="0" smtClean="0">
                <a:latin typeface="Times New Roman" pitchFamily="18" charset="0"/>
                <a:cs typeface="Times New Roman" pitchFamily="18" charset="0"/>
              </a:rPr>
              <a:t> </a:t>
            </a:r>
            <a:r>
              <a:rPr lang="en-US" sz="3400" dirty="0" err="1" smtClean="0">
                <a:latin typeface="Times New Roman" pitchFamily="18" charset="0"/>
                <a:cs typeface="Times New Roman" pitchFamily="18" charset="0"/>
              </a:rPr>
              <a:t>phủ</a:t>
            </a:r>
            <a:r>
              <a:rPr lang="en-US" sz="3400" dirty="0" smtClean="0">
                <a:latin typeface="Times New Roman" pitchFamily="18" charset="0"/>
                <a:cs typeface="Times New Roman" pitchFamily="18" charset="0"/>
              </a:rPr>
              <a:t>, </a:t>
            </a:r>
            <a:r>
              <a:rPr lang="en-US" sz="3400" dirty="0" err="1" smtClean="0">
                <a:latin typeface="Times New Roman" pitchFamily="18" charset="0"/>
                <a:cs typeface="Times New Roman" pitchFamily="18" charset="0"/>
              </a:rPr>
              <a:t>đây</a:t>
            </a:r>
            <a:r>
              <a:rPr lang="en-US" sz="3400" dirty="0" smtClean="0">
                <a:latin typeface="Times New Roman" pitchFamily="18" charset="0"/>
                <a:cs typeface="Times New Roman" pitchFamily="18" charset="0"/>
              </a:rPr>
              <a:t> </a:t>
            </a:r>
            <a:r>
              <a:rPr lang="en-US" sz="3400" dirty="0" err="1" smtClean="0">
                <a:latin typeface="Times New Roman" pitchFamily="18" charset="0"/>
                <a:cs typeface="Times New Roman" pitchFamily="18" charset="0"/>
              </a:rPr>
              <a:t>cũng</a:t>
            </a:r>
            <a:r>
              <a:rPr lang="en-US" sz="3400" dirty="0" smtClean="0">
                <a:latin typeface="Times New Roman" pitchFamily="18" charset="0"/>
                <a:cs typeface="Times New Roman" pitchFamily="18" charset="0"/>
              </a:rPr>
              <a:t> </a:t>
            </a:r>
            <a:r>
              <a:rPr lang="en-US" sz="3400" dirty="0" err="1" smtClean="0">
                <a:latin typeface="Times New Roman" pitchFamily="18" charset="0"/>
                <a:cs typeface="Times New Roman" pitchFamily="18" charset="0"/>
              </a:rPr>
              <a:t>là</a:t>
            </a:r>
            <a:r>
              <a:rPr lang="en-US" sz="3400" dirty="0" smtClean="0">
                <a:latin typeface="Times New Roman" pitchFamily="18" charset="0"/>
                <a:cs typeface="Times New Roman" pitchFamily="18" charset="0"/>
              </a:rPr>
              <a:t> </a:t>
            </a:r>
            <a:r>
              <a:rPr lang="en-US" sz="3400" dirty="0" err="1" smtClean="0">
                <a:latin typeface="Times New Roman" pitchFamily="18" charset="0"/>
                <a:cs typeface="Times New Roman" pitchFamily="18" charset="0"/>
              </a:rPr>
              <a:t>kết</a:t>
            </a:r>
            <a:r>
              <a:rPr lang="en-US" sz="3400" dirty="0" smtClean="0">
                <a:latin typeface="Times New Roman" pitchFamily="18" charset="0"/>
                <a:cs typeface="Times New Roman" pitchFamily="18" charset="0"/>
              </a:rPr>
              <a:t> </a:t>
            </a:r>
            <a:r>
              <a:rPr lang="en-US" sz="3400" dirty="0" err="1" smtClean="0">
                <a:latin typeface="Times New Roman" pitchFamily="18" charset="0"/>
                <a:cs typeface="Times New Roman" pitchFamily="18" charset="0"/>
              </a:rPr>
              <a:t>quả</a:t>
            </a:r>
            <a:r>
              <a:rPr lang="en-US" sz="3400" dirty="0" smtClean="0">
                <a:latin typeface="Times New Roman" pitchFamily="18" charset="0"/>
                <a:cs typeface="Times New Roman" pitchFamily="18" charset="0"/>
              </a:rPr>
              <a:t> </a:t>
            </a:r>
            <a:r>
              <a:rPr lang="en-US" sz="3400" dirty="0" err="1" smtClean="0">
                <a:latin typeface="Times New Roman" pitchFamily="18" charset="0"/>
                <a:cs typeface="Times New Roman" pitchFamily="18" charset="0"/>
              </a:rPr>
              <a:t>nghiên</a:t>
            </a:r>
            <a:r>
              <a:rPr lang="en-US" sz="3400" dirty="0" smtClean="0">
                <a:latin typeface="Times New Roman" pitchFamily="18" charset="0"/>
                <a:cs typeface="Times New Roman" pitchFamily="18" charset="0"/>
              </a:rPr>
              <a:t> </a:t>
            </a:r>
            <a:r>
              <a:rPr lang="en-US" sz="3400" dirty="0" err="1" smtClean="0">
                <a:latin typeface="Times New Roman" pitchFamily="18" charset="0"/>
                <a:cs typeface="Times New Roman" pitchFamily="18" charset="0"/>
              </a:rPr>
              <a:t>cứu</a:t>
            </a:r>
            <a:r>
              <a:rPr lang="en-US" sz="3400" dirty="0" smtClean="0">
                <a:latin typeface="Times New Roman" pitchFamily="18" charset="0"/>
                <a:cs typeface="Times New Roman" pitchFamily="18" charset="0"/>
              </a:rPr>
              <a:t>, </a:t>
            </a:r>
            <a:r>
              <a:rPr lang="en-US" sz="3400" dirty="0" err="1" smtClean="0">
                <a:latin typeface="Times New Roman" pitchFamily="18" charset="0"/>
                <a:cs typeface="Times New Roman" pitchFamily="18" charset="0"/>
              </a:rPr>
              <a:t>rà</a:t>
            </a:r>
            <a:r>
              <a:rPr lang="en-US" sz="3400" dirty="0" smtClean="0">
                <a:latin typeface="Times New Roman" pitchFamily="18" charset="0"/>
                <a:cs typeface="Times New Roman" pitchFamily="18" charset="0"/>
              </a:rPr>
              <a:t> </a:t>
            </a:r>
            <a:r>
              <a:rPr lang="en-US" sz="3400" dirty="0" err="1" smtClean="0">
                <a:latin typeface="Times New Roman" pitchFamily="18" charset="0"/>
                <a:cs typeface="Times New Roman" pitchFamily="18" charset="0"/>
              </a:rPr>
              <a:t>soát</a:t>
            </a:r>
            <a:r>
              <a:rPr lang="en-US" sz="3400" dirty="0" smtClean="0">
                <a:latin typeface="Times New Roman" pitchFamily="18" charset="0"/>
                <a:cs typeface="Times New Roman" pitchFamily="18" charset="0"/>
              </a:rPr>
              <a:t> </a:t>
            </a:r>
            <a:r>
              <a:rPr lang="en-US" sz="3400" dirty="0" err="1" smtClean="0">
                <a:latin typeface="Times New Roman" pitchFamily="18" charset="0"/>
                <a:cs typeface="Times New Roman" pitchFamily="18" charset="0"/>
              </a:rPr>
              <a:t>nội</a:t>
            </a:r>
            <a:r>
              <a:rPr lang="en-US" sz="3400" dirty="0" smtClean="0">
                <a:latin typeface="Times New Roman" pitchFamily="18" charset="0"/>
                <a:cs typeface="Times New Roman" pitchFamily="18" charset="0"/>
              </a:rPr>
              <a:t> dung </a:t>
            </a:r>
            <a:r>
              <a:rPr lang="en-US" sz="3400" dirty="0" err="1" smtClean="0">
                <a:latin typeface="Times New Roman" pitchFamily="18" charset="0"/>
                <a:cs typeface="Times New Roman" pitchFamily="18" charset="0"/>
              </a:rPr>
              <a:t>bí</a:t>
            </a:r>
            <a:r>
              <a:rPr lang="en-US" sz="3400" dirty="0" smtClean="0">
                <a:latin typeface="Times New Roman" pitchFamily="18" charset="0"/>
                <a:cs typeface="Times New Roman" pitchFamily="18" charset="0"/>
              </a:rPr>
              <a:t> </a:t>
            </a:r>
            <a:r>
              <a:rPr lang="en-US" sz="3400" dirty="0" err="1" smtClean="0">
                <a:latin typeface="Times New Roman" pitchFamily="18" charset="0"/>
                <a:cs typeface="Times New Roman" pitchFamily="18" charset="0"/>
              </a:rPr>
              <a:t>mật</a:t>
            </a:r>
            <a:r>
              <a:rPr lang="en-US" sz="3400" dirty="0" smtClean="0">
                <a:latin typeface="Times New Roman" pitchFamily="18" charset="0"/>
                <a:cs typeface="Times New Roman" pitchFamily="18" charset="0"/>
              </a:rPr>
              <a:t> </a:t>
            </a:r>
            <a:r>
              <a:rPr lang="en-US" sz="3400" dirty="0" err="1" smtClean="0">
                <a:latin typeface="Times New Roman" pitchFamily="18" charset="0"/>
                <a:cs typeface="Times New Roman" pitchFamily="18" charset="0"/>
              </a:rPr>
              <a:t>nhà</a:t>
            </a:r>
            <a:r>
              <a:rPr lang="en-US" sz="3400" dirty="0" smtClean="0">
                <a:latin typeface="Times New Roman" pitchFamily="18" charset="0"/>
                <a:cs typeface="Times New Roman" pitchFamily="18" charset="0"/>
              </a:rPr>
              <a:t> </a:t>
            </a:r>
            <a:r>
              <a:rPr lang="en-US" sz="3400" dirty="0" err="1" smtClean="0">
                <a:latin typeface="Times New Roman" pitchFamily="18" charset="0"/>
                <a:cs typeface="Times New Roman" pitchFamily="18" charset="0"/>
              </a:rPr>
              <a:t>nước</a:t>
            </a:r>
            <a:r>
              <a:rPr lang="en-US" sz="3400" dirty="0" smtClean="0">
                <a:latin typeface="Times New Roman" pitchFamily="18" charset="0"/>
                <a:cs typeface="Times New Roman" pitchFamily="18" charset="0"/>
              </a:rPr>
              <a:t> </a:t>
            </a:r>
            <a:r>
              <a:rPr lang="en-US" sz="3400" dirty="0" err="1" smtClean="0">
                <a:latin typeface="Times New Roman" pitchFamily="18" charset="0"/>
                <a:cs typeface="Times New Roman" pitchFamily="18" charset="0"/>
              </a:rPr>
              <a:t>tại</a:t>
            </a:r>
            <a:r>
              <a:rPr lang="en-US" sz="3400" dirty="0" smtClean="0">
                <a:latin typeface="Times New Roman" pitchFamily="18" charset="0"/>
                <a:cs typeface="Times New Roman" pitchFamily="18" charset="0"/>
              </a:rPr>
              <a:t> 96 </a:t>
            </a:r>
            <a:r>
              <a:rPr lang="en-US" sz="3400" dirty="0" err="1" smtClean="0">
                <a:latin typeface="Times New Roman" pitchFamily="18" charset="0"/>
                <a:cs typeface="Times New Roman" pitchFamily="18" charset="0"/>
              </a:rPr>
              <a:t>danh</a:t>
            </a:r>
            <a:r>
              <a:rPr lang="en-US" sz="3400" dirty="0" smtClean="0">
                <a:latin typeface="Times New Roman" pitchFamily="18" charset="0"/>
                <a:cs typeface="Times New Roman" pitchFamily="18" charset="0"/>
              </a:rPr>
              <a:t> </a:t>
            </a:r>
            <a:r>
              <a:rPr lang="en-US" sz="3400" dirty="0" err="1" smtClean="0">
                <a:latin typeface="Times New Roman" pitchFamily="18" charset="0"/>
                <a:cs typeface="Times New Roman" pitchFamily="18" charset="0"/>
              </a:rPr>
              <a:t>mục</a:t>
            </a:r>
            <a:r>
              <a:rPr lang="en-US" sz="3400" dirty="0" smtClean="0">
                <a:latin typeface="Times New Roman" pitchFamily="18" charset="0"/>
                <a:cs typeface="Times New Roman" pitchFamily="18" charset="0"/>
              </a:rPr>
              <a:t> </a:t>
            </a:r>
            <a:r>
              <a:rPr lang="en-US" sz="3400" dirty="0" err="1" smtClean="0">
                <a:latin typeface="Times New Roman" pitchFamily="18" charset="0"/>
                <a:cs typeface="Times New Roman" pitchFamily="18" charset="0"/>
              </a:rPr>
              <a:t>bí</a:t>
            </a:r>
            <a:r>
              <a:rPr lang="en-US" sz="3400" dirty="0" smtClean="0">
                <a:latin typeface="Times New Roman" pitchFamily="18" charset="0"/>
                <a:cs typeface="Times New Roman" pitchFamily="18" charset="0"/>
              </a:rPr>
              <a:t> </a:t>
            </a:r>
            <a:r>
              <a:rPr lang="en-US" sz="3400" dirty="0" err="1" smtClean="0">
                <a:latin typeface="Times New Roman" pitchFamily="18" charset="0"/>
                <a:cs typeface="Times New Roman" pitchFamily="18" charset="0"/>
              </a:rPr>
              <a:t>mật</a:t>
            </a:r>
            <a:r>
              <a:rPr lang="en-US" sz="3400" dirty="0" smtClean="0">
                <a:latin typeface="Times New Roman" pitchFamily="18" charset="0"/>
                <a:cs typeface="Times New Roman" pitchFamily="18" charset="0"/>
              </a:rPr>
              <a:t> </a:t>
            </a:r>
            <a:r>
              <a:rPr lang="en-US" sz="3400" dirty="0" err="1" smtClean="0">
                <a:latin typeface="Times New Roman" pitchFamily="18" charset="0"/>
                <a:cs typeface="Times New Roman" pitchFamily="18" charset="0"/>
              </a:rPr>
              <a:t>nhà</a:t>
            </a:r>
            <a:r>
              <a:rPr lang="en-US" sz="3400" dirty="0" smtClean="0">
                <a:latin typeface="Times New Roman" pitchFamily="18" charset="0"/>
                <a:cs typeface="Times New Roman" pitchFamily="18" charset="0"/>
              </a:rPr>
              <a:t> </a:t>
            </a:r>
            <a:r>
              <a:rPr lang="en-US" sz="3400" dirty="0" err="1" smtClean="0">
                <a:latin typeface="Times New Roman" pitchFamily="18" charset="0"/>
                <a:cs typeface="Times New Roman" pitchFamily="18" charset="0"/>
              </a:rPr>
              <a:t>nước</a:t>
            </a:r>
            <a:r>
              <a:rPr lang="en-US" sz="3400" dirty="0" smtClean="0">
                <a:latin typeface="Times New Roman" pitchFamily="18" charset="0"/>
                <a:cs typeface="Times New Roman" pitchFamily="18" charset="0"/>
              </a:rPr>
              <a:t> </a:t>
            </a:r>
            <a:r>
              <a:rPr lang="en-US" sz="3400" dirty="0" err="1" smtClean="0">
                <a:latin typeface="Times New Roman" pitchFamily="18" charset="0"/>
                <a:cs typeface="Times New Roman" pitchFamily="18" charset="0"/>
              </a:rPr>
              <a:t>hiện</a:t>
            </a:r>
            <a:r>
              <a:rPr lang="en-US" sz="3400" dirty="0" smtClean="0">
                <a:latin typeface="Times New Roman" pitchFamily="18" charset="0"/>
                <a:cs typeface="Times New Roman" pitchFamily="18" charset="0"/>
              </a:rPr>
              <a:t> </a:t>
            </a:r>
            <a:r>
              <a:rPr lang="en-US" sz="3400" dirty="0" err="1" smtClean="0">
                <a:latin typeface="Times New Roman" pitchFamily="18" charset="0"/>
                <a:cs typeface="Times New Roman" pitchFamily="18" charset="0"/>
              </a:rPr>
              <a:t>hành</a:t>
            </a:r>
            <a:r>
              <a:rPr lang="en-US" sz="3400" dirty="0" smtClean="0">
                <a:latin typeface="Times New Roman" pitchFamily="18" charset="0"/>
                <a:cs typeface="Times New Roman" pitchFamily="18" charset="0"/>
              </a:rPr>
              <a:t>. </a:t>
            </a:r>
          </a:p>
          <a:p>
            <a:pPr marL="0" indent="0" algn="just">
              <a:spcBef>
                <a:spcPts val="600"/>
              </a:spcBef>
              <a:spcAft>
                <a:spcPts val="600"/>
              </a:spcAft>
              <a:buNone/>
            </a:pPr>
            <a:r>
              <a:rPr lang="en-US" sz="3400" dirty="0" err="1" smtClean="0">
                <a:latin typeface="Times New Roman" pitchFamily="18" charset="0"/>
                <a:cs typeface="Times New Roman" pitchFamily="18" charset="0"/>
              </a:rPr>
              <a:t>Điều</a:t>
            </a:r>
            <a:r>
              <a:rPr lang="en-US" sz="3400" dirty="0" smtClean="0">
                <a:latin typeface="Times New Roman" pitchFamily="18" charset="0"/>
                <a:cs typeface="Times New Roman" pitchFamily="18" charset="0"/>
              </a:rPr>
              <a:t> 7 </a:t>
            </a:r>
            <a:r>
              <a:rPr lang="en-US" sz="3400" dirty="0" err="1" smtClean="0">
                <a:latin typeface="Times New Roman" pitchFamily="18" charset="0"/>
                <a:cs typeface="Times New Roman" pitchFamily="18" charset="0"/>
              </a:rPr>
              <a:t>Luật</a:t>
            </a:r>
            <a:r>
              <a:rPr lang="en-US" sz="3400" dirty="0" smtClean="0">
                <a:latin typeface="Times New Roman" pitchFamily="18" charset="0"/>
                <a:cs typeface="Times New Roman" pitchFamily="18" charset="0"/>
              </a:rPr>
              <a:t> </a:t>
            </a:r>
            <a:r>
              <a:rPr lang="en-US" sz="3400" dirty="0" err="1" smtClean="0">
                <a:latin typeface="Times New Roman" pitchFamily="18" charset="0"/>
                <a:cs typeface="Times New Roman" pitchFamily="18" charset="0"/>
              </a:rPr>
              <a:t>Bảo</a:t>
            </a:r>
            <a:r>
              <a:rPr lang="en-US" sz="3400" dirty="0" smtClean="0">
                <a:latin typeface="Times New Roman" pitchFamily="18" charset="0"/>
                <a:cs typeface="Times New Roman" pitchFamily="18" charset="0"/>
              </a:rPr>
              <a:t> </a:t>
            </a:r>
            <a:r>
              <a:rPr lang="en-US" sz="3400" dirty="0" err="1" smtClean="0">
                <a:latin typeface="Times New Roman" pitchFamily="18" charset="0"/>
                <a:cs typeface="Times New Roman" pitchFamily="18" charset="0"/>
              </a:rPr>
              <a:t>vệ</a:t>
            </a:r>
            <a:r>
              <a:rPr lang="en-US" sz="3400" dirty="0" smtClean="0">
                <a:latin typeface="Times New Roman" pitchFamily="18" charset="0"/>
                <a:cs typeface="Times New Roman" pitchFamily="18" charset="0"/>
              </a:rPr>
              <a:t> </a:t>
            </a:r>
            <a:r>
              <a:rPr lang="en-US" sz="3400" dirty="0" err="1" smtClean="0">
                <a:latin typeface="Times New Roman" pitchFamily="18" charset="0"/>
                <a:cs typeface="Times New Roman" pitchFamily="18" charset="0"/>
              </a:rPr>
              <a:t>bí</a:t>
            </a:r>
            <a:r>
              <a:rPr lang="en-US" sz="3400" dirty="0" smtClean="0">
                <a:latin typeface="Times New Roman" pitchFamily="18" charset="0"/>
                <a:cs typeface="Times New Roman" pitchFamily="18" charset="0"/>
              </a:rPr>
              <a:t> </a:t>
            </a:r>
            <a:r>
              <a:rPr lang="en-US" sz="3400" dirty="0" err="1" smtClean="0">
                <a:latin typeface="Times New Roman" pitchFamily="18" charset="0"/>
                <a:cs typeface="Times New Roman" pitchFamily="18" charset="0"/>
              </a:rPr>
              <a:t>mật</a:t>
            </a:r>
            <a:r>
              <a:rPr lang="en-US" sz="3400" dirty="0" smtClean="0">
                <a:latin typeface="Times New Roman" pitchFamily="18" charset="0"/>
                <a:cs typeface="Times New Roman" pitchFamily="18" charset="0"/>
              </a:rPr>
              <a:t> </a:t>
            </a:r>
            <a:r>
              <a:rPr lang="en-US" sz="3400" dirty="0" err="1" smtClean="0">
                <a:latin typeface="Times New Roman" pitchFamily="18" charset="0"/>
                <a:cs typeface="Times New Roman" pitchFamily="18" charset="0"/>
              </a:rPr>
              <a:t>nhà</a:t>
            </a:r>
            <a:r>
              <a:rPr lang="en-US" sz="3400" dirty="0" smtClean="0">
                <a:latin typeface="Times New Roman" pitchFamily="18" charset="0"/>
                <a:cs typeface="Times New Roman" pitchFamily="18" charset="0"/>
              </a:rPr>
              <a:t> </a:t>
            </a:r>
            <a:r>
              <a:rPr lang="en-US" sz="3400" dirty="0" err="1" smtClean="0">
                <a:latin typeface="Times New Roman" pitchFamily="18" charset="0"/>
                <a:cs typeface="Times New Roman" pitchFamily="18" charset="0"/>
              </a:rPr>
              <a:t>nước</a:t>
            </a:r>
            <a:r>
              <a:rPr lang="en-US" sz="3400" dirty="0" smtClean="0">
                <a:latin typeface="Times New Roman" pitchFamily="18" charset="0"/>
                <a:cs typeface="Times New Roman" pitchFamily="18" charset="0"/>
              </a:rPr>
              <a:t> </a:t>
            </a:r>
            <a:r>
              <a:rPr lang="en-US" sz="3400" dirty="0" err="1" smtClean="0">
                <a:latin typeface="Times New Roman" pitchFamily="18" charset="0"/>
                <a:cs typeface="Times New Roman" pitchFamily="18" charset="0"/>
              </a:rPr>
              <a:t>quy</a:t>
            </a:r>
            <a:r>
              <a:rPr lang="en-US" sz="3400" dirty="0" smtClean="0">
                <a:latin typeface="Times New Roman" pitchFamily="18" charset="0"/>
                <a:cs typeface="Times New Roman" pitchFamily="18" charset="0"/>
              </a:rPr>
              <a:t> </a:t>
            </a:r>
            <a:r>
              <a:rPr lang="en-US" sz="3400" dirty="0" err="1" smtClean="0">
                <a:latin typeface="Times New Roman" pitchFamily="18" charset="0"/>
                <a:cs typeface="Times New Roman" pitchFamily="18" charset="0"/>
              </a:rPr>
              <a:t>định</a:t>
            </a:r>
            <a:r>
              <a:rPr lang="en-US" sz="3400" dirty="0" smtClean="0">
                <a:latin typeface="Times New Roman" pitchFamily="18" charset="0"/>
                <a:cs typeface="Times New Roman" pitchFamily="18" charset="0"/>
              </a:rPr>
              <a:t> </a:t>
            </a:r>
            <a:r>
              <a:rPr lang="en-US" sz="3400" dirty="0" err="1" smtClean="0">
                <a:latin typeface="Times New Roman" pitchFamily="18" charset="0"/>
                <a:cs typeface="Times New Roman" pitchFamily="18" charset="0"/>
              </a:rPr>
              <a:t>phạm</a:t>
            </a:r>
            <a:r>
              <a:rPr lang="en-US" sz="3400" dirty="0" smtClean="0">
                <a:latin typeface="Times New Roman" pitchFamily="18" charset="0"/>
                <a:cs typeface="Times New Roman" pitchFamily="18" charset="0"/>
              </a:rPr>
              <a:t> vi </a:t>
            </a:r>
            <a:r>
              <a:rPr lang="en-US" sz="3400" dirty="0" err="1" smtClean="0">
                <a:latin typeface="Times New Roman" pitchFamily="18" charset="0"/>
                <a:cs typeface="Times New Roman" pitchFamily="18" charset="0"/>
              </a:rPr>
              <a:t>bí</a:t>
            </a:r>
            <a:r>
              <a:rPr lang="en-US" sz="3400" dirty="0" smtClean="0">
                <a:latin typeface="Times New Roman" pitchFamily="18" charset="0"/>
                <a:cs typeface="Times New Roman" pitchFamily="18" charset="0"/>
              </a:rPr>
              <a:t> </a:t>
            </a:r>
            <a:r>
              <a:rPr lang="en-US" sz="3400" dirty="0" err="1" smtClean="0">
                <a:latin typeface="Times New Roman" pitchFamily="18" charset="0"/>
                <a:cs typeface="Times New Roman" pitchFamily="18" charset="0"/>
              </a:rPr>
              <a:t>mật</a:t>
            </a:r>
            <a:r>
              <a:rPr lang="en-US" sz="3400" dirty="0" smtClean="0">
                <a:latin typeface="Times New Roman" pitchFamily="18" charset="0"/>
                <a:cs typeface="Times New Roman" pitchFamily="18" charset="0"/>
              </a:rPr>
              <a:t> </a:t>
            </a:r>
            <a:r>
              <a:rPr lang="en-US" sz="3400" dirty="0" err="1" smtClean="0">
                <a:latin typeface="Times New Roman" pitchFamily="18" charset="0"/>
                <a:cs typeface="Times New Roman" pitchFamily="18" charset="0"/>
              </a:rPr>
              <a:t>nhà</a:t>
            </a:r>
            <a:r>
              <a:rPr lang="en-US" sz="3400" dirty="0" smtClean="0">
                <a:latin typeface="Times New Roman" pitchFamily="18" charset="0"/>
                <a:cs typeface="Times New Roman" pitchFamily="18" charset="0"/>
              </a:rPr>
              <a:t> </a:t>
            </a:r>
            <a:r>
              <a:rPr lang="en-US" sz="3400" dirty="0" err="1" smtClean="0">
                <a:latin typeface="Times New Roman" pitchFamily="18" charset="0"/>
                <a:cs typeface="Times New Roman" pitchFamily="18" charset="0"/>
              </a:rPr>
              <a:t>nước</a:t>
            </a:r>
            <a:r>
              <a:rPr lang="en-US" sz="3400" dirty="0" smtClean="0">
                <a:latin typeface="Times New Roman" pitchFamily="18" charset="0"/>
                <a:cs typeface="Times New Roman" pitchFamily="18" charset="0"/>
              </a:rPr>
              <a:t> </a:t>
            </a:r>
            <a:r>
              <a:rPr lang="en-US" sz="3400" dirty="0" err="1" smtClean="0">
                <a:latin typeface="Times New Roman" pitchFamily="18" charset="0"/>
                <a:cs typeface="Times New Roman" pitchFamily="18" charset="0"/>
              </a:rPr>
              <a:t>được</a:t>
            </a:r>
            <a:r>
              <a:rPr lang="en-US" sz="3400" dirty="0" smtClean="0">
                <a:latin typeface="Times New Roman" pitchFamily="18" charset="0"/>
                <a:cs typeface="Times New Roman" pitchFamily="18" charset="0"/>
              </a:rPr>
              <a:t> </a:t>
            </a:r>
            <a:r>
              <a:rPr lang="en-US" sz="3400" dirty="0" err="1" smtClean="0">
                <a:latin typeface="Times New Roman" pitchFamily="18" charset="0"/>
                <a:cs typeface="Times New Roman" pitchFamily="18" charset="0"/>
              </a:rPr>
              <a:t>giới</a:t>
            </a:r>
            <a:r>
              <a:rPr lang="en-US" sz="3400" dirty="0" smtClean="0">
                <a:latin typeface="Times New Roman" pitchFamily="18" charset="0"/>
                <a:cs typeface="Times New Roman" pitchFamily="18" charset="0"/>
              </a:rPr>
              <a:t> </a:t>
            </a:r>
            <a:r>
              <a:rPr lang="en-US" sz="3400" dirty="0" err="1" smtClean="0">
                <a:latin typeface="Times New Roman" pitchFamily="18" charset="0"/>
                <a:cs typeface="Times New Roman" pitchFamily="18" charset="0"/>
              </a:rPr>
              <a:t>hạn</a:t>
            </a:r>
            <a:r>
              <a:rPr lang="en-US" sz="3400" dirty="0" smtClean="0">
                <a:latin typeface="Times New Roman" pitchFamily="18" charset="0"/>
                <a:cs typeface="Times New Roman" pitchFamily="18" charset="0"/>
              </a:rPr>
              <a:t> </a:t>
            </a:r>
            <a:r>
              <a:rPr lang="en-US" sz="3400" dirty="0" err="1" smtClean="0">
                <a:latin typeface="Times New Roman" pitchFamily="18" charset="0"/>
                <a:cs typeface="Times New Roman" pitchFamily="18" charset="0"/>
              </a:rPr>
              <a:t>trong</a:t>
            </a:r>
            <a:r>
              <a:rPr lang="en-US" sz="3400" dirty="0" smtClean="0">
                <a:latin typeface="Times New Roman" pitchFamily="18" charset="0"/>
                <a:cs typeface="Times New Roman" pitchFamily="18" charset="0"/>
              </a:rPr>
              <a:t> 15 </a:t>
            </a:r>
            <a:r>
              <a:rPr lang="en-US" sz="3400" dirty="0" err="1" smtClean="0">
                <a:latin typeface="Times New Roman" pitchFamily="18" charset="0"/>
                <a:cs typeface="Times New Roman" pitchFamily="18" charset="0"/>
              </a:rPr>
              <a:t>lĩnh</a:t>
            </a:r>
            <a:r>
              <a:rPr lang="en-US" sz="3400" dirty="0" smtClean="0">
                <a:latin typeface="Times New Roman" pitchFamily="18" charset="0"/>
                <a:cs typeface="Times New Roman" pitchFamily="18" charset="0"/>
              </a:rPr>
              <a:t> </a:t>
            </a:r>
            <a:r>
              <a:rPr lang="en-US" sz="3400" dirty="0" err="1" smtClean="0">
                <a:latin typeface="Times New Roman" pitchFamily="18" charset="0"/>
                <a:cs typeface="Times New Roman" pitchFamily="18" charset="0"/>
              </a:rPr>
              <a:t>vực</a:t>
            </a:r>
            <a:r>
              <a:rPr lang="en-US" sz="3400" dirty="0" smtClean="0">
                <a:latin typeface="Times New Roman" pitchFamily="18" charset="0"/>
                <a:cs typeface="Times New Roman" pitchFamily="18" charset="0"/>
              </a:rPr>
              <a:t>: </a:t>
            </a:r>
            <a:r>
              <a:rPr lang="en-US" sz="3400" dirty="0" err="1" smtClean="0">
                <a:latin typeface="Times New Roman" pitchFamily="18" charset="0"/>
                <a:cs typeface="Times New Roman" pitchFamily="18" charset="0"/>
              </a:rPr>
              <a:t>chính</a:t>
            </a:r>
            <a:r>
              <a:rPr lang="en-US" sz="3400" dirty="0" smtClean="0">
                <a:latin typeface="Times New Roman" pitchFamily="18" charset="0"/>
                <a:cs typeface="Times New Roman" pitchFamily="18" charset="0"/>
              </a:rPr>
              <a:t> </a:t>
            </a:r>
            <a:r>
              <a:rPr lang="en-US" sz="3400" dirty="0" err="1" smtClean="0">
                <a:latin typeface="Times New Roman" pitchFamily="18" charset="0"/>
                <a:cs typeface="Times New Roman" pitchFamily="18" charset="0"/>
              </a:rPr>
              <a:t>trị</a:t>
            </a:r>
            <a:r>
              <a:rPr lang="en-US" sz="3400" dirty="0" smtClean="0">
                <a:latin typeface="Times New Roman" pitchFamily="18" charset="0"/>
                <a:cs typeface="Times New Roman" pitchFamily="18" charset="0"/>
              </a:rPr>
              <a:t>; </a:t>
            </a:r>
            <a:r>
              <a:rPr lang="en-US" sz="3400" dirty="0" err="1" smtClean="0">
                <a:latin typeface="Times New Roman" pitchFamily="18" charset="0"/>
                <a:cs typeface="Times New Roman" pitchFamily="18" charset="0"/>
              </a:rPr>
              <a:t>quốc</a:t>
            </a:r>
            <a:r>
              <a:rPr lang="en-US" sz="3400" dirty="0" smtClean="0">
                <a:latin typeface="Times New Roman" pitchFamily="18" charset="0"/>
                <a:cs typeface="Times New Roman" pitchFamily="18" charset="0"/>
              </a:rPr>
              <a:t> </a:t>
            </a:r>
            <a:r>
              <a:rPr lang="en-US" sz="3400" dirty="0" err="1" smtClean="0">
                <a:latin typeface="Times New Roman" pitchFamily="18" charset="0"/>
                <a:cs typeface="Times New Roman" pitchFamily="18" charset="0"/>
              </a:rPr>
              <a:t>phòng</a:t>
            </a:r>
            <a:r>
              <a:rPr lang="en-US" sz="3400" dirty="0" smtClean="0">
                <a:latin typeface="Times New Roman" pitchFamily="18" charset="0"/>
                <a:cs typeface="Times New Roman" pitchFamily="18" charset="0"/>
              </a:rPr>
              <a:t>, an </a:t>
            </a:r>
            <a:r>
              <a:rPr lang="en-US" sz="3400" dirty="0" err="1" smtClean="0">
                <a:latin typeface="Times New Roman" pitchFamily="18" charset="0"/>
                <a:cs typeface="Times New Roman" pitchFamily="18" charset="0"/>
              </a:rPr>
              <a:t>ninh</a:t>
            </a:r>
            <a:r>
              <a:rPr lang="en-US" sz="3400" dirty="0" smtClean="0">
                <a:latin typeface="Times New Roman" pitchFamily="18" charset="0"/>
                <a:cs typeface="Times New Roman" pitchFamily="18" charset="0"/>
              </a:rPr>
              <a:t>, </a:t>
            </a:r>
            <a:r>
              <a:rPr lang="en-US" sz="3400" dirty="0" err="1" smtClean="0">
                <a:latin typeface="Times New Roman" pitchFamily="18" charset="0"/>
                <a:cs typeface="Times New Roman" pitchFamily="18" charset="0"/>
              </a:rPr>
              <a:t>cơ</a:t>
            </a:r>
            <a:r>
              <a:rPr lang="en-US" sz="3400" dirty="0" smtClean="0">
                <a:latin typeface="Times New Roman" pitchFamily="18" charset="0"/>
                <a:cs typeface="Times New Roman" pitchFamily="18" charset="0"/>
              </a:rPr>
              <a:t> </a:t>
            </a:r>
            <a:r>
              <a:rPr lang="en-US" sz="3400" dirty="0" err="1" smtClean="0">
                <a:latin typeface="Times New Roman" pitchFamily="18" charset="0"/>
                <a:cs typeface="Times New Roman" pitchFamily="18" charset="0"/>
              </a:rPr>
              <a:t>yếu</a:t>
            </a:r>
            <a:r>
              <a:rPr lang="en-US" sz="3400" dirty="0" smtClean="0">
                <a:latin typeface="Times New Roman" pitchFamily="18" charset="0"/>
                <a:cs typeface="Times New Roman" pitchFamily="18" charset="0"/>
              </a:rPr>
              <a:t>; </a:t>
            </a:r>
            <a:r>
              <a:rPr lang="en-US" sz="3400" dirty="0" err="1" smtClean="0">
                <a:latin typeface="Times New Roman" pitchFamily="18" charset="0"/>
                <a:cs typeface="Times New Roman" pitchFamily="18" charset="0"/>
              </a:rPr>
              <a:t>lập</a:t>
            </a:r>
            <a:r>
              <a:rPr lang="en-US" sz="3400" dirty="0" smtClean="0">
                <a:latin typeface="Times New Roman" pitchFamily="18" charset="0"/>
                <a:cs typeface="Times New Roman" pitchFamily="18" charset="0"/>
              </a:rPr>
              <a:t> </a:t>
            </a:r>
            <a:r>
              <a:rPr lang="en-US" sz="3400" dirty="0" err="1" smtClean="0">
                <a:latin typeface="Times New Roman" pitchFamily="18" charset="0"/>
                <a:cs typeface="Times New Roman" pitchFamily="18" charset="0"/>
              </a:rPr>
              <a:t>hiến</a:t>
            </a:r>
            <a:r>
              <a:rPr lang="en-US" sz="3400" dirty="0" smtClean="0">
                <a:latin typeface="Times New Roman" pitchFamily="18" charset="0"/>
                <a:cs typeface="Times New Roman" pitchFamily="18" charset="0"/>
              </a:rPr>
              <a:t>, </a:t>
            </a:r>
            <a:r>
              <a:rPr lang="en-US" sz="3400" dirty="0" err="1" smtClean="0">
                <a:latin typeface="Times New Roman" pitchFamily="18" charset="0"/>
                <a:cs typeface="Times New Roman" pitchFamily="18" charset="0"/>
              </a:rPr>
              <a:t>lập</a:t>
            </a:r>
            <a:r>
              <a:rPr lang="en-US" sz="3400" dirty="0" smtClean="0">
                <a:latin typeface="Times New Roman" pitchFamily="18" charset="0"/>
                <a:cs typeface="Times New Roman" pitchFamily="18" charset="0"/>
              </a:rPr>
              <a:t> </a:t>
            </a:r>
            <a:r>
              <a:rPr lang="en-US" sz="3400" dirty="0" err="1" smtClean="0">
                <a:latin typeface="Times New Roman" pitchFamily="18" charset="0"/>
                <a:cs typeface="Times New Roman" pitchFamily="18" charset="0"/>
              </a:rPr>
              <a:t>pháp</a:t>
            </a:r>
            <a:r>
              <a:rPr lang="en-US" sz="3400" dirty="0" smtClean="0">
                <a:latin typeface="Times New Roman" pitchFamily="18" charset="0"/>
                <a:cs typeface="Times New Roman" pitchFamily="18" charset="0"/>
              </a:rPr>
              <a:t>, </a:t>
            </a:r>
            <a:r>
              <a:rPr lang="en-US" sz="3400" dirty="0" err="1" smtClean="0">
                <a:latin typeface="Times New Roman" pitchFamily="18" charset="0"/>
                <a:cs typeface="Times New Roman" pitchFamily="18" charset="0"/>
              </a:rPr>
              <a:t>tư</a:t>
            </a:r>
            <a:r>
              <a:rPr lang="en-US" sz="3400" dirty="0" smtClean="0">
                <a:latin typeface="Times New Roman" pitchFamily="18" charset="0"/>
                <a:cs typeface="Times New Roman" pitchFamily="18" charset="0"/>
              </a:rPr>
              <a:t> </a:t>
            </a:r>
            <a:r>
              <a:rPr lang="en-US" sz="3400" dirty="0" err="1" smtClean="0">
                <a:latin typeface="Times New Roman" pitchFamily="18" charset="0"/>
                <a:cs typeface="Times New Roman" pitchFamily="18" charset="0"/>
              </a:rPr>
              <a:t>pháp</a:t>
            </a:r>
            <a:r>
              <a:rPr lang="en-US" sz="3400" dirty="0" smtClean="0">
                <a:latin typeface="Times New Roman" pitchFamily="18" charset="0"/>
                <a:cs typeface="Times New Roman" pitchFamily="18" charset="0"/>
              </a:rPr>
              <a:t>; </a:t>
            </a:r>
            <a:r>
              <a:rPr lang="en-US" sz="3400" dirty="0" err="1" smtClean="0">
                <a:latin typeface="Times New Roman" pitchFamily="18" charset="0"/>
                <a:cs typeface="Times New Roman" pitchFamily="18" charset="0"/>
              </a:rPr>
              <a:t>đối</a:t>
            </a:r>
            <a:r>
              <a:rPr lang="en-US" sz="3400" dirty="0" smtClean="0">
                <a:latin typeface="Times New Roman" pitchFamily="18" charset="0"/>
                <a:cs typeface="Times New Roman" pitchFamily="18" charset="0"/>
              </a:rPr>
              <a:t> </a:t>
            </a:r>
            <a:r>
              <a:rPr lang="en-US" sz="3400" dirty="0" err="1" smtClean="0">
                <a:latin typeface="Times New Roman" pitchFamily="18" charset="0"/>
                <a:cs typeface="Times New Roman" pitchFamily="18" charset="0"/>
              </a:rPr>
              <a:t>ngoại</a:t>
            </a:r>
            <a:r>
              <a:rPr lang="en-US" sz="3400" dirty="0" smtClean="0">
                <a:latin typeface="Times New Roman" pitchFamily="18" charset="0"/>
                <a:cs typeface="Times New Roman" pitchFamily="18" charset="0"/>
              </a:rPr>
              <a:t>; </a:t>
            </a:r>
            <a:r>
              <a:rPr lang="en-US" sz="3400" dirty="0" err="1" smtClean="0">
                <a:latin typeface="Times New Roman" pitchFamily="18" charset="0"/>
                <a:cs typeface="Times New Roman" pitchFamily="18" charset="0"/>
              </a:rPr>
              <a:t>kinh</a:t>
            </a:r>
            <a:r>
              <a:rPr lang="en-US" sz="3400" dirty="0" smtClean="0">
                <a:latin typeface="Times New Roman" pitchFamily="18" charset="0"/>
                <a:cs typeface="Times New Roman" pitchFamily="18" charset="0"/>
              </a:rPr>
              <a:t> </a:t>
            </a:r>
            <a:r>
              <a:rPr lang="en-US" sz="3400" dirty="0" err="1" smtClean="0">
                <a:latin typeface="Times New Roman" pitchFamily="18" charset="0"/>
                <a:cs typeface="Times New Roman" pitchFamily="18" charset="0"/>
              </a:rPr>
              <a:t>tế</a:t>
            </a:r>
            <a:r>
              <a:rPr lang="en-US" sz="3400" dirty="0" smtClean="0">
                <a:latin typeface="Times New Roman" pitchFamily="18" charset="0"/>
                <a:cs typeface="Times New Roman" pitchFamily="18" charset="0"/>
              </a:rPr>
              <a:t>; </a:t>
            </a:r>
            <a:r>
              <a:rPr lang="en-US" sz="3400" dirty="0" err="1" smtClean="0">
                <a:latin typeface="Times New Roman" pitchFamily="18" charset="0"/>
                <a:cs typeface="Times New Roman" pitchFamily="18" charset="0"/>
              </a:rPr>
              <a:t>tài</a:t>
            </a:r>
            <a:r>
              <a:rPr lang="en-US" sz="3400" dirty="0" smtClean="0">
                <a:latin typeface="Times New Roman" pitchFamily="18" charset="0"/>
                <a:cs typeface="Times New Roman" pitchFamily="18" charset="0"/>
              </a:rPr>
              <a:t> </a:t>
            </a:r>
            <a:r>
              <a:rPr lang="en-US" sz="3400" dirty="0" err="1" smtClean="0">
                <a:latin typeface="Times New Roman" pitchFamily="18" charset="0"/>
                <a:cs typeface="Times New Roman" pitchFamily="18" charset="0"/>
              </a:rPr>
              <a:t>nguyên</a:t>
            </a:r>
            <a:r>
              <a:rPr lang="en-US" sz="3400" dirty="0" smtClean="0">
                <a:latin typeface="Times New Roman" pitchFamily="18" charset="0"/>
                <a:cs typeface="Times New Roman" pitchFamily="18" charset="0"/>
              </a:rPr>
              <a:t>, </a:t>
            </a:r>
            <a:r>
              <a:rPr lang="en-US" sz="3400" dirty="0" err="1" smtClean="0">
                <a:latin typeface="Times New Roman" pitchFamily="18" charset="0"/>
                <a:cs typeface="Times New Roman" pitchFamily="18" charset="0"/>
              </a:rPr>
              <a:t>môi</a:t>
            </a:r>
            <a:r>
              <a:rPr lang="en-US" sz="3400" dirty="0" smtClean="0">
                <a:latin typeface="Times New Roman" pitchFamily="18" charset="0"/>
                <a:cs typeface="Times New Roman" pitchFamily="18" charset="0"/>
              </a:rPr>
              <a:t> </a:t>
            </a:r>
            <a:r>
              <a:rPr lang="en-US" sz="3400" dirty="0" err="1" smtClean="0">
                <a:latin typeface="Times New Roman" pitchFamily="18" charset="0"/>
                <a:cs typeface="Times New Roman" pitchFamily="18" charset="0"/>
              </a:rPr>
              <a:t>trường</a:t>
            </a:r>
            <a:r>
              <a:rPr lang="en-US" sz="3400" dirty="0" smtClean="0">
                <a:latin typeface="Times New Roman" pitchFamily="18" charset="0"/>
                <a:cs typeface="Times New Roman" pitchFamily="18" charset="0"/>
              </a:rPr>
              <a:t>; </a:t>
            </a:r>
            <a:r>
              <a:rPr lang="en-US" sz="3400" dirty="0" err="1" smtClean="0">
                <a:latin typeface="Times New Roman" pitchFamily="18" charset="0"/>
                <a:cs typeface="Times New Roman" pitchFamily="18" charset="0"/>
              </a:rPr>
              <a:t>khoa</a:t>
            </a:r>
            <a:r>
              <a:rPr lang="en-US" sz="3400" dirty="0" smtClean="0">
                <a:latin typeface="Times New Roman" pitchFamily="18" charset="0"/>
                <a:cs typeface="Times New Roman" pitchFamily="18" charset="0"/>
              </a:rPr>
              <a:t> </a:t>
            </a:r>
            <a:r>
              <a:rPr lang="en-US" sz="3400" dirty="0" err="1" smtClean="0">
                <a:latin typeface="Times New Roman" pitchFamily="18" charset="0"/>
                <a:cs typeface="Times New Roman" pitchFamily="18" charset="0"/>
              </a:rPr>
              <a:t>học</a:t>
            </a:r>
            <a:r>
              <a:rPr lang="en-US" sz="3400" dirty="0" smtClean="0">
                <a:latin typeface="Times New Roman" pitchFamily="18" charset="0"/>
                <a:cs typeface="Times New Roman" pitchFamily="18" charset="0"/>
              </a:rPr>
              <a:t> </a:t>
            </a:r>
            <a:r>
              <a:rPr lang="en-US" sz="3400" dirty="0" err="1" smtClean="0">
                <a:latin typeface="Times New Roman" pitchFamily="18" charset="0"/>
                <a:cs typeface="Times New Roman" pitchFamily="18" charset="0"/>
              </a:rPr>
              <a:t>và</a:t>
            </a:r>
            <a:r>
              <a:rPr lang="en-US" sz="3400" dirty="0" smtClean="0">
                <a:latin typeface="Times New Roman" pitchFamily="18" charset="0"/>
                <a:cs typeface="Times New Roman" pitchFamily="18" charset="0"/>
              </a:rPr>
              <a:t> </a:t>
            </a:r>
            <a:r>
              <a:rPr lang="en-US" sz="3400" dirty="0" err="1" smtClean="0">
                <a:latin typeface="Times New Roman" pitchFamily="18" charset="0"/>
                <a:cs typeface="Times New Roman" pitchFamily="18" charset="0"/>
              </a:rPr>
              <a:t>công</a:t>
            </a:r>
            <a:r>
              <a:rPr lang="en-US" sz="3400" dirty="0" smtClean="0">
                <a:latin typeface="Times New Roman" pitchFamily="18" charset="0"/>
                <a:cs typeface="Times New Roman" pitchFamily="18" charset="0"/>
              </a:rPr>
              <a:t> </a:t>
            </a:r>
            <a:r>
              <a:rPr lang="en-US" sz="3400" dirty="0" err="1" smtClean="0">
                <a:latin typeface="Times New Roman" pitchFamily="18" charset="0"/>
                <a:cs typeface="Times New Roman" pitchFamily="18" charset="0"/>
              </a:rPr>
              <a:t>nghệ</a:t>
            </a:r>
            <a:r>
              <a:rPr lang="en-US" sz="3400" dirty="0" smtClean="0">
                <a:latin typeface="Times New Roman" pitchFamily="18" charset="0"/>
                <a:cs typeface="Times New Roman" pitchFamily="18" charset="0"/>
              </a:rPr>
              <a:t>; </a:t>
            </a:r>
            <a:r>
              <a:rPr lang="en-US" sz="3400" dirty="0" err="1" smtClean="0">
                <a:latin typeface="Times New Roman" pitchFamily="18" charset="0"/>
                <a:cs typeface="Times New Roman" pitchFamily="18" charset="0"/>
              </a:rPr>
              <a:t>giáo</a:t>
            </a:r>
            <a:r>
              <a:rPr lang="en-US" sz="3400" dirty="0" smtClean="0">
                <a:latin typeface="Times New Roman" pitchFamily="18" charset="0"/>
                <a:cs typeface="Times New Roman" pitchFamily="18" charset="0"/>
              </a:rPr>
              <a:t> </a:t>
            </a:r>
            <a:r>
              <a:rPr lang="en-US" sz="3400" dirty="0" err="1" smtClean="0">
                <a:latin typeface="Times New Roman" pitchFamily="18" charset="0"/>
                <a:cs typeface="Times New Roman" pitchFamily="18" charset="0"/>
              </a:rPr>
              <a:t>dục</a:t>
            </a:r>
            <a:r>
              <a:rPr lang="en-US" sz="3400" dirty="0" smtClean="0">
                <a:latin typeface="Times New Roman" pitchFamily="18" charset="0"/>
                <a:cs typeface="Times New Roman" pitchFamily="18" charset="0"/>
              </a:rPr>
              <a:t> </a:t>
            </a:r>
            <a:r>
              <a:rPr lang="en-US" sz="3400" dirty="0" err="1" smtClean="0">
                <a:latin typeface="Times New Roman" pitchFamily="18" charset="0"/>
                <a:cs typeface="Times New Roman" pitchFamily="18" charset="0"/>
              </a:rPr>
              <a:t>và</a:t>
            </a:r>
            <a:r>
              <a:rPr lang="en-US" sz="3400" dirty="0" smtClean="0">
                <a:latin typeface="Times New Roman" pitchFamily="18" charset="0"/>
                <a:cs typeface="Times New Roman" pitchFamily="18" charset="0"/>
              </a:rPr>
              <a:t> </a:t>
            </a:r>
            <a:r>
              <a:rPr lang="en-US" sz="3400" dirty="0" err="1" smtClean="0">
                <a:latin typeface="Times New Roman" pitchFamily="18" charset="0"/>
                <a:cs typeface="Times New Roman" pitchFamily="18" charset="0"/>
              </a:rPr>
              <a:t>đào</a:t>
            </a:r>
            <a:r>
              <a:rPr lang="en-US" sz="3400" dirty="0" smtClean="0">
                <a:latin typeface="Times New Roman" pitchFamily="18" charset="0"/>
                <a:cs typeface="Times New Roman" pitchFamily="18" charset="0"/>
              </a:rPr>
              <a:t> </a:t>
            </a:r>
            <a:r>
              <a:rPr lang="en-US" sz="3400" dirty="0" err="1" smtClean="0">
                <a:latin typeface="Times New Roman" pitchFamily="18" charset="0"/>
                <a:cs typeface="Times New Roman" pitchFamily="18" charset="0"/>
              </a:rPr>
              <a:t>tạo</a:t>
            </a:r>
            <a:r>
              <a:rPr lang="en-US" sz="3400" dirty="0" smtClean="0">
                <a:latin typeface="Times New Roman" pitchFamily="18" charset="0"/>
                <a:cs typeface="Times New Roman" pitchFamily="18" charset="0"/>
              </a:rPr>
              <a:t>; </a:t>
            </a:r>
            <a:r>
              <a:rPr lang="en-US" sz="3400" dirty="0" err="1" smtClean="0">
                <a:latin typeface="Times New Roman" pitchFamily="18" charset="0"/>
                <a:cs typeface="Times New Roman" pitchFamily="18" charset="0"/>
              </a:rPr>
              <a:t>văn</a:t>
            </a:r>
            <a:r>
              <a:rPr lang="en-US" sz="3400" dirty="0" smtClean="0">
                <a:latin typeface="Times New Roman" pitchFamily="18" charset="0"/>
                <a:cs typeface="Times New Roman" pitchFamily="18" charset="0"/>
              </a:rPr>
              <a:t> </a:t>
            </a:r>
            <a:r>
              <a:rPr lang="en-US" sz="3400" dirty="0" err="1" smtClean="0">
                <a:latin typeface="Times New Roman" pitchFamily="18" charset="0"/>
                <a:cs typeface="Times New Roman" pitchFamily="18" charset="0"/>
              </a:rPr>
              <a:t>hóa</a:t>
            </a:r>
            <a:r>
              <a:rPr lang="en-US" sz="3400" dirty="0" smtClean="0">
                <a:latin typeface="Times New Roman" pitchFamily="18" charset="0"/>
                <a:cs typeface="Times New Roman" pitchFamily="18" charset="0"/>
              </a:rPr>
              <a:t>, </a:t>
            </a:r>
            <a:r>
              <a:rPr lang="en-US" sz="3400" dirty="0" err="1" smtClean="0">
                <a:latin typeface="Times New Roman" pitchFamily="18" charset="0"/>
                <a:cs typeface="Times New Roman" pitchFamily="18" charset="0"/>
              </a:rPr>
              <a:t>thể</a:t>
            </a:r>
            <a:r>
              <a:rPr lang="en-US" sz="3400" dirty="0" smtClean="0">
                <a:latin typeface="Times New Roman" pitchFamily="18" charset="0"/>
                <a:cs typeface="Times New Roman" pitchFamily="18" charset="0"/>
              </a:rPr>
              <a:t> </a:t>
            </a:r>
            <a:r>
              <a:rPr lang="en-US" sz="3400" dirty="0" err="1" smtClean="0">
                <a:latin typeface="Times New Roman" pitchFamily="18" charset="0"/>
                <a:cs typeface="Times New Roman" pitchFamily="18" charset="0"/>
              </a:rPr>
              <a:t>thao</a:t>
            </a:r>
            <a:r>
              <a:rPr lang="en-US" sz="3400" dirty="0" smtClean="0">
                <a:latin typeface="Times New Roman" pitchFamily="18" charset="0"/>
                <a:cs typeface="Times New Roman" pitchFamily="18" charset="0"/>
              </a:rPr>
              <a:t>; </a:t>
            </a:r>
            <a:r>
              <a:rPr lang="en-US" sz="3400" dirty="0" err="1" smtClean="0">
                <a:latin typeface="Times New Roman" pitchFamily="18" charset="0"/>
                <a:cs typeface="Times New Roman" pitchFamily="18" charset="0"/>
              </a:rPr>
              <a:t>thông</a:t>
            </a:r>
            <a:r>
              <a:rPr lang="en-US" sz="3400" dirty="0" smtClean="0">
                <a:latin typeface="Times New Roman" pitchFamily="18" charset="0"/>
                <a:cs typeface="Times New Roman" pitchFamily="18" charset="0"/>
              </a:rPr>
              <a:t> tin </a:t>
            </a:r>
            <a:r>
              <a:rPr lang="en-US" sz="3400" dirty="0" err="1" smtClean="0">
                <a:latin typeface="Times New Roman" pitchFamily="18" charset="0"/>
                <a:cs typeface="Times New Roman" pitchFamily="18" charset="0"/>
              </a:rPr>
              <a:t>và</a:t>
            </a:r>
            <a:r>
              <a:rPr lang="en-US" sz="3400" dirty="0" smtClean="0">
                <a:latin typeface="Times New Roman" pitchFamily="18" charset="0"/>
                <a:cs typeface="Times New Roman" pitchFamily="18" charset="0"/>
              </a:rPr>
              <a:t> </a:t>
            </a:r>
            <a:r>
              <a:rPr lang="en-US" sz="3400" dirty="0" err="1" smtClean="0">
                <a:latin typeface="Times New Roman" pitchFamily="18" charset="0"/>
                <a:cs typeface="Times New Roman" pitchFamily="18" charset="0"/>
              </a:rPr>
              <a:t>truyền</a:t>
            </a:r>
            <a:r>
              <a:rPr lang="en-US" sz="3400" dirty="0" smtClean="0">
                <a:latin typeface="Times New Roman" pitchFamily="18" charset="0"/>
                <a:cs typeface="Times New Roman" pitchFamily="18" charset="0"/>
              </a:rPr>
              <a:t> </a:t>
            </a:r>
            <a:r>
              <a:rPr lang="en-US" sz="3400" dirty="0" err="1" smtClean="0">
                <a:latin typeface="Times New Roman" pitchFamily="18" charset="0"/>
                <a:cs typeface="Times New Roman" pitchFamily="18" charset="0"/>
              </a:rPr>
              <a:t>thông</a:t>
            </a:r>
            <a:r>
              <a:rPr lang="en-US" sz="3400" dirty="0" smtClean="0">
                <a:latin typeface="Times New Roman" pitchFamily="18" charset="0"/>
                <a:cs typeface="Times New Roman" pitchFamily="18" charset="0"/>
              </a:rPr>
              <a:t>; y </a:t>
            </a:r>
            <a:r>
              <a:rPr lang="en-US" sz="3400" dirty="0" err="1" smtClean="0">
                <a:latin typeface="Times New Roman" pitchFamily="18" charset="0"/>
                <a:cs typeface="Times New Roman" pitchFamily="18" charset="0"/>
              </a:rPr>
              <a:t>tế</a:t>
            </a:r>
            <a:r>
              <a:rPr lang="en-US" sz="3400" dirty="0" smtClean="0">
                <a:latin typeface="Times New Roman" pitchFamily="18" charset="0"/>
                <a:cs typeface="Times New Roman" pitchFamily="18" charset="0"/>
              </a:rPr>
              <a:t>, </a:t>
            </a:r>
            <a:r>
              <a:rPr lang="en-US" sz="3400" dirty="0" err="1" smtClean="0">
                <a:latin typeface="Times New Roman" pitchFamily="18" charset="0"/>
                <a:cs typeface="Times New Roman" pitchFamily="18" charset="0"/>
              </a:rPr>
              <a:t>dân</a:t>
            </a:r>
            <a:r>
              <a:rPr lang="en-US" sz="3400" dirty="0" smtClean="0">
                <a:latin typeface="Times New Roman" pitchFamily="18" charset="0"/>
                <a:cs typeface="Times New Roman" pitchFamily="18" charset="0"/>
              </a:rPr>
              <a:t> </a:t>
            </a:r>
            <a:r>
              <a:rPr lang="en-US" sz="3400" dirty="0" err="1" smtClean="0">
                <a:latin typeface="Times New Roman" pitchFamily="18" charset="0"/>
                <a:cs typeface="Times New Roman" pitchFamily="18" charset="0"/>
              </a:rPr>
              <a:t>số</a:t>
            </a:r>
            <a:r>
              <a:rPr lang="en-US" sz="3400" dirty="0" smtClean="0">
                <a:latin typeface="Times New Roman" pitchFamily="18" charset="0"/>
                <a:cs typeface="Times New Roman" pitchFamily="18" charset="0"/>
              </a:rPr>
              <a:t>; </a:t>
            </a:r>
            <a:r>
              <a:rPr lang="en-US" sz="3400" dirty="0" err="1" smtClean="0">
                <a:latin typeface="Times New Roman" pitchFamily="18" charset="0"/>
                <a:cs typeface="Times New Roman" pitchFamily="18" charset="0"/>
              </a:rPr>
              <a:t>lao</a:t>
            </a:r>
            <a:r>
              <a:rPr lang="en-US" sz="3400" dirty="0" smtClean="0">
                <a:latin typeface="Times New Roman" pitchFamily="18" charset="0"/>
                <a:cs typeface="Times New Roman" pitchFamily="18" charset="0"/>
              </a:rPr>
              <a:t> </a:t>
            </a:r>
            <a:r>
              <a:rPr lang="en-US" sz="3400" dirty="0" err="1" smtClean="0">
                <a:latin typeface="Times New Roman" pitchFamily="18" charset="0"/>
                <a:cs typeface="Times New Roman" pitchFamily="18" charset="0"/>
              </a:rPr>
              <a:t>động</a:t>
            </a:r>
            <a:r>
              <a:rPr lang="en-US" sz="3400" dirty="0" smtClean="0">
                <a:latin typeface="Times New Roman" pitchFamily="18" charset="0"/>
                <a:cs typeface="Times New Roman" pitchFamily="18" charset="0"/>
              </a:rPr>
              <a:t>, </a:t>
            </a:r>
            <a:r>
              <a:rPr lang="en-US" sz="3400" dirty="0" err="1" smtClean="0">
                <a:latin typeface="Times New Roman" pitchFamily="18" charset="0"/>
                <a:cs typeface="Times New Roman" pitchFamily="18" charset="0"/>
              </a:rPr>
              <a:t>xã</a:t>
            </a:r>
            <a:r>
              <a:rPr lang="en-US" sz="3400" dirty="0" smtClean="0">
                <a:latin typeface="Times New Roman" pitchFamily="18" charset="0"/>
                <a:cs typeface="Times New Roman" pitchFamily="18" charset="0"/>
              </a:rPr>
              <a:t> </a:t>
            </a:r>
            <a:r>
              <a:rPr lang="en-US" sz="3400" dirty="0" err="1" smtClean="0">
                <a:latin typeface="Times New Roman" pitchFamily="18" charset="0"/>
                <a:cs typeface="Times New Roman" pitchFamily="18" charset="0"/>
              </a:rPr>
              <a:t>hội</a:t>
            </a:r>
            <a:r>
              <a:rPr lang="en-US" sz="3400" dirty="0" smtClean="0">
                <a:latin typeface="Times New Roman" pitchFamily="18" charset="0"/>
                <a:cs typeface="Times New Roman" pitchFamily="18" charset="0"/>
              </a:rPr>
              <a:t>; </a:t>
            </a:r>
            <a:r>
              <a:rPr lang="en-US" sz="3400" dirty="0" err="1" smtClean="0">
                <a:latin typeface="Times New Roman" pitchFamily="18" charset="0"/>
                <a:cs typeface="Times New Roman" pitchFamily="18" charset="0"/>
              </a:rPr>
              <a:t>tổ</a:t>
            </a:r>
            <a:r>
              <a:rPr lang="en-US" sz="3400" dirty="0" smtClean="0">
                <a:latin typeface="Times New Roman" pitchFamily="18" charset="0"/>
                <a:cs typeface="Times New Roman" pitchFamily="18" charset="0"/>
              </a:rPr>
              <a:t> </a:t>
            </a:r>
            <a:r>
              <a:rPr lang="en-US" sz="3400" dirty="0" err="1" smtClean="0">
                <a:latin typeface="Times New Roman" pitchFamily="18" charset="0"/>
                <a:cs typeface="Times New Roman" pitchFamily="18" charset="0"/>
              </a:rPr>
              <a:t>chức</a:t>
            </a:r>
            <a:r>
              <a:rPr lang="en-US" sz="3400" dirty="0" smtClean="0">
                <a:latin typeface="Times New Roman" pitchFamily="18" charset="0"/>
                <a:cs typeface="Times New Roman" pitchFamily="18" charset="0"/>
              </a:rPr>
              <a:t>, </a:t>
            </a:r>
            <a:r>
              <a:rPr lang="en-US" sz="3400" dirty="0" err="1" smtClean="0">
                <a:latin typeface="Times New Roman" pitchFamily="18" charset="0"/>
                <a:cs typeface="Times New Roman" pitchFamily="18" charset="0"/>
              </a:rPr>
              <a:t>cán</a:t>
            </a:r>
            <a:r>
              <a:rPr lang="en-US" sz="3400" dirty="0" smtClean="0">
                <a:latin typeface="Times New Roman" pitchFamily="18" charset="0"/>
                <a:cs typeface="Times New Roman" pitchFamily="18" charset="0"/>
              </a:rPr>
              <a:t> </a:t>
            </a:r>
            <a:r>
              <a:rPr lang="en-US" sz="3400" dirty="0" err="1" smtClean="0">
                <a:latin typeface="Times New Roman" pitchFamily="18" charset="0"/>
                <a:cs typeface="Times New Roman" pitchFamily="18" charset="0"/>
              </a:rPr>
              <a:t>bộ</a:t>
            </a:r>
            <a:r>
              <a:rPr lang="en-US" sz="3400" dirty="0" smtClean="0">
                <a:latin typeface="Times New Roman" pitchFamily="18" charset="0"/>
                <a:cs typeface="Times New Roman" pitchFamily="18" charset="0"/>
              </a:rPr>
              <a:t>; </a:t>
            </a:r>
            <a:r>
              <a:rPr lang="en-US" sz="3400" dirty="0" err="1" smtClean="0">
                <a:latin typeface="Times New Roman" pitchFamily="18" charset="0"/>
                <a:cs typeface="Times New Roman" pitchFamily="18" charset="0"/>
              </a:rPr>
              <a:t>thanh</a:t>
            </a:r>
            <a:r>
              <a:rPr lang="en-US" sz="3400" dirty="0" smtClean="0">
                <a:latin typeface="Times New Roman" pitchFamily="18" charset="0"/>
                <a:cs typeface="Times New Roman" pitchFamily="18" charset="0"/>
              </a:rPr>
              <a:t> </a:t>
            </a:r>
            <a:r>
              <a:rPr lang="en-US" sz="3400" dirty="0" err="1" smtClean="0">
                <a:latin typeface="Times New Roman" pitchFamily="18" charset="0"/>
                <a:cs typeface="Times New Roman" pitchFamily="18" charset="0"/>
              </a:rPr>
              <a:t>tra</a:t>
            </a:r>
            <a:r>
              <a:rPr lang="en-US" sz="3400" dirty="0" smtClean="0">
                <a:latin typeface="Times New Roman" pitchFamily="18" charset="0"/>
                <a:cs typeface="Times New Roman" pitchFamily="18" charset="0"/>
              </a:rPr>
              <a:t>, </a:t>
            </a:r>
            <a:r>
              <a:rPr lang="en-US" sz="3400" dirty="0" err="1" smtClean="0">
                <a:latin typeface="Times New Roman" pitchFamily="18" charset="0"/>
                <a:cs typeface="Times New Roman" pitchFamily="18" charset="0"/>
              </a:rPr>
              <a:t>kiểm</a:t>
            </a:r>
            <a:r>
              <a:rPr lang="en-US" sz="3400" dirty="0" smtClean="0">
                <a:latin typeface="Times New Roman" pitchFamily="18" charset="0"/>
                <a:cs typeface="Times New Roman" pitchFamily="18" charset="0"/>
              </a:rPr>
              <a:t> </a:t>
            </a:r>
            <a:r>
              <a:rPr lang="en-US" sz="3400" dirty="0" err="1" smtClean="0">
                <a:latin typeface="Times New Roman" pitchFamily="18" charset="0"/>
                <a:cs typeface="Times New Roman" pitchFamily="18" charset="0"/>
              </a:rPr>
              <a:t>tra</a:t>
            </a:r>
            <a:r>
              <a:rPr lang="en-US" sz="3400" dirty="0" smtClean="0">
                <a:latin typeface="Times New Roman" pitchFamily="18" charset="0"/>
                <a:cs typeface="Times New Roman" pitchFamily="18" charset="0"/>
              </a:rPr>
              <a:t>, </a:t>
            </a:r>
            <a:r>
              <a:rPr lang="en-US" sz="3400" dirty="0" err="1" smtClean="0">
                <a:latin typeface="Times New Roman" pitchFamily="18" charset="0"/>
                <a:cs typeface="Times New Roman" pitchFamily="18" charset="0"/>
              </a:rPr>
              <a:t>giám</a:t>
            </a:r>
            <a:r>
              <a:rPr lang="en-US" sz="3400" dirty="0" smtClean="0">
                <a:latin typeface="Times New Roman" pitchFamily="18" charset="0"/>
                <a:cs typeface="Times New Roman" pitchFamily="18" charset="0"/>
              </a:rPr>
              <a:t> </a:t>
            </a:r>
            <a:r>
              <a:rPr lang="en-US" sz="3400" dirty="0" err="1" smtClean="0">
                <a:latin typeface="Times New Roman" pitchFamily="18" charset="0"/>
                <a:cs typeface="Times New Roman" pitchFamily="18" charset="0"/>
              </a:rPr>
              <a:t>sát</a:t>
            </a:r>
            <a:r>
              <a:rPr lang="en-US" sz="3400" dirty="0" smtClean="0">
                <a:latin typeface="Times New Roman" pitchFamily="18" charset="0"/>
                <a:cs typeface="Times New Roman" pitchFamily="18" charset="0"/>
              </a:rPr>
              <a:t>, </a:t>
            </a:r>
            <a:r>
              <a:rPr lang="en-US" sz="3400" dirty="0" err="1" smtClean="0">
                <a:latin typeface="Times New Roman" pitchFamily="18" charset="0"/>
                <a:cs typeface="Times New Roman" pitchFamily="18" charset="0"/>
              </a:rPr>
              <a:t>xử</a:t>
            </a:r>
            <a:r>
              <a:rPr lang="en-US" sz="3400" dirty="0" smtClean="0">
                <a:latin typeface="Times New Roman" pitchFamily="18" charset="0"/>
                <a:cs typeface="Times New Roman" pitchFamily="18" charset="0"/>
              </a:rPr>
              <a:t> </a:t>
            </a:r>
            <a:r>
              <a:rPr lang="en-US" sz="3400" dirty="0" err="1" smtClean="0">
                <a:latin typeface="Times New Roman" pitchFamily="18" charset="0"/>
                <a:cs typeface="Times New Roman" pitchFamily="18" charset="0"/>
              </a:rPr>
              <a:t>lý</a:t>
            </a:r>
            <a:r>
              <a:rPr lang="en-US" sz="3400" dirty="0" smtClean="0">
                <a:latin typeface="Times New Roman" pitchFamily="18" charset="0"/>
                <a:cs typeface="Times New Roman" pitchFamily="18" charset="0"/>
              </a:rPr>
              <a:t> vi </a:t>
            </a:r>
            <a:r>
              <a:rPr lang="en-US" sz="3400" dirty="0" err="1" smtClean="0">
                <a:latin typeface="Times New Roman" pitchFamily="18" charset="0"/>
                <a:cs typeface="Times New Roman" pitchFamily="18" charset="0"/>
              </a:rPr>
              <a:t>phạm</a:t>
            </a:r>
            <a:r>
              <a:rPr lang="en-US" sz="3400" dirty="0" smtClean="0">
                <a:latin typeface="Times New Roman" pitchFamily="18" charset="0"/>
                <a:cs typeface="Times New Roman" pitchFamily="18" charset="0"/>
              </a:rPr>
              <a:t>, </a:t>
            </a:r>
            <a:r>
              <a:rPr lang="en-US" sz="3400" dirty="0" err="1" smtClean="0">
                <a:latin typeface="Times New Roman" pitchFamily="18" charset="0"/>
                <a:cs typeface="Times New Roman" pitchFamily="18" charset="0"/>
              </a:rPr>
              <a:t>giải</a:t>
            </a:r>
            <a:r>
              <a:rPr lang="en-US" sz="3400" dirty="0" smtClean="0">
                <a:latin typeface="Times New Roman" pitchFamily="18" charset="0"/>
                <a:cs typeface="Times New Roman" pitchFamily="18" charset="0"/>
              </a:rPr>
              <a:t> </a:t>
            </a:r>
            <a:r>
              <a:rPr lang="en-US" sz="3400" dirty="0" err="1" smtClean="0">
                <a:latin typeface="Times New Roman" pitchFamily="18" charset="0"/>
                <a:cs typeface="Times New Roman" pitchFamily="18" charset="0"/>
              </a:rPr>
              <a:t>quyết</a:t>
            </a:r>
            <a:r>
              <a:rPr lang="en-US" sz="3400" dirty="0" smtClean="0">
                <a:latin typeface="Times New Roman" pitchFamily="18" charset="0"/>
                <a:cs typeface="Times New Roman" pitchFamily="18" charset="0"/>
              </a:rPr>
              <a:t> </a:t>
            </a:r>
            <a:r>
              <a:rPr lang="en-US" sz="3400" dirty="0" err="1" smtClean="0">
                <a:latin typeface="Times New Roman" pitchFamily="18" charset="0"/>
                <a:cs typeface="Times New Roman" pitchFamily="18" charset="0"/>
              </a:rPr>
              <a:t>khiếu</a:t>
            </a:r>
            <a:r>
              <a:rPr lang="en-US" sz="3400" dirty="0" smtClean="0">
                <a:latin typeface="Times New Roman" pitchFamily="18" charset="0"/>
                <a:cs typeface="Times New Roman" pitchFamily="18" charset="0"/>
              </a:rPr>
              <a:t> </a:t>
            </a:r>
            <a:r>
              <a:rPr lang="en-US" sz="3400" dirty="0" err="1" smtClean="0">
                <a:latin typeface="Times New Roman" pitchFamily="18" charset="0"/>
                <a:cs typeface="Times New Roman" pitchFamily="18" charset="0"/>
              </a:rPr>
              <a:t>nại</a:t>
            </a:r>
            <a:r>
              <a:rPr lang="en-US" sz="3400" dirty="0" smtClean="0">
                <a:latin typeface="Times New Roman" pitchFamily="18" charset="0"/>
                <a:cs typeface="Times New Roman" pitchFamily="18" charset="0"/>
              </a:rPr>
              <a:t>, </a:t>
            </a:r>
            <a:r>
              <a:rPr lang="en-US" sz="3400" dirty="0" err="1" smtClean="0">
                <a:latin typeface="Times New Roman" pitchFamily="18" charset="0"/>
                <a:cs typeface="Times New Roman" pitchFamily="18" charset="0"/>
              </a:rPr>
              <a:t>tố</a:t>
            </a:r>
            <a:r>
              <a:rPr lang="en-US" sz="3400" dirty="0" smtClean="0">
                <a:latin typeface="Times New Roman" pitchFamily="18" charset="0"/>
                <a:cs typeface="Times New Roman" pitchFamily="18" charset="0"/>
              </a:rPr>
              <a:t> </a:t>
            </a:r>
            <a:r>
              <a:rPr lang="en-US" sz="3400" dirty="0" err="1" smtClean="0">
                <a:latin typeface="Times New Roman" pitchFamily="18" charset="0"/>
                <a:cs typeface="Times New Roman" pitchFamily="18" charset="0"/>
              </a:rPr>
              <a:t>cáo</a:t>
            </a:r>
            <a:r>
              <a:rPr lang="en-US" sz="3400" dirty="0" smtClean="0">
                <a:latin typeface="Times New Roman" pitchFamily="18" charset="0"/>
                <a:cs typeface="Times New Roman" pitchFamily="18" charset="0"/>
              </a:rPr>
              <a:t> </a:t>
            </a:r>
            <a:r>
              <a:rPr lang="en-US" sz="3400" dirty="0" err="1" smtClean="0">
                <a:latin typeface="Times New Roman" pitchFamily="18" charset="0"/>
                <a:cs typeface="Times New Roman" pitchFamily="18" charset="0"/>
              </a:rPr>
              <a:t>và</a:t>
            </a:r>
            <a:r>
              <a:rPr lang="en-US" sz="3400" dirty="0" smtClean="0">
                <a:latin typeface="Times New Roman" pitchFamily="18" charset="0"/>
                <a:cs typeface="Times New Roman" pitchFamily="18" charset="0"/>
              </a:rPr>
              <a:t> </a:t>
            </a:r>
            <a:r>
              <a:rPr lang="en-US" sz="3400" dirty="0" err="1" smtClean="0">
                <a:latin typeface="Times New Roman" pitchFamily="18" charset="0"/>
                <a:cs typeface="Times New Roman" pitchFamily="18" charset="0"/>
              </a:rPr>
              <a:t>phòng</a:t>
            </a:r>
            <a:r>
              <a:rPr lang="en-US" sz="3400" dirty="0" smtClean="0">
                <a:latin typeface="Times New Roman" pitchFamily="18" charset="0"/>
                <a:cs typeface="Times New Roman" pitchFamily="18" charset="0"/>
              </a:rPr>
              <a:t> </a:t>
            </a:r>
            <a:r>
              <a:rPr lang="en-US" sz="3400" dirty="0" err="1" smtClean="0">
                <a:latin typeface="Times New Roman" pitchFamily="18" charset="0"/>
                <a:cs typeface="Times New Roman" pitchFamily="18" charset="0"/>
              </a:rPr>
              <a:t>chống</a:t>
            </a:r>
            <a:r>
              <a:rPr lang="en-US" sz="3400" dirty="0" smtClean="0">
                <a:latin typeface="Times New Roman" pitchFamily="18" charset="0"/>
                <a:cs typeface="Times New Roman" pitchFamily="18" charset="0"/>
              </a:rPr>
              <a:t> </a:t>
            </a:r>
            <a:r>
              <a:rPr lang="en-US" sz="3400" dirty="0" err="1" smtClean="0">
                <a:latin typeface="Times New Roman" pitchFamily="18" charset="0"/>
                <a:cs typeface="Times New Roman" pitchFamily="18" charset="0"/>
              </a:rPr>
              <a:t>tham</a:t>
            </a:r>
            <a:r>
              <a:rPr lang="en-US" sz="3400" dirty="0" smtClean="0">
                <a:latin typeface="Times New Roman" pitchFamily="18" charset="0"/>
                <a:cs typeface="Times New Roman" pitchFamily="18" charset="0"/>
              </a:rPr>
              <a:t> </a:t>
            </a:r>
            <a:r>
              <a:rPr lang="en-US" sz="3400" dirty="0" err="1" smtClean="0">
                <a:latin typeface="Times New Roman" pitchFamily="18" charset="0"/>
                <a:cs typeface="Times New Roman" pitchFamily="18" charset="0"/>
              </a:rPr>
              <a:t>nhũng</a:t>
            </a:r>
            <a:r>
              <a:rPr lang="en-US" sz="3400" dirty="0" smtClean="0">
                <a:latin typeface="Times New Roman" pitchFamily="18" charset="0"/>
                <a:cs typeface="Times New Roman" pitchFamily="18" charset="0"/>
              </a:rPr>
              <a:t>; </a:t>
            </a:r>
            <a:r>
              <a:rPr lang="en-US" sz="3400" dirty="0" err="1" smtClean="0">
                <a:latin typeface="Times New Roman" pitchFamily="18" charset="0"/>
                <a:cs typeface="Times New Roman" pitchFamily="18" charset="0"/>
              </a:rPr>
              <a:t>kiểm</a:t>
            </a:r>
            <a:r>
              <a:rPr lang="en-US" sz="3400" dirty="0" smtClean="0">
                <a:latin typeface="Times New Roman" pitchFamily="18" charset="0"/>
                <a:cs typeface="Times New Roman" pitchFamily="18" charset="0"/>
              </a:rPr>
              <a:t> </a:t>
            </a:r>
            <a:r>
              <a:rPr lang="en-US" sz="3400" dirty="0" err="1" smtClean="0">
                <a:latin typeface="Times New Roman" pitchFamily="18" charset="0"/>
                <a:cs typeface="Times New Roman" pitchFamily="18" charset="0"/>
              </a:rPr>
              <a:t>toán</a:t>
            </a:r>
            <a:r>
              <a:rPr lang="en-US" sz="3400" dirty="0" smtClean="0">
                <a:latin typeface="Times New Roman" pitchFamily="18" charset="0"/>
                <a:cs typeface="Times New Roman" pitchFamily="18" charset="0"/>
              </a:rPr>
              <a:t> </a:t>
            </a:r>
            <a:r>
              <a:rPr lang="en-US" sz="3400" dirty="0" err="1" smtClean="0">
                <a:latin typeface="Times New Roman" pitchFamily="18" charset="0"/>
                <a:cs typeface="Times New Roman" pitchFamily="18" charset="0"/>
              </a:rPr>
              <a:t>nhà</a:t>
            </a:r>
            <a:r>
              <a:rPr lang="en-US" sz="3400" dirty="0" smtClean="0">
                <a:latin typeface="Times New Roman" pitchFamily="18" charset="0"/>
                <a:cs typeface="Times New Roman" pitchFamily="18" charset="0"/>
              </a:rPr>
              <a:t> </a:t>
            </a:r>
            <a:r>
              <a:rPr lang="en-US" sz="3400" dirty="0" err="1" smtClean="0">
                <a:latin typeface="Times New Roman" pitchFamily="18" charset="0"/>
                <a:cs typeface="Times New Roman" pitchFamily="18" charset="0"/>
              </a:rPr>
              <a:t>nước</a:t>
            </a:r>
            <a:r>
              <a:rPr lang="en-US" sz="3400" dirty="0" smtClean="0">
                <a:latin typeface="Times New Roman" pitchFamily="18" charset="0"/>
                <a:cs typeface="Times New Roman" pitchFamily="18" charset="0"/>
              </a:rPr>
              <a:t>.</a:t>
            </a:r>
          </a:p>
          <a:p>
            <a:endParaRPr lang="en-US" dirty="0"/>
          </a:p>
        </p:txBody>
      </p:sp>
    </p:spTree>
    <p:extLst>
      <p:ext uri="{BB962C8B-B14F-4D97-AF65-F5344CB8AC3E}">
        <p14:creationId xmlns:p14="http://schemas.microsoft.com/office/powerpoint/2010/main" val="3390146647"/>
      </p:ext>
    </p:extLst>
  </p:cSld>
  <p:clrMapOvr>
    <a:masterClrMapping/>
  </p:clrMapOvr>
  <mc:AlternateContent xmlns:mc="http://schemas.openxmlformats.org/markup-compatibility/2006" xmlns:p14="http://schemas.microsoft.com/office/powerpoint/2010/main">
    <mc:Choice Requires="p14">
      <p:transition spd="slow" p14:dur="1500">
        <p14:window dir="vert"/>
      </p:transition>
    </mc:Choice>
    <mc:Fallback xmlns="">
      <p:transition spd="slow">
        <p:fade/>
      </p:transition>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33400"/>
            <a:ext cx="8229600" cy="5715000"/>
          </a:xfrm>
        </p:spPr>
        <p:txBody>
          <a:bodyPr>
            <a:normAutofit/>
          </a:bodyPr>
          <a:lstStyle/>
          <a:p>
            <a:pPr marL="0" indent="0" algn="just">
              <a:buNone/>
            </a:pP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Căn</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cứ</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vào</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tính</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chất</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quan</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trọng</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của</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nội</a:t>
            </a:r>
            <a:r>
              <a:rPr lang="en-US" sz="2400" dirty="0" smtClean="0">
                <a:latin typeface="Times New Roman" pitchFamily="18" charset="0"/>
                <a:cs typeface="Times New Roman" pitchFamily="18" charset="0"/>
              </a:rPr>
              <a:t> dung </a:t>
            </a:r>
            <a:r>
              <a:rPr lang="en-US" sz="2400" dirty="0" err="1" smtClean="0">
                <a:latin typeface="Times New Roman" pitchFamily="18" charset="0"/>
                <a:cs typeface="Times New Roman" pitchFamily="18" charset="0"/>
              </a:rPr>
              <a:t>thông</a:t>
            </a:r>
            <a:r>
              <a:rPr lang="en-US" sz="2400" dirty="0" smtClean="0">
                <a:latin typeface="Times New Roman" pitchFamily="18" charset="0"/>
                <a:cs typeface="Times New Roman" pitchFamily="18" charset="0"/>
              </a:rPr>
              <a:t> tin, </a:t>
            </a:r>
            <a:r>
              <a:rPr lang="en-US" sz="2400" dirty="0" err="1" smtClean="0">
                <a:latin typeface="Times New Roman" pitchFamily="18" charset="0"/>
                <a:cs typeface="Times New Roman" pitchFamily="18" charset="0"/>
              </a:rPr>
              <a:t>mức</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độ</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nguy</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hại</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nếu</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bị</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lộ</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bị</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mất</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bí</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mật</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nhà</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nước</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được</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phân</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loại</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thành</a:t>
            </a:r>
            <a:r>
              <a:rPr lang="en-US" sz="2400" dirty="0" smtClean="0">
                <a:latin typeface="Times New Roman" pitchFamily="18" charset="0"/>
                <a:cs typeface="Times New Roman" pitchFamily="18" charset="0"/>
              </a:rPr>
              <a:t> 03 </a:t>
            </a:r>
            <a:r>
              <a:rPr lang="en-US" sz="2400" dirty="0" err="1" smtClean="0">
                <a:latin typeface="Times New Roman" pitchFamily="18" charset="0"/>
                <a:cs typeface="Times New Roman" pitchFamily="18" charset="0"/>
              </a:rPr>
              <a:t>độ</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mật</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Tuyệt</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mật</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Tối</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mật</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và</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Mật</a:t>
            </a:r>
            <a:r>
              <a:rPr lang="en-US" sz="2400" dirty="0" smtClean="0">
                <a:latin typeface="Times New Roman" pitchFamily="18" charset="0"/>
                <a:cs typeface="Times New Roman" pitchFamily="18" charset="0"/>
              </a:rPr>
              <a:t>.</a:t>
            </a:r>
            <a:endParaRPr lang="en-US" sz="2400" dirty="0">
              <a:latin typeface="Times New Roman" pitchFamily="18" charset="0"/>
              <a:cs typeface="Times New Roman" pitchFamily="18" charset="0"/>
            </a:endParaRPr>
          </a:p>
          <a:p>
            <a:pPr marL="0" indent="0" algn="just">
              <a:buNone/>
            </a:pPr>
            <a:r>
              <a:rPr lang="en-US" sz="2400" dirty="0" smtClean="0">
                <a:latin typeface="Times New Roman" pitchFamily="18" charset="0"/>
                <a:cs typeface="Times New Roman" pitchFamily="18" charset="0"/>
              </a:rPr>
              <a:t>- Ban </a:t>
            </a:r>
            <a:r>
              <a:rPr lang="en-US" sz="2400" dirty="0" err="1" smtClean="0">
                <a:latin typeface="Times New Roman" pitchFamily="18" charset="0"/>
                <a:cs typeface="Times New Roman" pitchFamily="18" charset="0"/>
              </a:rPr>
              <a:t>hành</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danh</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mục</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bí</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mật</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nhà</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nước</a:t>
            </a:r>
            <a:r>
              <a:rPr lang="en-US" sz="2400" dirty="0" smtClean="0">
                <a:latin typeface="Times New Roman" pitchFamily="18" charset="0"/>
                <a:cs typeface="Times New Roman" pitchFamily="18" charset="0"/>
              </a:rPr>
              <a:t>:</a:t>
            </a:r>
          </a:p>
          <a:p>
            <a:pPr marL="0" indent="0" algn="just">
              <a:buNone/>
            </a:pP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Thẩm</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quyền</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Thủ</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tướng</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Chính</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phủ</a:t>
            </a:r>
            <a:r>
              <a:rPr lang="en-US" sz="2400" dirty="0" smtClean="0">
                <a:latin typeface="Times New Roman" pitchFamily="18" charset="0"/>
                <a:cs typeface="Times New Roman" pitchFamily="18" charset="0"/>
              </a:rPr>
              <a:t>.</a:t>
            </a:r>
          </a:p>
          <a:p>
            <a:pPr marL="0" indent="0" algn="just">
              <a:buNone/>
            </a:pP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Trình</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tự</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thủ</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tục</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người</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có</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trách</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nhiệm</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theo</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quy</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định</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tại</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khoản</a:t>
            </a:r>
            <a:r>
              <a:rPr lang="en-US" sz="2400" dirty="0" smtClean="0">
                <a:latin typeface="Times New Roman" pitchFamily="18" charset="0"/>
                <a:cs typeface="Times New Roman" pitchFamily="18" charset="0"/>
              </a:rPr>
              <a:t> 2 </a:t>
            </a:r>
            <a:r>
              <a:rPr lang="en-US" sz="2400" dirty="0" err="1" smtClean="0">
                <a:latin typeface="Times New Roman" pitchFamily="18" charset="0"/>
                <a:cs typeface="Times New Roman" pitchFamily="18" charset="0"/>
              </a:rPr>
              <a:t>Điều</a:t>
            </a:r>
            <a:r>
              <a:rPr lang="en-US" sz="2400" dirty="0" smtClean="0">
                <a:latin typeface="Times New Roman" pitchFamily="18" charset="0"/>
                <a:cs typeface="Times New Roman" pitchFamily="18" charset="0"/>
              </a:rPr>
              <a:t> 9 </a:t>
            </a:r>
            <a:r>
              <a:rPr lang="en-US" sz="2400" dirty="0" err="1" smtClean="0">
                <a:latin typeface="Times New Roman" pitchFamily="18" charset="0"/>
                <a:cs typeface="Times New Roman" pitchFamily="18" charset="0"/>
              </a:rPr>
              <a:t>Luật</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Bảo</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vệ</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bí</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mật</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nhà</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nước</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có</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trách</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nhiệm</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lập</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danh</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mục</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bí</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mật</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nhà</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nước</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gửi</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hồ</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sơ</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đến</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Bộ</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Công</a:t>
            </a:r>
            <a:r>
              <a:rPr lang="en-US" sz="2400" dirty="0" smtClean="0">
                <a:latin typeface="Times New Roman" pitchFamily="18" charset="0"/>
                <a:cs typeface="Times New Roman" pitchFamily="18" charset="0"/>
              </a:rPr>
              <a:t> an </a:t>
            </a:r>
            <a:r>
              <a:rPr lang="en-US" sz="2400" dirty="0" err="1" smtClean="0">
                <a:latin typeface="Times New Roman" pitchFamily="18" charset="0"/>
                <a:cs typeface="Times New Roman" pitchFamily="18" charset="0"/>
              </a:rPr>
              <a:t>để</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thẩm</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định</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trước</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khi</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trình</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Thủ</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tướng</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Chính</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phủ</a:t>
            </a:r>
            <a:r>
              <a:rPr lang="en-US" sz="2400" dirty="0" smtClean="0">
                <a:latin typeface="Times New Roman" pitchFamily="18" charset="0"/>
                <a:cs typeface="Times New Roman" pitchFamily="18" charset="0"/>
              </a:rPr>
              <a:t> ban </a:t>
            </a:r>
            <a:r>
              <a:rPr lang="en-US" sz="2400" dirty="0" err="1" smtClean="0">
                <a:latin typeface="Times New Roman" pitchFamily="18" charset="0"/>
                <a:cs typeface="Times New Roman" pitchFamily="18" charset="0"/>
              </a:rPr>
              <a:t>hành</a:t>
            </a:r>
            <a:r>
              <a:rPr lang="en-US" sz="2400" dirty="0" smtClean="0">
                <a:latin typeface="Times New Roman" pitchFamily="18" charset="0"/>
                <a:cs typeface="Times New Roman" pitchFamily="18" charset="0"/>
              </a:rPr>
              <a:t>.</a:t>
            </a:r>
          </a:p>
          <a:p>
            <a:pPr marL="0" indent="0" algn="just">
              <a:buNone/>
            </a:pP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Hiện</a:t>
            </a:r>
            <a:r>
              <a:rPr lang="en-US" sz="2400" dirty="0" smtClean="0">
                <a:latin typeface="Times New Roman" pitchFamily="18" charset="0"/>
                <a:cs typeface="Times New Roman" pitchFamily="18" charset="0"/>
              </a:rPr>
              <a:t> nay, </a:t>
            </a:r>
            <a:r>
              <a:rPr lang="en-US" sz="2400" dirty="0" err="1" smtClean="0">
                <a:latin typeface="Times New Roman" pitchFamily="18" charset="0"/>
                <a:cs typeface="Times New Roman" pitchFamily="18" charset="0"/>
              </a:rPr>
              <a:t>có</a:t>
            </a:r>
            <a:r>
              <a:rPr lang="en-US" sz="2400" dirty="0" smtClean="0">
                <a:latin typeface="Times New Roman" pitchFamily="18" charset="0"/>
                <a:cs typeface="Times New Roman" pitchFamily="18" charset="0"/>
              </a:rPr>
              <a:t> 35 </a:t>
            </a:r>
            <a:r>
              <a:rPr lang="en-US" sz="2400" dirty="0" err="1" smtClean="0">
                <a:latin typeface="Times New Roman" pitchFamily="18" charset="0"/>
                <a:cs typeface="Times New Roman" pitchFamily="18" charset="0"/>
              </a:rPr>
              <a:t>danh</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mục</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bí</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mật</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nhà</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nước</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theo</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ngành</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lĩnh</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vực</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thực</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hiện</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thống</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nhất</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từ</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trung</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ương</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đến</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địa</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phương</a:t>
            </a:r>
            <a:r>
              <a:rPr lang="en-US" sz="2400" dirty="0" smtClean="0">
                <a:latin typeface="Times New Roman" pitchFamily="18" charset="0"/>
                <a:cs typeface="Times New Roman" pitchFamily="18" charset="0"/>
              </a:rPr>
              <a:t>.</a:t>
            </a:r>
          </a:p>
          <a:p>
            <a:pPr marL="0" indent="0">
              <a:buNone/>
            </a:pPr>
            <a:endParaRPr lang="en-US" sz="2400" dirty="0">
              <a:latin typeface="Times New Roman" pitchFamily="18" charset="0"/>
              <a:cs typeface="Times New Roman" pitchFamily="18" charset="0"/>
            </a:endParaRPr>
          </a:p>
        </p:txBody>
      </p:sp>
    </p:spTree>
    <p:extLst>
      <p:ext uri="{BB962C8B-B14F-4D97-AF65-F5344CB8AC3E}">
        <p14:creationId xmlns:p14="http://schemas.microsoft.com/office/powerpoint/2010/main" val="383299281"/>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33400"/>
            <a:ext cx="8229600" cy="5943600"/>
          </a:xfrm>
        </p:spPr>
        <p:txBody>
          <a:bodyPr>
            <a:normAutofit/>
          </a:bodyPr>
          <a:lstStyle/>
          <a:p>
            <a:pPr marL="0" indent="0" algn="just">
              <a:buNone/>
            </a:pPr>
            <a:r>
              <a:rPr lang="en-US" sz="2400" b="1" i="1" dirty="0" smtClean="0">
                <a:latin typeface="Times New Roman" pitchFamily="18" charset="0"/>
                <a:cs typeface="Times New Roman" pitchFamily="18" charset="0"/>
              </a:rPr>
              <a:t>5. </a:t>
            </a:r>
            <a:r>
              <a:rPr lang="en-US" sz="2400" b="1" i="1" dirty="0" err="1" smtClean="0">
                <a:latin typeface="Times New Roman" pitchFamily="18" charset="0"/>
                <a:cs typeface="Times New Roman" pitchFamily="18" charset="0"/>
              </a:rPr>
              <a:t>Xác</a:t>
            </a:r>
            <a:r>
              <a:rPr lang="en-US" sz="2400" b="1" i="1" dirty="0" smtClean="0">
                <a:latin typeface="Times New Roman" pitchFamily="18" charset="0"/>
                <a:cs typeface="Times New Roman" pitchFamily="18" charset="0"/>
              </a:rPr>
              <a:t> </a:t>
            </a:r>
            <a:r>
              <a:rPr lang="en-US" sz="2400" b="1" i="1" dirty="0" err="1" smtClean="0">
                <a:latin typeface="Times New Roman" pitchFamily="18" charset="0"/>
                <a:cs typeface="Times New Roman" pitchFamily="18" charset="0"/>
              </a:rPr>
              <a:t>định</a:t>
            </a:r>
            <a:r>
              <a:rPr lang="en-US" sz="2400" b="1" i="1" dirty="0" smtClean="0">
                <a:latin typeface="Times New Roman" pitchFamily="18" charset="0"/>
                <a:cs typeface="Times New Roman" pitchFamily="18" charset="0"/>
              </a:rPr>
              <a:t> </a:t>
            </a:r>
            <a:r>
              <a:rPr lang="en-US" sz="2400" b="1" i="1" dirty="0" err="1" smtClean="0">
                <a:latin typeface="Times New Roman" pitchFamily="18" charset="0"/>
                <a:cs typeface="Times New Roman" pitchFamily="18" charset="0"/>
              </a:rPr>
              <a:t>bí</a:t>
            </a:r>
            <a:r>
              <a:rPr lang="en-US" sz="2400" b="1" i="1" dirty="0" smtClean="0">
                <a:latin typeface="Times New Roman" pitchFamily="18" charset="0"/>
                <a:cs typeface="Times New Roman" pitchFamily="18" charset="0"/>
              </a:rPr>
              <a:t> </a:t>
            </a:r>
            <a:r>
              <a:rPr lang="en-US" sz="2400" b="1" i="1" dirty="0" err="1" smtClean="0">
                <a:latin typeface="Times New Roman" pitchFamily="18" charset="0"/>
                <a:cs typeface="Times New Roman" pitchFamily="18" charset="0"/>
              </a:rPr>
              <a:t>mật</a:t>
            </a:r>
            <a:r>
              <a:rPr lang="en-US" sz="2400" b="1" i="1" dirty="0" smtClean="0">
                <a:latin typeface="Times New Roman" pitchFamily="18" charset="0"/>
                <a:cs typeface="Times New Roman" pitchFamily="18" charset="0"/>
              </a:rPr>
              <a:t> </a:t>
            </a:r>
            <a:r>
              <a:rPr lang="en-US" sz="2400" b="1" i="1" dirty="0" err="1" smtClean="0">
                <a:latin typeface="Times New Roman" pitchFamily="18" charset="0"/>
                <a:cs typeface="Times New Roman" pitchFamily="18" charset="0"/>
              </a:rPr>
              <a:t>nhà</a:t>
            </a:r>
            <a:r>
              <a:rPr lang="en-US" sz="2400" b="1" i="1" dirty="0" smtClean="0">
                <a:latin typeface="Times New Roman" pitchFamily="18" charset="0"/>
                <a:cs typeface="Times New Roman" pitchFamily="18" charset="0"/>
              </a:rPr>
              <a:t> </a:t>
            </a:r>
            <a:r>
              <a:rPr lang="en-US" sz="2400" b="1" i="1" dirty="0" err="1" smtClean="0">
                <a:latin typeface="Times New Roman" pitchFamily="18" charset="0"/>
                <a:cs typeface="Times New Roman" pitchFamily="18" charset="0"/>
              </a:rPr>
              <a:t>nước</a:t>
            </a:r>
            <a:r>
              <a:rPr lang="en-US" sz="2400" b="1" i="1" dirty="0" smtClean="0">
                <a:latin typeface="Times New Roman" pitchFamily="18" charset="0"/>
                <a:cs typeface="Times New Roman" pitchFamily="18" charset="0"/>
              </a:rPr>
              <a:t> </a:t>
            </a:r>
            <a:r>
              <a:rPr lang="en-US" sz="2400" b="1" i="1" dirty="0" err="1" smtClean="0">
                <a:latin typeface="Times New Roman" pitchFamily="18" charset="0"/>
                <a:cs typeface="Times New Roman" pitchFamily="18" charset="0"/>
              </a:rPr>
              <a:t>và</a:t>
            </a:r>
            <a:r>
              <a:rPr lang="en-US" sz="2400" b="1" i="1" dirty="0" smtClean="0">
                <a:latin typeface="Times New Roman" pitchFamily="18" charset="0"/>
                <a:cs typeface="Times New Roman" pitchFamily="18" charset="0"/>
              </a:rPr>
              <a:t> </a:t>
            </a:r>
            <a:r>
              <a:rPr lang="en-US" sz="2400" b="1" i="1" dirty="0" err="1" smtClean="0">
                <a:latin typeface="Times New Roman" pitchFamily="18" charset="0"/>
                <a:cs typeface="Times New Roman" pitchFamily="18" charset="0"/>
              </a:rPr>
              <a:t>độ</a:t>
            </a:r>
            <a:r>
              <a:rPr lang="en-US" sz="2400" b="1" i="1" dirty="0" smtClean="0">
                <a:latin typeface="Times New Roman" pitchFamily="18" charset="0"/>
                <a:cs typeface="Times New Roman" pitchFamily="18" charset="0"/>
              </a:rPr>
              <a:t> </a:t>
            </a:r>
            <a:r>
              <a:rPr lang="en-US" sz="2400" b="1" i="1" dirty="0" err="1" smtClean="0">
                <a:latin typeface="Times New Roman" pitchFamily="18" charset="0"/>
                <a:cs typeface="Times New Roman" pitchFamily="18" charset="0"/>
              </a:rPr>
              <a:t>mật</a:t>
            </a:r>
            <a:r>
              <a:rPr lang="en-US" sz="2400" b="1" i="1" dirty="0" smtClean="0">
                <a:latin typeface="Times New Roman" pitchFamily="18" charset="0"/>
                <a:cs typeface="Times New Roman" pitchFamily="18" charset="0"/>
              </a:rPr>
              <a:t> </a:t>
            </a:r>
            <a:r>
              <a:rPr lang="en-US" sz="2400" b="1" i="1" dirty="0" err="1" smtClean="0">
                <a:latin typeface="Times New Roman" pitchFamily="18" charset="0"/>
                <a:cs typeface="Times New Roman" pitchFamily="18" charset="0"/>
              </a:rPr>
              <a:t>bí</a:t>
            </a:r>
            <a:r>
              <a:rPr lang="en-US" sz="2400" b="1" i="1" dirty="0" smtClean="0">
                <a:latin typeface="Times New Roman" pitchFamily="18" charset="0"/>
                <a:cs typeface="Times New Roman" pitchFamily="18" charset="0"/>
              </a:rPr>
              <a:t> </a:t>
            </a:r>
            <a:r>
              <a:rPr lang="en-US" sz="2400" b="1" i="1" dirty="0" err="1" smtClean="0">
                <a:latin typeface="Times New Roman" pitchFamily="18" charset="0"/>
                <a:cs typeface="Times New Roman" pitchFamily="18" charset="0"/>
              </a:rPr>
              <a:t>mật</a:t>
            </a:r>
            <a:r>
              <a:rPr lang="en-US" sz="2400" b="1" i="1" dirty="0" smtClean="0">
                <a:latin typeface="Times New Roman" pitchFamily="18" charset="0"/>
                <a:cs typeface="Times New Roman" pitchFamily="18" charset="0"/>
              </a:rPr>
              <a:t> </a:t>
            </a:r>
            <a:r>
              <a:rPr lang="en-US" sz="2400" b="1" i="1" dirty="0" err="1" smtClean="0">
                <a:latin typeface="Times New Roman" pitchFamily="18" charset="0"/>
                <a:cs typeface="Times New Roman" pitchFamily="18" charset="0"/>
              </a:rPr>
              <a:t>nhà</a:t>
            </a:r>
            <a:r>
              <a:rPr lang="en-US" sz="2400" b="1" i="1" dirty="0" smtClean="0">
                <a:latin typeface="Times New Roman" pitchFamily="18" charset="0"/>
                <a:cs typeface="Times New Roman" pitchFamily="18" charset="0"/>
              </a:rPr>
              <a:t> </a:t>
            </a:r>
            <a:r>
              <a:rPr lang="en-US" sz="2400" b="1" i="1" dirty="0" err="1" smtClean="0">
                <a:latin typeface="Times New Roman" pitchFamily="18" charset="0"/>
                <a:cs typeface="Times New Roman" pitchFamily="18" charset="0"/>
              </a:rPr>
              <a:t>nước</a:t>
            </a:r>
            <a:r>
              <a:rPr lang="en-US" sz="2400" b="1" i="1" dirty="0" smtClean="0">
                <a:latin typeface="Times New Roman" pitchFamily="18" charset="0"/>
                <a:cs typeface="Times New Roman" pitchFamily="18" charset="0"/>
              </a:rPr>
              <a:t> (</a:t>
            </a:r>
            <a:r>
              <a:rPr lang="en-US" sz="2400" b="1" i="1" dirty="0" err="1" smtClean="0">
                <a:latin typeface="Times New Roman" pitchFamily="18" charset="0"/>
                <a:cs typeface="Times New Roman" pitchFamily="18" charset="0"/>
              </a:rPr>
              <a:t>Điều</a:t>
            </a:r>
            <a:r>
              <a:rPr lang="en-US" sz="2400" b="1" i="1" dirty="0" smtClean="0">
                <a:latin typeface="Times New Roman" pitchFamily="18" charset="0"/>
                <a:cs typeface="Times New Roman" pitchFamily="18" charset="0"/>
              </a:rPr>
              <a:t> 10)</a:t>
            </a:r>
          </a:p>
          <a:p>
            <a:pPr marL="0" indent="0" algn="just">
              <a:buNone/>
            </a:pP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Thẩm</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quyền</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xác</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định</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bí</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mật</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nhà</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nước</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và</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độ</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mật</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bí</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mật</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nhà</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nước</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người</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đứng</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đầu</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cơ</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quan</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tổ</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chức</a:t>
            </a:r>
            <a:r>
              <a:rPr lang="en-US" sz="2400" dirty="0" smtClean="0">
                <a:latin typeface="Times New Roman" pitchFamily="18" charset="0"/>
                <a:cs typeface="Times New Roman" pitchFamily="18" charset="0"/>
              </a:rPr>
              <a:t>.</a:t>
            </a:r>
          </a:p>
          <a:p>
            <a:pPr marL="0" indent="0" algn="just">
              <a:buNone/>
            </a:pP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Căn</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cứ</a:t>
            </a:r>
            <a:r>
              <a:rPr lang="en-US" sz="2400" dirty="0" smtClean="0">
                <a:latin typeface="Times New Roman" pitchFamily="18" charset="0"/>
                <a:cs typeface="Times New Roman" pitchFamily="18" charset="0"/>
              </a:rPr>
              <a:t> </a:t>
            </a:r>
            <a:r>
              <a:rPr lang="en-US" sz="2400" dirty="0" err="1">
                <a:latin typeface="Times New Roman" pitchFamily="18" charset="0"/>
                <a:cs typeface="Times New Roman" pitchFamily="18" charset="0"/>
              </a:rPr>
              <a:t>xác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định</a:t>
            </a:r>
            <a:r>
              <a:rPr lang="en-US" sz="2400" dirty="0">
                <a:latin typeface="Times New Roman" pitchFamily="18" charset="0"/>
                <a:cs typeface="Times New Roman" pitchFamily="18" charset="0"/>
              </a:rPr>
              <a:t> BMNN </a:t>
            </a:r>
            <a:r>
              <a:rPr lang="en-US" sz="2400" dirty="0" err="1">
                <a:latin typeface="Times New Roman" pitchFamily="18" charset="0"/>
                <a:cs typeface="Times New Roman" pitchFamily="18" charset="0"/>
              </a:rPr>
              <a:t>và</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độ</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mật</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của</a:t>
            </a:r>
            <a:r>
              <a:rPr lang="en-US" sz="2400" dirty="0">
                <a:latin typeface="Times New Roman" pitchFamily="18" charset="0"/>
                <a:cs typeface="Times New Roman" pitchFamily="18" charset="0"/>
              </a:rPr>
              <a:t> </a:t>
            </a:r>
            <a:r>
              <a:rPr lang="en-US" sz="2400" dirty="0" smtClean="0">
                <a:latin typeface="Times New Roman" pitchFamily="18" charset="0"/>
                <a:cs typeface="Times New Roman" pitchFamily="18" charset="0"/>
              </a:rPr>
              <a:t>BMNN: </a:t>
            </a:r>
            <a:r>
              <a:rPr lang="en-US" sz="2400" dirty="0" err="1" smtClean="0">
                <a:latin typeface="Times New Roman" pitchFamily="18" charset="0"/>
                <a:cs typeface="Times New Roman" pitchFamily="18" charset="0"/>
              </a:rPr>
              <a:t>danh</a:t>
            </a:r>
            <a:r>
              <a:rPr lang="en-US" sz="2400" dirty="0" smtClean="0">
                <a:latin typeface="Times New Roman" pitchFamily="18" charset="0"/>
                <a:cs typeface="Times New Roman" pitchFamily="18" charset="0"/>
              </a:rPr>
              <a:t> </a:t>
            </a:r>
            <a:r>
              <a:rPr lang="en-US" sz="2400" dirty="0" err="1">
                <a:latin typeface="Times New Roman" pitchFamily="18" charset="0"/>
                <a:cs typeface="Times New Roman" pitchFamily="18" charset="0"/>
              </a:rPr>
              <a:t>mục</a:t>
            </a:r>
            <a:r>
              <a:rPr lang="en-US" sz="2400" dirty="0">
                <a:latin typeface="Times New Roman" pitchFamily="18" charset="0"/>
                <a:cs typeface="Times New Roman" pitchFamily="18" charset="0"/>
              </a:rPr>
              <a:t> do </a:t>
            </a:r>
            <a:r>
              <a:rPr lang="en-US" sz="2400" dirty="0" err="1">
                <a:latin typeface="Times New Roman" pitchFamily="18" charset="0"/>
                <a:cs typeface="Times New Roman" pitchFamily="18" charset="0"/>
              </a:rPr>
              <a:t>Thủ</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tướng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Chính</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phủ</a:t>
            </a:r>
            <a:r>
              <a:rPr lang="en-US" sz="2400" dirty="0">
                <a:latin typeface="Times New Roman" pitchFamily="18" charset="0"/>
                <a:cs typeface="Times New Roman" pitchFamily="18" charset="0"/>
              </a:rPr>
              <a:t> ban </a:t>
            </a:r>
            <a:r>
              <a:rPr lang="en-US" sz="2400" dirty="0" err="1" smtClean="0">
                <a:latin typeface="Times New Roman" pitchFamily="18" charset="0"/>
                <a:cs typeface="Times New Roman" pitchFamily="18" charset="0"/>
              </a:rPr>
              <a:t>hành</a:t>
            </a:r>
            <a:r>
              <a:rPr lang="en-US" sz="2400" dirty="0" smtClean="0">
                <a:latin typeface="Times New Roman" pitchFamily="18" charset="0"/>
                <a:cs typeface="Times New Roman" pitchFamily="18" charset="0"/>
              </a:rPr>
              <a:t>.</a:t>
            </a:r>
          </a:p>
          <a:p>
            <a:pPr marL="0" indent="0" algn="just">
              <a:buNone/>
            </a:pP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Trình</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tự</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thủ</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tục</a:t>
            </a:r>
            <a:r>
              <a:rPr lang="en-US" sz="2400" dirty="0" smtClean="0">
                <a:latin typeface="Times New Roman" pitchFamily="18" charset="0"/>
                <a:cs typeface="Times New Roman" pitchFamily="18" charset="0"/>
              </a:rPr>
              <a:t>: </a:t>
            </a:r>
          </a:p>
          <a:p>
            <a:pPr marL="0" indent="0" algn="just">
              <a:buNone/>
            </a:pP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Người</a:t>
            </a:r>
            <a:r>
              <a:rPr lang="en-US" sz="2400" dirty="0" smtClean="0">
                <a:latin typeface="Times New Roman" pitchFamily="18" charset="0"/>
                <a:cs typeface="Times New Roman" pitchFamily="18" charset="0"/>
              </a:rPr>
              <a:t> </a:t>
            </a:r>
            <a:r>
              <a:rPr lang="en-US" sz="2400" dirty="0" err="1">
                <a:latin typeface="Times New Roman" pitchFamily="18" charset="0"/>
                <a:cs typeface="Times New Roman" pitchFamily="18" charset="0"/>
              </a:rPr>
              <a:t>soạn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thảo</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tạo</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ra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thông</a:t>
            </a:r>
            <a:r>
              <a:rPr lang="en-US" sz="2400" dirty="0">
                <a:latin typeface="Times New Roman" pitchFamily="18" charset="0"/>
                <a:cs typeface="Times New Roman" pitchFamily="18" charset="0"/>
              </a:rPr>
              <a:t> tin </a:t>
            </a:r>
            <a:r>
              <a:rPr lang="en-US" sz="2400" dirty="0" err="1">
                <a:latin typeface="Times New Roman" pitchFamily="18" charset="0"/>
                <a:cs typeface="Times New Roman" pitchFamily="18" charset="0"/>
              </a:rPr>
              <a:t>thuộc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danh</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mục</a:t>
            </a:r>
            <a:r>
              <a:rPr lang="en-US" sz="2400" dirty="0">
                <a:latin typeface="Times New Roman" pitchFamily="18" charset="0"/>
                <a:cs typeface="Times New Roman" pitchFamily="18" charset="0"/>
              </a:rPr>
              <a:t> BMNN </a:t>
            </a:r>
            <a:r>
              <a:rPr lang="en-US" sz="2400" dirty="0" err="1">
                <a:latin typeface="Times New Roman" pitchFamily="18" charset="0"/>
                <a:cs typeface="Times New Roman" pitchFamily="18" charset="0"/>
              </a:rPr>
              <a:t>phải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đề</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xuất</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người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đứng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đầu</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cơ</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quan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tổ</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chức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xác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định</a:t>
            </a:r>
            <a:r>
              <a:rPr lang="en-US" sz="2400" dirty="0">
                <a:latin typeface="Times New Roman" pitchFamily="18" charset="0"/>
                <a:cs typeface="Times New Roman" pitchFamily="18" charset="0"/>
              </a:rPr>
              <a:t> BMNN, </a:t>
            </a:r>
            <a:r>
              <a:rPr lang="en-US" sz="2400" dirty="0" err="1">
                <a:latin typeface="Times New Roman" pitchFamily="18" charset="0"/>
                <a:cs typeface="Times New Roman" pitchFamily="18" charset="0"/>
              </a:rPr>
              <a:t>độ</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mật</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của</a:t>
            </a:r>
            <a:r>
              <a:rPr lang="en-US" sz="2400" dirty="0">
                <a:latin typeface="Times New Roman" pitchFamily="18" charset="0"/>
                <a:cs typeface="Times New Roman" pitchFamily="18" charset="0"/>
              </a:rPr>
              <a:t> BMNN, </a:t>
            </a:r>
            <a:r>
              <a:rPr lang="en-US" sz="2400" dirty="0" err="1">
                <a:latin typeface="Times New Roman" pitchFamily="18" charset="0"/>
                <a:cs typeface="Times New Roman" pitchFamily="18" charset="0"/>
              </a:rPr>
              <a:t>nơi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nhận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số</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lượng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bản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phát</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hành</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được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phép</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hoặc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không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được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phép</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sao</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chụp</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tài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liệu</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vật</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chứa</a:t>
            </a:r>
            <a:r>
              <a:rPr lang="en-US" sz="2400" dirty="0">
                <a:latin typeface="Times New Roman" pitchFamily="18" charset="0"/>
                <a:cs typeface="Times New Roman" pitchFamily="18" charset="0"/>
              </a:rPr>
              <a:t> BMNN </a:t>
            </a:r>
            <a:r>
              <a:rPr lang="en-US" sz="2400" dirty="0" err="1">
                <a:latin typeface="Times New Roman" pitchFamily="18" charset="0"/>
                <a:cs typeface="Times New Roman" pitchFamily="18" charset="0"/>
              </a:rPr>
              <a:t>tại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Tờ</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trình</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Phiếu</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trình</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duyệt</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ký</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văn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bản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hoặc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văn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bản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xác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định</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độ</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mật</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của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vật</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địa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điểm</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lời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nói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hoạt</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động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chứa</a:t>
            </a:r>
            <a:r>
              <a:rPr lang="en-US" sz="2400" dirty="0">
                <a:latin typeface="Times New Roman" pitchFamily="18" charset="0"/>
                <a:cs typeface="Times New Roman" pitchFamily="18" charset="0"/>
              </a:rPr>
              <a:t> BMNN </a:t>
            </a:r>
            <a:r>
              <a:rPr lang="en-US" sz="2400" dirty="0" err="1">
                <a:latin typeface="Times New Roman" pitchFamily="18" charset="0"/>
                <a:cs typeface="Times New Roman" pitchFamily="18" charset="0"/>
              </a:rPr>
              <a:t>và</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có</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trách</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nhiệm</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bảo</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vệ</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nội</a:t>
            </a:r>
            <a:r>
              <a:rPr lang="en-US" sz="2400" dirty="0">
                <a:latin typeface="Times New Roman" pitchFamily="18" charset="0"/>
                <a:cs typeface="Times New Roman" pitchFamily="18" charset="0"/>
              </a:rPr>
              <a:t> dung BMNN </a:t>
            </a:r>
            <a:r>
              <a:rPr lang="en-US" sz="2400" dirty="0" err="1">
                <a:latin typeface="Times New Roman" pitchFamily="18" charset="0"/>
                <a:cs typeface="Times New Roman" pitchFamily="18" charset="0"/>
              </a:rPr>
              <a:t>trong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quá</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trình</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soạn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thảo</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tạo</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ra.</a:t>
            </a:r>
            <a:r>
              <a:rPr lang="en-US" sz="2400" dirty="0">
                <a:latin typeface="Times New Roman" pitchFamily="18" charset="0"/>
                <a:cs typeface="Times New Roman" pitchFamily="18" charset="0"/>
              </a:rPr>
              <a:t> </a:t>
            </a:r>
            <a:endParaRPr lang="en-US" sz="2400" dirty="0" smtClean="0">
              <a:latin typeface="Times New Roman" pitchFamily="18" charset="0"/>
              <a:cs typeface="Times New Roman" pitchFamily="18" charset="0"/>
            </a:endParaRPr>
          </a:p>
        </p:txBody>
      </p:sp>
    </p:spTree>
    <p:extLst>
      <p:ext uri="{BB962C8B-B14F-4D97-AF65-F5344CB8AC3E}">
        <p14:creationId xmlns:p14="http://schemas.microsoft.com/office/powerpoint/2010/main" val="323190814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381000"/>
            <a:ext cx="8488680" cy="5791200"/>
          </a:xfrm>
        </p:spPr>
        <p:txBody>
          <a:bodyPr>
            <a:noAutofit/>
          </a:bodyPr>
          <a:lstStyle/>
          <a:p>
            <a:pPr marL="0" indent="0" algn="just">
              <a:spcAft>
                <a:spcPts val="600"/>
              </a:spcAft>
              <a:buNone/>
            </a:pPr>
            <a:r>
              <a:rPr lang="en-US" sz="2400" b="1" dirty="0" smtClean="0">
                <a:latin typeface="Times New Roman" pitchFamily="18" charset="0"/>
                <a:cs typeface="Times New Roman" pitchFamily="18" charset="0"/>
              </a:rPr>
              <a:t>I. TỔNG </a:t>
            </a:r>
            <a:r>
              <a:rPr lang="en-US" sz="2400" b="1" dirty="0">
                <a:latin typeface="Times New Roman" pitchFamily="18" charset="0"/>
                <a:cs typeface="Times New Roman" pitchFamily="18" charset="0"/>
              </a:rPr>
              <a:t>QUAN VỀ LUẬT BẢO VỆ BÍ MẬT NHÀ NƯỚC VÀ VĂN BẢN HƯỚNG DẪN THI HÀNH</a:t>
            </a:r>
            <a:endParaRPr lang="en-US" sz="2400" dirty="0">
              <a:latin typeface="Times New Roman" pitchFamily="18" charset="0"/>
              <a:cs typeface="Times New Roman" pitchFamily="18" charset="0"/>
            </a:endParaRPr>
          </a:p>
          <a:p>
            <a:pPr marL="0" indent="0" algn="just">
              <a:spcAft>
                <a:spcPts val="600"/>
              </a:spcAft>
              <a:buNone/>
            </a:pP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Ngày</a:t>
            </a:r>
            <a:r>
              <a:rPr lang="en-US" sz="2400" smtClean="0">
                <a:latin typeface="Times New Roman" pitchFamily="18" charset="0"/>
                <a:cs typeface="Times New Roman" pitchFamily="18" charset="0"/>
              </a:rPr>
              <a:t> 15/11/2018, </a:t>
            </a:r>
            <a:r>
              <a:rPr lang="en-US" sz="2400" dirty="0" err="1">
                <a:latin typeface="Times New Roman" pitchFamily="18" charset="0"/>
                <a:cs typeface="Times New Roman" pitchFamily="18" charset="0"/>
              </a:rPr>
              <a:t>tại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kỳ</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họp</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thứ</a:t>
            </a:r>
            <a:r>
              <a:rPr lang="en-US" sz="2400" dirty="0">
                <a:latin typeface="Times New Roman" pitchFamily="18" charset="0"/>
                <a:cs typeface="Times New Roman" pitchFamily="18" charset="0"/>
              </a:rPr>
              <a:t> 6 </a:t>
            </a:r>
            <a:r>
              <a:rPr lang="en-US" sz="2400" dirty="0" err="1">
                <a:latin typeface="Times New Roman" pitchFamily="18" charset="0"/>
                <a:cs typeface="Times New Roman" pitchFamily="18" charset="0"/>
              </a:rPr>
              <a:t>Quốc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hội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khóa</a:t>
            </a:r>
            <a:r>
              <a:rPr lang="en-US" sz="2400" dirty="0">
                <a:latin typeface="Times New Roman" pitchFamily="18" charset="0"/>
                <a:cs typeface="Times New Roman" pitchFamily="18" charset="0"/>
              </a:rPr>
              <a:t> </a:t>
            </a:r>
            <a:r>
              <a:rPr lang="en-US" sz="2400" dirty="0" smtClean="0">
                <a:latin typeface="Times New Roman" pitchFamily="18" charset="0"/>
                <a:cs typeface="Times New Roman" pitchFamily="18" charset="0"/>
              </a:rPr>
              <a:t>XIV </a:t>
            </a:r>
            <a:r>
              <a:rPr lang="en-US" sz="2400" dirty="0" err="1">
                <a:latin typeface="Times New Roman" pitchFamily="18" charset="0"/>
                <a:cs typeface="Times New Roman" pitchFamily="18" charset="0"/>
              </a:rPr>
              <a:t>đã</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thông</a:t>
            </a:r>
            <a:r>
              <a:rPr lang="en-US" sz="2400" dirty="0">
                <a:latin typeface="Times New Roman" pitchFamily="18" charset="0"/>
                <a:cs typeface="Times New Roman" pitchFamily="18" charset="0"/>
              </a:rPr>
              <a:t> qua </a:t>
            </a:r>
            <a:r>
              <a:rPr lang="en-US" sz="2400" dirty="0" err="1">
                <a:latin typeface="Times New Roman" pitchFamily="18" charset="0"/>
                <a:cs typeface="Times New Roman" pitchFamily="18" charset="0"/>
              </a:rPr>
              <a:t>Luật</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Bảo</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vệ</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bí</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mật</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nhà</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nước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số</a:t>
            </a:r>
            <a:r>
              <a:rPr lang="en-US" sz="2400" dirty="0">
                <a:latin typeface="Times New Roman" pitchFamily="18" charset="0"/>
                <a:cs typeface="Times New Roman" pitchFamily="18" charset="0"/>
              </a:rPr>
              <a:t> 29/2018/QH14, </a:t>
            </a:r>
            <a:r>
              <a:rPr lang="en-US" sz="2400" dirty="0" err="1">
                <a:latin typeface="Times New Roman" pitchFamily="18" charset="0"/>
                <a:cs typeface="Times New Roman" pitchFamily="18" charset="0"/>
              </a:rPr>
              <a:t>thay</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thế</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Pháp</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lệnh</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Bảo</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vệ</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bí</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mật</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nhà</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nước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số</a:t>
            </a:r>
            <a:r>
              <a:rPr lang="en-US" sz="2400" dirty="0">
                <a:latin typeface="Times New Roman" pitchFamily="18" charset="0"/>
                <a:cs typeface="Times New Roman" pitchFamily="18" charset="0"/>
              </a:rPr>
              <a:t> 30/2000/PL-UBTVQH10</a:t>
            </a:r>
            <a:r>
              <a:rPr lang="en-US" sz="2400" dirty="0" smtClean="0">
                <a:latin typeface="Times New Roman" pitchFamily="18" charset="0"/>
                <a:cs typeface="Times New Roman" pitchFamily="18" charset="0"/>
              </a:rPr>
              <a:t>.</a:t>
            </a:r>
          </a:p>
          <a:p>
            <a:pPr marL="0" indent="0" algn="just">
              <a:spcAft>
                <a:spcPts val="600"/>
              </a:spcAft>
              <a:buNone/>
            </a:pP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Luật</a:t>
            </a:r>
            <a:r>
              <a:rPr lang="en-US" sz="2400" dirty="0" smtClean="0">
                <a:latin typeface="Times New Roman" pitchFamily="18" charset="0"/>
                <a:cs typeface="Times New Roman" pitchFamily="18" charset="0"/>
              </a:rPr>
              <a:t> </a:t>
            </a:r>
            <a:r>
              <a:rPr lang="en-US" sz="2400" dirty="0" err="1">
                <a:latin typeface="Times New Roman" pitchFamily="18" charset="0"/>
                <a:cs typeface="Times New Roman" pitchFamily="18" charset="0"/>
              </a:rPr>
              <a:t>Bảo</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vệ</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bí</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mật</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nhà</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nước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được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xây</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dựng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trên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cơ</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sở</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kế</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thừa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các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quy</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định</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còn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phù</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hợp</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của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Pháp</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lệnh</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Bảo</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vệ</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bí</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mật</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nhà</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nước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số</a:t>
            </a:r>
            <a:r>
              <a:rPr lang="en-US" sz="2400" dirty="0">
                <a:latin typeface="Times New Roman" pitchFamily="18" charset="0"/>
                <a:cs typeface="Times New Roman" pitchFamily="18" charset="0"/>
              </a:rPr>
              <a:t> 30 </a:t>
            </a:r>
            <a:r>
              <a:rPr lang="en-US" sz="2400" dirty="0" err="1">
                <a:latin typeface="Times New Roman" pitchFamily="18" charset="0"/>
                <a:cs typeface="Times New Roman" pitchFamily="18" charset="0"/>
              </a:rPr>
              <a:t>đồng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thời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sửa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đổi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các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quy</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định</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không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còn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phù</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hợp</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bổ</a:t>
            </a:r>
            <a:r>
              <a:rPr lang="en-US" sz="2400" dirty="0">
                <a:latin typeface="Times New Roman" pitchFamily="18" charset="0"/>
                <a:cs typeface="Times New Roman" pitchFamily="18" charset="0"/>
              </a:rPr>
              <a:t> sung </a:t>
            </a:r>
            <a:r>
              <a:rPr lang="en-US" sz="2400" dirty="0" err="1">
                <a:latin typeface="Times New Roman" pitchFamily="18" charset="0"/>
                <a:cs typeface="Times New Roman" pitchFamily="18" charset="0"/>
              </a:rPr>
              <a:t>các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quy</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định</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mới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đáp</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ứng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yêu</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cầu</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bảo</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đảm</a:t>
            </a:r>
            <a:r>
              <a:rPr lang="en-US" sz="2400" dirty="0">
                <a:latin typeface="Times New Roman" pitchFamily="18" charset="0"/>
                <a:cs typeface="Times New Roman" pitchFamily="18" charset="0"/>
              </a:rPr>
              <a:t> an </a:t>
            </a:r>
            <a:r>
              <a:rPr lang="en-US" sz="2400" dirty="0" err="1">
                <a:latin typeface="Times New Roman" pitchFamily="18" charset="0"/>
                <a:cs typeface="Times New Roman" pitchFamily="18" charset="0"/>
              </a:rPr>
              <a:t>ninh</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quốc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gia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trật</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tự</a:t>
            </a:r>
            <a:r>
              <a:rPr lang="en-US" sz="2400" dirty="0">
                <a:latin typeface="Times New Roman" pitchFamily="18" charset="0"/>
                <a:cs typeface="Times New Roman" pitchFamily="18" charset="0"/>
              </a:rPr>
              <a:t> an </a:t>
            </a:r>
            <a:r>
              <a:rPr lang="en-US" sz="2400" dirty="0" err="1">
                <a:latin typeface="Times New Roman" pitchFamily="18" charset="0"/>
                <a:cs typeface="Times New Roman" pitchFamily="18" charset="0"/>
              </a:rPr>
              <a:t>toàn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xã</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hội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trong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tình</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hình</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hiện</a:t>
            </a:r>
            <a:r>
              <a:rPr lang="en-US" sz="2400" dirty="0">
                <a:latin typeface="Times New Roman" pitchFamily="18" charset="0"/>
                <a:cs typeface="Times New Roman" pitchFamily="18" charset="0"/>
              </a:rPr>
              <a:t> nay.</a:t>
            </a:r>
          </a:p>
          <a:p>
            <a:pPr marL="0" indent="0" algn="just">
              <a:spcAft>
                <a:spcPts val="600"/>
              </a:spcAft>
              <a:buNone/>
            </a:pP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Hiệu</a:t>
            </a:r>
            <a:r>
              <a:rPr lang="en-US" sz="2400" dirty="0" smtClean="0">
                <a:latin typeface="Times New Roman" pitchFamily="18" charset="0"/>
                <a:cs typeface="Times New Roman" pitchFamily="18" charset="0"/>
              </a:rPr>
              <a:t> </a:t>
            </a:r>
            <a:r>
              <a:rPr lang="en-US" sz="2400" dirty="0" err="1">
                <a:latin typeface="Times New Roman" pitchFamily="18" charset="0"/>
                <a:cs typeface="Times New Roman" pitchFamily="18" charset="0"/>
              </a:rPr>
              <a:t>lực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của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Luật</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Bảo</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vệ</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bí</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mật</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nhà</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nước</a:t>
            </a:r>
            <a:r>
              <a:rPr lang="en-US" sz="2400" dirty="0">
                <a:latin typeface="Times New Roman" pitchFamily="18" charset="0"/>
                <a:cs typeface="Times New Roman" pitchFamily="18" charset="0"/>
              </a:rPr>
              <a:t>: 01/7/2020</a:t>
            </a:r>
          </a:p>
          <a:p>
            <a:pPr marL="0" indent="0" algn="just">
              <a:spcAft>
                <a:spcPts val="600"/>
              </a:spcAft>
              <a:buNone/>
            </a:pP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Luật</a:t>
            </a:r>
            <a:r>
              <a:rPr lang="en-US" sz="2400" dirty="0" smtClean="0">
                <a:latin typeface="Times New Roman" pitchFamily="18" charset="0"/>
                <a:cs typeface="Times New Roman" pitchFamily="18" charset="0"/>
              </a:rPr>
              <a:t> </a:t>
            </a:r>
            <a:r>
              <a:rPr lang="en-US" sz="2400" dirty="0" err="1">
                <a:latin typeface="Times New Roman" pitchFamily="18" charset="0"/>
                <a:cs typeface="Times New Roman" pitchFamily="18" charset="0"/>
              </a:rPr>
              <a:t>Bảo</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vệ</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bí</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mật</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nhà</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nước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gồm</a:t>
            </a:r>
            <a:r>
              <a:rPr lang="en-US" sz="2400" dirty="0">
                <a:latin typeface="Times New Roman" pitchFamily="18" charset="0"/>
                <a:cs typeface="Times New Roman" pitchFamily="18" charset="0"/>
              </a:rPr>
              <a:t> 5 </a:t>
            </a:r>
            <a:r>
              <a:rPr lang="en-US" sz="2400" dirty="0" err="1">
                <a:latin typeface="Times New Roman" pitchFamily="18" charset="0"/>
                <a:cs typeface="Times New Roman" pitchFamily="18" charset="0"/>
              </a:rPr>
              <a:t>Chương</a:t>
            </a:r>
            <a:r>
              <a:rPr lang="en-US" sz="2400" dirty="0">
                <a:latin typeface="Times New Roman" pitchFamily="18" charset="0"/>
                <a:cs typeface="Times New Roman" pitchFamily="18" charset="0"/>
              </a:rPr>
              <a:t>, 28 </a:t>
            </a:r>
            <a:r>
              <a:rPr lang="en-US" sz="2400" dirty="0" err="1">
                <a:latin typeface="Times New Roman" pitchFamily="18" charset="0"/>
                <a:cs typeface="Times New Roman" pitchFamily="18" charset="0"/>
              </a:rPr>
              <a:t>điều</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phạm</a:t>
            </a:r>
            <a:r>
              <a:rPr lang="en-US" sz="2400" dirty="0">
                <a:latin typeface="Times New Roman" pitchFamily="18" charset="0"/>
                <a:cs typeface="Times New Roman" pitchFamily="18" charset="0"/>
              </a:rPr>
              <a:t> vi </a:t>
            </a:r>
            <a:r>
              <a:rPr lang="en-US" sz="2400" dirty="0" err="1">
                <a:latin typeface="Times New Roman" pitchFamily="18" charset="0"/>
                <a:cs typeface="Times New Roman" pitchFamily="18" charset="0"/>
              </a:rPr>
              <a:t>điều</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chỉnh</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quy</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định</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về</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bí</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mật</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nhà</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nước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hoạt</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động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bảo</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vệ</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bí</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mật</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nhà</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nước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và</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trách</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nhiệm</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của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cơ</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quan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tổ</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chức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cá</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nhân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có</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liên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quan</a:t>
            </a:r>
            <a:r>
              <a:rPr lang="en-US" sz="2400" dirty="0" smtClean="0">
                <a:latin typeface="Times New Roman" pitchFamily="18" charset="0"/>
                <a:cs typeface="Times New Roman" pitchFamily="18" charset="0"/>
              </a:rPr>
              <a:t>.</a:t>
            </a:r>
            <a:endParaRPr lang="en-US" sz="2400" dirty="0">
              <a:latin typeface="Times New Roman" pitchFamily="18" charset="0"/>
              <a:cs typeface="Times New Roman" pitchFamily="18" charset="0"/>
            </a:endParaRPr>
          </a:p>
        </p:txBody>
      </p:sp>
    </p:spTree>
    <p:extLst>
      <p:ext uri="{BB962C8B-B14F-4D97-AF65-F5344CB8AC3E}">
        <p14:creationId xmlns:p14="http://schemas.microsoft.com/office/powerpoint/2010/main" val="1777018401"/>
      </p:ext>
    </p:extLst>
  </p:cSld>
  <p:clrMapOvr>
    <a:masterClrMapping/>
  </p:clrMapOvr>
  <p:transition spd="slow">
    <p:push dir="u"/>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Object 4"/>
          <p:cNvGraphicFramePr>
            <a:graphicFrameLocks noChangeAspect="1"/>
          </p:cNvGraphicFramePr>
          <p:nvPr>
            <p:extLst>
              <p:ext uri="{D42A27DB-BD31-4B8C-83A1-F6EECF244321}">
                <p14:modId xmlns:p14="http://schemas.microsoft.com/office/powerpoint/2010/main" val="3116348505"/>
              </p:ext>
            </p:extLst>
          </p:nvPr>
        </p:nvGraphicFramePr>
        <p:xfrm>
          <a:off x="1219200" y="609600"/>
          <a:ext cx="7453313" cy="8789988"/>
        </p:xfrm>
        <a:graphic>
          <a:graphicData uri="http://schemas.openxmlformats.org/presentationml/2006/ole">
            <mc:AlternateContent xmlns:mc="http://schemas.openxmlformats.org/markup-compatibility/2006">
              <mc:Choice xmlns:v="urn:schemas-microsoft-com:vml" Requires="v">
                <p:oleObj spid="_x0000_s19472" name="Document" r:id="rId4" imgW="6224705" imgH="7336573" progId="Word.Document.8">
                  <p:embed/>
                </p:oleObj>
              </mc:Choice>
              <mc:Fallback>
                <p:oleObj name="Document" r:id="rId4" imgW="6224705" imgH="7336573" progId="Word.Document.8">
                  <p:embed/>
                  <p:pic>
                    <p:nvPicPr>
                      <p:cNvPr id="0" name=""/>
                      <p:cNvPicPr/>
                      <p:nvPr/>
                    </p:nvPicPr>
                    <p:blipFill>
                      <a:blip r:embed="rId5"/>
                      <a:stretch>
                        <a:fillRect/>
                      </a:stretch>
                    </p:blipFill>
                    <p:spPr>
                      <a:xfrm>
                        <a:off x="1219200" y="609600"/>
                        <a:ext cx="7453313" cy="8789988"/>
                      </a:xfrm>
                      <a:prstGeom prst="rect">
                        <a:avLst/>
                      </a:prstGeom>
                    </p:spPr>
                  </p:pic>
                </p:oleObj>
              </mc:Fallback>
            </mc:AlternateContent>
          </a:graphicData>
        </a:graphic>
      </p:graphicFrame>
    </p:spTree>
    <p:extLst>
      <p:ext uri="{BB962C8B-B14F-4D97-AF65-F5344CB8AC3E}">
        <p14:creationId xmlns:p14="http://schemas.microsoft.com/office/powerpoint/2010/main" val="178104579"/>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838200"/>
            <a:ext cx="8229600" cy="5867400"/>
          </a:xfrm>
        </p:spPr>
        <p:txBody>
          <a:bodyPr>
            <a:normAutofit/>
          </a:bodyPr>
          <a:lstStyle/>
          <a:p>
            <a:pPr marL="0" indent="0" algn="just">
              <a:buNone/>
            </a:pP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Độ</a:t>
            </a:r>
            <a:r>
              <a:rPr lang="en-US" sz="2400" dirty="0" smtClean="0">
                <a:latin typeface="Times New Roman" pitchFamily="18" charset="0"/>
                <a:cs typeface="Times New Roman" pitchFamily="18" charset="0"/>
              </a:rPr>
              <a:t> </a:t>
            </a:r>
            <a:r>
              <a:rPr lang="en-US" sz="2400" dirty="0" err="1">
                <a:latin typeface="Times New Roman" pitchFamily="18" charset="0"/>
                <a:cs typeface="Times New Roman" pitchFamily="18" charset="0"/>
              </a:rPr>
              <a:t>mật</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của</a:t>
            </a:r>
            <a:r>
              <a:rPr lang="en-US" sz="2400" dirty="0">
                <a:latin typeface="Times New Roman" pitchFamily="18" charset="0"/>
                <a:cs typeface="Times New Roman" pitchFamily="18" charset="0"/>
              </a:rPr>
              <a:t> BMNN </a:t>
            </a:r>
            <a:r>
              <a:rPr lang="en-US" sz="2400" dirty="0" err="1">
                <a:latin typeface="Times New Roman" pitchFamily="18" charset="0"/>
                <a:cs typeface="Times New Roman" pitchFamily="18" charset="0"/>
              </a:rPr>
              <a:t>được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thể</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hiện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bằng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dấu</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chỉ</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độ</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mật</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mẫu</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văn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bản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xác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định</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độ</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mật</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của</a:t>
            </a:r>
            <a:r>
              <a:rPr lang="en-US" sz="2400" dirty="0">
                <a:latin typeface="Times New Roman" pitchFamily="18" charset="0"/>
                <a:cs typeface="Times New Roman" pitchFamily="18" charset="0"/>
              </a:rPr>
              <a:t> </a:t>
            </a:r>
            <a:r>
              <a:rPr lang="en-US" sz="2400" dirty="0" smtClean="0">
                <a:latin typeface="Times New Roman" pitchFamily="18" charset="0"/>
                <a:cs typeface="Times New Roman" pitchFamily="18" charset="0"/>
              </a:rPr>
              <a:t>BMNN. </a:t>
            </a:r>
            <a:r>
              <a:rPr lang="en-US" sz="2400" dirty="0" err="1">
                <a:latin typeface="Times New Roman" pitchFamily="18" charset="0"/>
                <a:cs typeface="Times New Roman" pitchFamily="18" charset="0"/>
              </a:rPr>
              <a:t>Mẫu</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văn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bản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xác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định</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độ</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mật</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của</a:t>
            </a:r>
            <a:r>
              <a:rPr lang="en-US" sz="2400" dirty="0">
                <a:latin typeface="Times New Roman" pitchFamily="18" charset="0"/>
                <a:cs typeface="Times New Roman" pitchFamily="18" charset="0"/>
              </a:rPr>
              <a:t> BMNN </a:t>
            </a:r>
            <a:r>
              <a:rPr lang="en-US" sz="2400" dirty="0" err="1">
                <a:latin typeface="Times New Roman" pitchFamily="18" charset="0"/>
                <a:cs typeface="Times New Roman" pitchFamily="18" charset="0"/>
              </a:rPr>
              <a:t>được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áp</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dụng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trong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trường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hợp</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hình</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thức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chứa</a:t>
            </a:r>
            <a:r>
              <a:rPr lang="en-US" sz="2400" dirty="0">
                <a:latin typeface="Times New Roman" pitchFamily="18" charset="0"/>
                <a:cs typeface="Times New Roman" pitchFamily="18" charset="0"/>
              </a:rPr>
              <a:t> BMNN </a:t>
            </a:r>
            <a:r>
              <a:rPr lang="en-US" sz="2400" dirty="0" err="1">
                <a:latin typeface="Times New Roman" pitchFamily="18" charset="0"/>
                <a:cs typeface="Times New Roman" pitchFamily="18" charset="0"/>
              </a:rPr>
              <a:t>không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thể</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đóng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dấu</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chỉ</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độ</a:t>
            </a:r>
            <a:r>
              <a:rPr lang="en-US" sz="2400" dirty="0">
                <a:latin typeface="Times New Roman" pitchFamily="18" charset="0"/>
                <a:cs typeface="Times New Roman" pitchFamily="18" charset="0"/>
              </a:rPr>
              <a:t> </a:t>
            </a:r>
            <a:r>
              <a:rPr lang="en-US" sz="2400" dirty="0" err="1" smtClean="0">
                <a:latin typeface="Times New Roman" pitchFamily="18" charset="0"/>
                <a:cs typeface="Times New Roman" pitchFamily="18" charset="0"/>
              </a:rPr>
              <a:t>mật</a:t>
            </a:r>
            <a:r>
              <a:rPr lang="en-US" sz="2400" dirty="0" smtClean="0">
                <a:latin typeface="Times New Roman" pitchFamily="18" charset="0"/>
                <a:cs typeface="Times New Roman" pitchFamily="18" charset="0"/>
              </a:rPr>
              <a:t> </a:t>
            </a:r>
            <a:r>
              <a:rPr lang="en-US" sz="2400" dirty="0">
                <a:latin typeface="Times New Roman" pitchFamily="18" charset="0"/>
                <a:cs typeface="Times New Roman" pitchFamily="18" charset="0"/>
              </a:rPr>
              <a:t>(</a:t>
            </a:r>
            <a:r>
              <a:rPr lang="en-US" sz="2400" dirty="0" err="1">
                <a:latin typeface="Times New Roman" pitchFamily="18" charset="0"/>
                <a:cs typeface="Times New Roman" pitchFamily="18" charset="0"/>
              </a:rPr>
              <a:t>như</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vật</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địa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điểm</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lời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nói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hoạt</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động</a:t>
            </a:r>
            <a:r>
              <a:rPr lang="en-US" sz="2400" dirty="0">
                <a:latin typeface="Times New Roman" pitchFamily="18" charset="0"/>
                <a:cs typeface="Times New Roman" pitchFamily="18" charset="0"/>
              </a:rPr>
              <a:t>). </a:t>
            </a:r>
            <a:endParaRPr lang="en-US" sz="2400" dirty="0" smtClean="0">
              <a:latin typeface="Times New Roman" pitchFamily="18" charset="0"/>
              <a:cs typeface="Times New Roman" pitchFamily="18" charset="0"/>
            </a:endParaRPr>
          </a:p>
        </p:txBody>
      </p:sp>
    </p:spTree>
    <p:extLst>
      <p:ext uri="{BB962C8B-B14F-4D97-AF65-F5344CB8AC3E}">
        <p14:creationId xmlns:p14="http://schemas.microsoft.com/office/powerpoint/2010/main" val="4253001641"/>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791200"/>
          </a:xfrm>
        </p:spPr>
        <p:txBody>
          <a:bodyPr>
            <a:normAutofit/>
          </a:bodyPr>
          <a:lstStyle/>
          <a:p>
            <a:pPr marL="0" indent="0" algn="just">
              <a:buNone/>
            </a:pP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Ngoài</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ra</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Luật</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Bảo</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vệ</a:t>
            </a:r>
            <a:r>
              <a:rPr lang="en-US" sz="2400" dirty="0" smtClean="0">
                <a:latin typeface="Times New Roman" pitchFamily="18" charset="0"/>
                <a:cs typeface="Times New Roman" pitchFamily="18" charset="0"/>
              </a:rPr>
              <a:t> BMNN </a:t>
            </a:r>
            <a:r>
              <a:rPr lang="en-US" sz="2400" dirty="0" err="1" smtClean="0">
                <a:latin typeface="Times New Roman" pitchFamily="18" charset="0"/>
                <a:cs typeface="Times New Roman" pitchFamily="18" charset="0"/>
              </a:rPr>
              <a:t>còn</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quy</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định</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ba</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trường</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hợp</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cá</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biệt</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trong</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xác</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định</a:t>
            </a:r>
            <a:r>
              <a:rPr lang="en-US" sz="2400" dirty="0" smtClean="0">
                <a:latin typeface="Times New Roman" pitchFamily="18" charset="0"/>
                <a:cs typeface="Times New Roman" pitchFamily="18" charset="0"/>
              </a:rPr>
              <a:t> BMNN: </a:t>
            </a:r>
            <a:endParaRPr lang="en-US" sz="2400" baseline="30000" dirty="0" smtClean="0">
              <a:latin typeface="Times New Roman" pitchFamily="18" charset="0"/>
              <a:cs typeface="Times New Roman" pitchFamily="18" charset="0"/>
            </a:endParaRPr>
          </a:p>
          <a:p>
            <a:pPr marL="0" indent="0" algn="just">
              <a:buNone/>
            </a:pPr>
            <a:r>
              <a:rPr lang="en-US" sz="2400" dirty="0" smtClean="0">
                <a:latin typeface="Times New Roman" pitchFamily="18" charset="0"/>
                <a:cs typeface="Times New Roman" pitchFamily="18" charset="0"/>
              </a:rPr>
              <a:t>- </a:t>
            </a:r>
            <a:r>
              <a:rPr lang="vi-VN" sz="2400" dirty="0" smtClean="0">
                <a:latin typeface="Times New Roman" pitchFamily="18" charset="0"/>
                <a:cs typeface="Times New Roman" pitchFamily="18" charset="0"/>
              </a:rPr>
              <a:t>Trường </a:t>
            </a:r>
            <a:r>
              <a:rPr lang="vi-VN" sz="2400" dirty="0">
                <a:latin typeface="Times New Roman" pitchFamily="18" charset="0"/>
                <a:cs typeface="Times New Roman" pitchFamily="18" charset="0"/>
              </a:rPr>
              <a:t>hợp </a:t>
            </a:r>
            <a:r>
              <a:rPr lang="en-US" sz="2400" dirty="0" err="1">
                <a:latin typeface="Times New Roman" pitchFamily="18" charset="0"/>
                <a:cs typeface="Times New Roman" pitchFamily="18" charset="0"/>
              </a:rPr>
              <a:t>sử</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dụng</a:t>
            </a:r>
            <a:r>
              <a:rPr lang="en-US" sz="2400" dirty="0">
                <a:latin typeface="Times New Roman" pitchFamily="18" charset="0"/>
                <a:cs typeface="Times New Roman" pitchFamily="18" charset="0"/>
              </a:rPr>
              <a:t> BMNN </a:t>
            </a:r>
            <a:r>
              <a:rPr lang="en-US" sz="2400" dirty="0" err="1">
                <a:latin typeface="Times New Roman" pitchFamily="18" charset="0"/>
                <a:cs typeface="Times New Roman" pitchFamily="18" charset="0"/>
              </a:rPr>
              <a:t>của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cơ</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quan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tổ</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chức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khác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thì</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phải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xác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định</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độ</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mật</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tương</a:t>
            </a:r>
            <a:r>
              <a:rPr lang="en-US" sz="2400" dirty="0">
                <a:latin typeface="Times New Roman" pitchFamily="18" charset="0"/>
                <a:cs typeface="Times New Roman" pitchFamily="18" charset="0"/>
              </a:rPr>
              <a:t> </a:t>
            </a:r>
            <a:r>
              <a:rPr lang="en-US" sz="2400" dirty="0" err="1" smtClean="0">
                <a:latin typeface="Times New Roman" pitchFamily="18" charset="0"/>
                <a:cs typeface="Times New Roman" pitchFamily="18" charset="0"/>
              </a:rPr>
              <a:t>ứng</a:t>
            </a:r>
            <a:r>
              <a:rPr lang="en-US" sz="2400" dirty="0" smtClean="0">
                <a:latin typeface="Times New Roman" pitchFamily="18" charset="0"/>
                <a:cs typeface="Times New Roman" pitchFamily="18" charset="0"/>
              </a:rPr>
              <a:t>.</a:t>
            </a:r>
            <a:endParaRPr lang="en-US" sz="2400" dirty="0">
              <a:latin typeface="Times New Roman" pitchFamily="18" charset="0"/>
              <a:cs typeface="Times New Roman" pitchFamily="18" charset="0"/>
            </a:endParaRPr>
          </a:p>
          <a:p>
            <a:pPr marL="0" indent="0" algn="just">
              <a:buNone/>
            </a:pPr>
            <a:r>
              <a:rPr lang="en-US" sz="2400" dirty="0" smtClean="0">
                <a:latin typeface="Times New Roman" pitchFamily="18" charset="0"/>
                <a:cs typeface="Times New Roman" pitchFamily="18" charset="0"/>
              </a:rPr>
              <a:t>- </a:t>
            </a:r>
            <a:r>
              <a:rPr lang="vi-VN" sz="2400" dirty="0" smtClean="0">
                <a:latin typeface="Times New Roman" pitchFamily="18" charset="0"/>
                <a:cs typeface="Times New Roman" pitchFamily="18" charset="0"/>
              </a:rPr>
              <a:t>Trường </a:t>
            </a:r>
            <a:r>
              <a:rPr lang="vi-VN" sz="2400" dirty="0">
                <a:latin typeface="Times New Roman" pitchFamily="18" charset="0"/>
                <a:cs typeface="Times New Roman" pitchFamily="18" charset="0"/>
              </a:rPr>
              <a:t>hợp t</a:t>
            </a:r>
            <a:r>
              <a:rPr lang="en-US" sz="2400" dirty="0" err="1">
                <a:latin typeface="Times New Roman" pitchFamily="18" charset="0"/>
                <a:cs typeface="Times New Roman" pitchFamily="18" charset="0"/>
              </a:rPr>
              <a:t>hông</a:t>
            </a:r>
            <a:r>
              <a:rPr lang="en-US" sz="2400" dirty="0">
                <a:latin typeface="Times New Roman" pitchFamily="18" charset="0"/>
                <a:cs typeface="Times New Roman" pitchFamily="18" charset="0"/>
              </a:rPr>
              <a:t> tin </a:t>
            </a:r>
            <a:r>
              <a:rPr lang="en-US" sz="2400" dirty="0" err="1">
                <a:latin typeface="Times New Roman" pitchFamily="18" charset="0"/>
                <a:cs typeface="Times New Roman" pitchFamily="18" charset="0"/>
              </a:rPr>
              <a:t>trong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cùng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một</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tài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liệu</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vật</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chứa</a:t>
            </a:r>
            <a:r>
              <a:rPr lang="en-US" sz="2400" dirty="0">
                <a:latin typeface="Times New Roman" pitchFamily="18" charset="0"/>
                <a:cs typeface="Times New Roman" pitchFamily="18" charset="0"/>
              </a:rPr>
              <a:t> BMNN </a:t>
            </a:r>
            <a:r>
              <a:rPr lang="en-US" sz="2400" dirty="0" err="1">
                <a:latin typeface="Times New Roman" pitchFamily="18" charset="0"/>
                <a:cs typeface="Times New Roman" pitchFamily="18" charset="0"/>
              </a:rPr>
              <a:t>thuộc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danh</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mục</a:t>
            </a:r>
            <a:r>
              <a:rPr lang="en-US" sz="2400" dirty="0">
                <a:latin typeface="Times New Roman" pitchFamily="18" charset="0"/>
                <a:cs typeface="Times New Roman" pitchFamily="18" charset="0"/>
              </a:rPr>
              <a:t> BMNN </a:t>
            </a:r>
            <a:r>
              <a:rPr lang="en-US" sz="2400" dirty="0" err="1">
                <a:latin typeface="Times New Roman" pitchFamily="18" charset="0"/>
                <a:cs typeface="Times New Roman" pitchFamily="18" charset="0"/>
              </a:rPr>
              <a:t>có</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độ</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mật</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khác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nhau</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thì</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xác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định</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theo</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độ</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mật</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cao</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nhất</a:t>
            </a:r>
            <a:r>
              <a:rPr lang="vi-VN" sz="2400" dirty="0" smtClean="0">
                <a:latin typeface="Times New Roman" pitchFamily="18" charset="0"/>
                <a:cs typeface="Times New Roman" pitchFamily="18" charset="0"/>
              </a:rPr>
              <a:t>.</a:t>
            </a:r>
            <a:endParaRPr lang="en-US" sz="2400" dirty="0" smtClean="0">
              <a:latin typeface="Times New Roman" pitchFamily="18" charset="0"/>
              <a:cs typeface="Times New Roman" pitchFamily="18" charset="0"/>
            </a:endParaRPr>
          </a:p>
          <a:p>
            <a:pPr marL="0" indent="0" algn="just">
              <a:buNone/>
            </a:pP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Trường</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hợp</a:t>
            </a:r>
            <a:r>
              <a:rPr lang="en-US" sz="2400" dirty="0" smtClean="0">
                <a:latin typeface="Times New Roman" pitchFamily="18" charset="0"/>
                <a:cs typeface="Times New Roman" pitchFamily="18" charset="0"/>
              </a:rPr>
              <a:t> </a:t>
            </a:r>
            <a:r>
              <a:rPr lang="en-US" sz="2400" dirty="0" err="1">
                <a:latin typeface="Times New Roman" pitchFamily="18" charset="0"/>
                <a:cs typeface="Times New Roman" pitchFamily="18" charset="0"/>
              </a:rPr>
              <a:t>tiếp</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nhận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thông</a:t>
            </a:r>
            <a:r>
              <a:rPr lang="en-US" sz="2400" dirty="0">
                <a:latin typeface="Times New Roman" pitchFamily="18" charset="0"/>
                <a:cs typeface="Times New Roman" pitchFamily="18" charset="0"/>
              </a:rPr>
              <a:t> tin </a:t>
            </a:r>
            <a:r>
              <a:rPr lang="en-US" sz="2400" dirty="0" err="1">
                <a:latin typeface="Times New Roman" pitchFamily="18" charset="0"/>
                <a:cs typeface="Times New Roman" pitchFamily="18" charset="0"/>
              </a:rPr>
              <a:t>thuộc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danh</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mục</a:t>
            </a:r>
            <a:r>
              <a:rPr lang="en-US" sz="2400" dirty="0">
                <a:latin typeface="Times New Roman" pitchFamily="18" charset="0"/>
                <a:cs typeface="Times New Roman" pitchFamily="18" charset="0"/>
              </a:rPr>
              <a:t> BMNN, </a:t>
            </a:r>
            <a:r>
              <a:rPr lang="en-US" sz="2400" dirty="0" err="1">
                <a:latin typeface="Times New Roman" pitchFamily="18" charset="0"/>
                <a:cs typeface="Times New Roman" pitchFamily="18" charset="0"/>
              </a:rPr>
              <a:t>nhưng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chưa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được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xác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định</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là</a:t>
            </a:r>
            <a:r>
              <a:rPr lang="en-US" sz="2400" dirty="0">
                <a:latin typeface="Times New Roman" pitchFamily="18" charset="0"/>
                <a:cs typeface="Times New Roman" pitchFamily="18" charset="0"/>
              </a:rPr>
              <a:t> </a:t>
            </a:r>
            <a:r>
              <a:rPr lang="en-US" sz="2400" dirty="0" smtClean="0">
                <a:latin typeface="Times New Roman" pitchFamily="18" charset="0"/>
                <a:cs typeface="Times New Roman" pitchFamily="18" charset="0"/>
              </a:rPr>
              <a:t>BMNN </a:t>
            </a:r>
            <a:r>
              <a:rPr lang="en-US" sz="2400" dirty="0" err="1" smtClean="0">
                <a:latin typeface="Times New Roman" pitchFamily="18" charset="0"/>
                <a:cs typeface="Times New Roman" pitchFamily="18" charset="0"/>
              </a:rPr>
              <a:t>thì</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người</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tiếp</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nhận</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báo</a:t>
            </a:r>
            <a:r>
              <a:rPr lang="en-US" sz="2400" dirty="0" smtClean="0">
                <a:latin typeface="Times New Roman" pitchFamily="18" charset="0"/>
                <a:cs typeface="Times New Roman" pitchFamily="18" charset="0"/>
              </a:rPr>
              <a:t> </a:t>
            </a:r>
            <a:r>
              <a:rPr lang="en-US" sz="2400" dirty="0" err="1">
                <a:latin typeface="Times New Roman" pitchFamily="18" charset="0"/>
                <a:cs typeface="Times New Roman" pitchFamily="18" charset="0"/>
              </a:rPr>
              <a:t>cáo</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người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đứng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đầu</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cơ</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quan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tổ</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chức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để</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xác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định</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hoặc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chuyển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đến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đơn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vị</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có</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chức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năng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xử</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lý</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để</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xác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định</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theo</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thẩm</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quyền</a:t>
            </a:r>
            <a:r>
              <a:rPr lang="en-US" sz="2400" dirty="0">
                <a:latin typeface="Times New Roman" pitchFamily="18" charset="0"/>
                <a:cs typeface="Times New Roman" pitchFamily="18" charset="0"/>
              </a:rPr>
              <a:t>. </a:t>
            </a:r>
            <a:r>
              <a:rPr lang="en-US" sz="2400" dirty="0" err="1" smtClean="0">
                <a:latin typeface="Times New Roman" pitchFamily="18" charset="0"/>
                <a:cs typeface="Times New Roman" pitchFamily="18" charset="0"/>
              </a:rPr>
              <a:t>Thông</a:t>
            </a:r>
            <a:r>
              <a:rPr lang="en-US" sz="2400" dirty="0" smtClean="0">
                <a:latin typeface="Times New Roman" pitchFamily="18" charset="0"/>
                <a:cs typeface="Times New Roman" pitchFamily="18" charset="0"/>
              </a:rPr>
              <a:t> </a:t>
            </a:r>
            <a:r>
              <a:rPr lang="en-US" sz="2400" dirty="0">
                <a:latin typeface="Times New Roman" pitchFamily="18" charset="0"/>
                <a:cs typeface="Times New Roman" pitchFamily="18" charset="0"/>
              </a:rPr>
              <a:t>tin </a:t>
            </a:r>
            <a:r>
              <a:rPr lang="en-US" sz="2400" dirty="0" err="1">
                <a:latin typeface="Times New Roman" pitchFamily="18" charset="0"/>
                <a:cs typeface="Times New Roman" pitchFamily="18" charset="0"/>
              </a:rPr>
              <a:t>tiếp</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nhận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phải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được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bảo</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vệ</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trong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quá</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trình</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tiếp</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nhận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và</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xử</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lý</a:t>
            </a:r>
            <a:r>
              <a:rPr lang="en-US" sz="2400" dirty="0">
                <a:latin typeface="Times New Roman" pitchFamily="18" charset="0"/>
                <a:cs typeface="Times New Roman" pitchFamily="18" charset="0"/>
              </a:rPr>
              <a:t>. </a:t>
            </a:r>
            <a:endParaRPr lang="en-US" sz="2400" dirty="0" smtClean="0">
              <a:latin typeface="Times New Roman" pitchFamily="18" charset="0"/>
              <a:cs typeface="Times New Roman" pitchFamily="18" charset="0"/>
            </a:endParaRPr>
          </a:p>
          <a:p>
            <a:pPr algn="just">
              <a:buFontTx/>
              <a:buChar char="-"/>
            </a:pPr>
            <a:endParaRPr lang="en-US" dirty="0"/>
          </a:p>
        </p:txBody>
      </p:sp>
    </p:spTree>
    <p:extLst>
      <p:ext uri="{BB962C8B-B14F-4D97-AF65-F5344CB8AC3E}">
        <p14:creationId xmlns:p14="http://schemas.microsoft.com/office/powerpoint/2010/main" val="176616576"/>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Object 4"/>
          <p:cNvGraphicFramePr>
            <a:graphicFrameLocks noChangeAspect="1"/>
          </p:cNvGraphicFramePr>
          <p:nvPr>
            <p:extLst>
              <p:ext uri="{D42A27DB-BD31-4B8C-83A1-F6EECF244321}">
                <p14:modId xmlns:p14="http://schemas.microsoft.com/office/powerpoint/2010/main" val="2703322927"/>
              </p:ext>
            </p:extLst>
          </p:nvPr>
        </p:nvGraphicFramePr>
        <p:xfrm>
          <a:off x="1355725" y="334963"/>
          <a:ext cx="6370638" cy="6142037"/>
        </p:xfrm>
        <a:graphic>
          <a:graphicData uri="http://schemas.openxmlformats.org/presentationml/2006/ole">
            <mc:AlternateContent xmlns:mc="http://schemas.openxmlformats.org/markup-compatibility/2006">
              <mc:Choice xmlns:v="urn:schemas-microsoft-com:vml" Requires="v">
                <p:oleObj spid="_x0000_s1280" name="Document" r:id="rId4" imgW="6419284" imgH="6182042" progId="Word.Document.8">
                  <p:embed/>
                </p:oleObj>
              </mc:Choice>
              <mc:Fallback>
                <p:oleObj name="Document" r:id="rId4" imgW="6419284" imgH="6182042" progId="Word.Document.8">
                  <p:embed/>
                  <p:pic>
                    <p:nvPicPr>
                      <p:cNvPr id="0" name=""/>
                      <p:cNvPicPr/>
                      <p:nvPr/>
                    </p:nvPicPr>
                    <p:blipFill>
                      <a:blip r:embed="rId5"/>
                      <a:stretch>
                        <a:fillRect/>
                      </a:stretch>
                    </p:blipFill>
                    <p:spPr>
                      <a:xfrm>
                        <a:off x="1355725" y="334963"/>
                        <a:ext cx="6370638" cy="6142037"/>
                      </a:xfrm>
                      <a:prstGeom prst="rect">
                        <a:avLst/>
                      </a:prstGeom>
                    </p:spPr>
                  </p:pic>
                </p:oleObj>
              </mc:Fallback>
            </mc:AlternateContent>
          </a:graphicData>
        </a:graphic>
      </p:graphicFrame>
    </p:spTree>
    <p:extLst>
      <p:ext uri="{BB962C8B-B14F-4D97-AF65-F5344CB8AC3E}">
        <p14:creationId xmlns:p14="http://schemas.microsoft.com/office/powerpoint/2010/main" val="352520110"/>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 name="Content Placeholder 9"/>
          <p:cNvGraphicFramePr>
            <a:graphicFrameLocks noGrp="1" noChangeAspect="1"/>
          </p:cNvGraphicFramePr>
          <p:nvPr>
            <p:ph idx="1"/>
            <p:extLst>
              <p:ext uri="{D42A27DB-BD31-4B8C-83A1-F6EECF244321}">
                <p14:modId xmlns:p14="http://schemas.microsoft.com/office/powerpoint/2010/main" val="2694913165"/>
              </p:ext>
            </p:extLst>
          </p:nvPr>
        </p:nvGraphicFramePr>
        <p:xfrm>
          <a:off x="1447800" y="381000"/>
          <a:ext cx="6244222" cy="6019800"/>
        </p:xfrm>
        <a:graphic>
          <a:graphicData uri="http://schemas.openxmlformats.org/presentationml/2006/ole">
            <mc:AlternateContent xmlns:mc="http://schemas.openxmlformats.org/markup-compatibility/2006">
              <mc:Choice xmlns:v="urn:schemas-microsoft-com:vml" Requires="v">
                <p:oleObj spid="_x0000_s11439" name="Document" r:id="rId4" imgW="6261630" imgH="6035774" progId="Word.Document.12">
                  <p:embed/>
                </p:oleObj>
              </mc:Choice>
              <mc:Fallback>
                <p:oleObj name="Document" r:id="rId4" imgW="6261630" imgH="6035774" progId="Word.Document.12">
                  <p:embed/>
                  <p:pic>
                    <p:nvPicPr>
                      <p:cNvPr id="0" name=""/>
                      <p:cNvPicPr/>
                      <p:nvPr/>
                    </p:nvPicPr>
                    <p:blipFill>
                      <a:blip r:embed="rId5"/>
                      <a:stretch>
                        <a:fillRect/>
                      </a:stretch>
                    </p:blipFill>
                    <p:spPr>
                      <a:xfrm>
                        <a:off x="1447800" y="381000"/>
                        <a:ext cx="6244222" cy="6019800"/>
                      </a:xfrm>
                      <a:prstGeom prst="rect">
                        <a:avLst/>
                      </a:prstGeom>
                    </p:spPr>
                  </p:pic>
                </p:oleObj>
              </mc:Fallback>
            </mc:AlternateContent>
          </a:graphicData>
        </a:graphic>
      </p:graphicFrame>
    </p:spTree>
    <p:extLst>
      <p:ext uri="{BB962C8B-B14F-4D97-AF65-F5344CB8AC3E}">
        <p14:creationId xmlns:p14="http://schemas.microsoft.com/office/powerpoint/2010/main" val="1449920903"/>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14400"/>
            <a:ext cx="8229600" cy="5791200"/>
          </a:xfrm>
        </p:spPr>
        <p:txBody>
          <a:bodyPr>
            <a:normAutofit/>
          </a:bodyPr>
          <a:lstStyle/>
          <a:p>
            <a:pPr marL="0" indent="0" algn="just">
              <a:buNone/>
            </a:pPr>
            <a:r>
              <a:rPr lang="en-US" sz="2400" b="1" i="1" spc="-100" dirty="0" smtClean="0">
                <a:latin typeface="Times New Roman" pitchFamily="18" charset="0"/>
                <a:cs typeface="Times New Roman" pitchFamily="18" charset="0"/>
              </a:rPr>
              <a:t>6. Sao, </a:t>
            </a:r>
            <a:r>
              <a:rPr lang="en-US" sz="2400" b="1" i="1" spc="-100" dirty="0" err="1" smtClean="0">
                <a:latin typeface="Times New Roman" pitchFamily="18" charset="0"/>
                <a:cs typeface="Times New Roman" pitchFamily="18" charset="0"/>
              </a:rPr>
              <a:t>chụp</a:t>
            </a:r>
            <a:r>
              <a:rPr lang="en-US" sz="2400" b="1" i="1" spc="-100" dirty="0" smtClean="0">
                <a:latin typeface="Times New Roman" pitchFamily="18" charset="0"/>
                <a:cs typeface="Times New Roman" pitchFamily="18" charset="0"/>
              </a:rPr>
              <a:t> </a:t>
            </a:r>
            <a:r>
              <a:rPr lang="en-US" sz="2400" b="1" i="1" spc="-100" dirty="0" err="1" smtClean="0">
                <a:latin typeface="Times New Roman" pitchFamily="18" charset="0"/>
                <a:cs typeface="Times New Roman" pitchFamily="18" charset="0"/>
              </a:rPr>
              <a:t>tài</a:t>
            </a:r>
            <a:r>
              <a:rPr lang="en-US" sz="2400" b="1" i="1" spc="-100" dirty="0" smtClean="0">
                <a:latin typeface="Times New Roman" pitchFamily="18" charset="0"/>
                <a:cs typeface="Times New Roman" pitchFamily="18" charset="0"/>
              </a:rPr>
              <a:t> </a:t>
            </a:r>
            <a:r>
              <a:rPr lang="en-US" sz="2400" b="1" i="1" spc="-100" dirty="0" err="1" smtClean="0">
                <a:latin typeface="Times New Roman" pitchFamily="18" charset="0"/>
                <a:cs typeface="Times New Roman" pitchFamily="18" charset="0"/>
              </a:rPr>
              <a:t>liệu</a:t>
            </a:r>
            <a:r>
              <a:rPr lang="en-US" sz="2400" b="1" i="1" spc="-100" dirty="0" smtClean="0">
                <a:latin typeface="Times New Roman" pitchFamily="18" charset="0"/>
                <a:cs typeface="Times New Roman" pitchFamily="18" charset="0"/>
              </a:rPr>
              <a:t>, </a:t>
            </a:r>
            <a:r>
              <a:rPr lang="en-US" sz="2400" b="1" i="1" spc="-100" dirty="0" err="1" smtClean="0">
                <a:latin typeface="Times New Roman" pitchFamily="18" charset="0"/>
                <a:cs typeface="Times New Roman" pitchFamily="18" charset="0"/>
              </a:rPr>
              <a:t>vật</a:t>
            </a:r>
            <a:r>
              <a:rPr lang="en-US" sz="2400" b="1" i="1" spc="-100" dirty="0" smtClean="0">
                <a:latin typeface="Times New Roman" pitchFamily="18" charset="0"/>
                <a:cs typeface="Times New Roman" pitchFamily="18" charset="0"/>
              </a:rPr>
              <a:t> </a:t>
            </a:r>
            <a:r>
              <a:rPr lang="en-US" sz="2400" b="1" i="1" spc="-100" dirty="0" err="1" smtClean="0">
                <a:latin typeface="Times New Roman" pitchFamily="18" charset="0"/>
                <a:cs typeface="Times New Roman" pitchFamily="18" charset="0"/>
              </a:rPr>
              <a:t>chứa</a:t>
            </a:r>
            <a:r>
              <a:rPr lang="en-US" sz="2400" b="1" i="1" spc="-100" dirty="0" smtClean="0">
                <a:latin typeface="Times New Roman" pitchFamily="18" charset="0"/>
                <a:cs typeface="Times New Roman" pitchFamily="18" charset="0"/>
              </a:rPr>
              <a:t> </a:t>
            </a:r>
            <a:r>
              <a:rPr lang="en-US" sz="2400" b="1" i="1" spc="-100" dirty="0" err="1" smtClean="0">
                <a:latin typeface="Times New Roman" pitchFamily="18" charset="0"/>
                <a:cs typeface="Times New Roman" pitchFamily="18" charset="0"/>
              </a:rPr>
              <a:t>bí</a:t>
            </a:r>
            <a:r>
              <a:rPr lang="en-US" sz="2400" b="1" i="1" spc="-100" dirty="0" smtClean="0">
                <a:latin typeface="Times New Roman" pitchFamily="18" charset="0"/>
                <a:cs typeface="Times New Roman" pitchFamily="18" charset="0"/>
              </a:rPr>
              <a:t> </a:t>
            </a:r>
            <a:r>
              <a:rPr lang="en-US" sz="2400" b="1" i="1" spc="-100" dirty="0" err="1" smtClean="0">
                <a:latin typeface="Times New Roman" pitchFamily="18" charset="0"/>
                <a:cs typeface="Times New Roman" pitchFamily="18" charset="0"/>
              </a:rPr>
              <a:t>mật</a:t>
            </a:r>
            <a:r>
              <a:rPr lang="en-US" sz="2400" b="1" i="1" spc="-100" dirty="0" smtClean="0">
                <a:latin typeface="Times New Roman" pitchFamily="18" charset="0"/>
                <a:cs typeface="Times New Roman" pitchFamily="18" charset="0"/>
              </a:rPr>
              <a:t> </a:t>
            </a:r>
            <a:r>
              <a:rPr lang="en-US" sz="2400" b="1" i="1" spc="-100" dirty="0" err="1" smtClean="0">
                <a:latin typeface="Times New Roman" pitchFamily="18" charset="0"/>
                <a:cs typeface="Times New Roman" pitchFamily="18" charset="0"/>
              </a:rPr>
              <a:t>nhà</a:t>
            </a:r>
            <a:r>
              <a:rPr lang="en-US" sz="2400" b="1" i="1" spc="-100" dirty="0" smtClean="0">
                <a:latin typeface="Times New Roman" pitchFamily="18" charset="0"/>
                <a:cs typeface="Times New Roman" pitchFamily="18" charset="0"/>
              </a:rPr>
              <a:t> </a:t>
            </a:r>
            <a:r>
              <a:rPr lang="en-US" sz="2400" b="1" i="1" spc="-100" dirty="0" err="1" smtClean="0">
                <a:latin typeface="Times New Roman" pitchFamily="18" charset="0"/>
                <a:cs typeface="Times New Roman" pitchFamily="18" charset="0"/>
              </a:rPr>
              <a:t>nước</a:t>
            </a:r>
            <a:r>
              <a:rPr lang="en-US" sz="2400" b="1" i="1" spc="-100" dirty="0" smtClean="0">
                <a:latin typeface="Times New Roman" pitchFamily="18" charset="0"/>
                <a:cs typeface="Times New Roman" pitchFamily="18" charset="0"/>
              </a:rPr>
              <a:t> (</a:t>
            </a:r>
            <a:r>
              <a:rPr lang="en-US" sz="2400" b="1" i="1" spc="-100" dirty="0" err="1" smtClean="0">
                <a:latin typeface="Times New Roman" pitchFamily="18" charset="0"/>
                <a:cs typeface="Times New Roman" pitchFamily="18" charset="0"/>
              </a:rPr>
              <a:t>Điều</a:t>
            </a:r>
            <a:r>
              <a:rPr lang="en-US" sz="2400" b="1" i="1" spc="-100" dirty="0" smtClean="0">
                <a:latin typeface="Times New Roman" pitchFamily="18" charset="0"/>
                <a:cs typeface="Times New Roman" pitchFamily="18" charset="0"/>
              </a:rPr>
              <a:t> 11)</a:t>
            </a:r>
          </a:p>
          <a:p>
            <a:pPr marL="0" indent="0" algn="just">
              <a:buNone/>
            </a:pPr>
            <a:r>
              <a:rPr lang="en-US" sz="2400" dirty="0" smtClean="0">
                <a:latin typeface="Times New Roman" pitchFamily="18" charset="0"/>
                <a:cs typeface="Times New Roman" pitchFamily="18" charset="0"/>
              </a:rPr>
              <a:t>- Sao </a:t>
            </a:r>
            <a:r>
              <a:rPr lang="en-US" sz="2400" dirty="0" err="1">
                <a:latin typeface="Times New Roman" pitchFamily="18" charset="0"/>
                <a:cs typeface="Times New Roman" pitchFamily="18" charset="0"/>
              </a:rPr>
              <a:t>tài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liệu</a:t>
            </a:r>
            <a:r>
              <a:rPr lang="en-US" sz="2400" dirty="0">
                <a:latin typeface="Times New Roman" pitchFamily="18" charset="0"/>
                <a:cs typeface="Times New Roman" pitchFamily="18" charset="0"/>
              </a:rPr>
              <a:t> BMNN </a:t>
            </a:r>
            <a:r>
              <a:rPr lang="en-US" sz="2400" dirty="0" err="1">
                <a:latin typeface="Times New Roman" pitchFamily="18" charset="0"/>
                <a:cs typeface="Times New Roman" pitchFamily="18" charset="0"/>
              </a:rPr>
              <a:t>là</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việc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chép</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lại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hoặc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tạo</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ra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bản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khác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theo</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đúng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nội</a:t>
            </a:r>
            <a:r>
              <a:rPr lang="en-US" sz="2400" dirty="0">
                <a:latin typeface="Times New Roman" pitchFamily="18" charset="0"/>
                <a:cs typeface="Times New Roman" pitchFamily="18" charset="0"/>
              </a:rPr>
              <a:t> dung </a:t>
            </a:r>
            <a:r>
              <a:rPr lang="en-US" sz="2400" dirty="0" err="1">
                <a:latin typeface="Times New Roman" pitchFamily="18" charset="0"/>
                <a:cs typeface="Times New Roman" pitchFamily="18" charset="0"/>
              </a:rPr>
              <a:t>bản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gốc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hoặc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bản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chính</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của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tài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liệu</a:t>
            </a:r>
            <a:r>
              <a:rPr lang="en-US" sz="2400" dirty="0" smtClean="0">
                <a:latin typeface="Times New Roman" pitchFamily="18" charset="0"/>
                <a:cs typeface="Times New Roman" pitchFamily="18" charset="0"/>
              </a:rPr>
              <a:t>.</a:t>
            </a:r>
            <a:r>
              <a:rPr lang="en-US" sz="2400" dirty="0">
                <a:latin typeface="Times New Roman" pitchFamily="18" charset="0"/>
                <a:cs typeface="Times New Roman" pitchFamily="18" charset="0"/>
              </a:rPr>
              <a:t> </a:t>
            </a:r>
            <a:r>
              <a:rPr lang="en-US" sz="2400" dirty="0" err="1" smtClean="0">
                <a:latin typeface="Times New Roman" pitchFamily="18" charset="0"/>
                <a:cs typeface="Times New Roman" pitchFamily="18" charset="0"/>
              </a:rPr>
              <a:t>Hình</a:t>
            </a:r>
            <a:r>
              <a:rPr lang="en-US" sz="2400" dirty="0" smtClean="0">
                <a:latin typeface="Times New Roman" pitchFamily="18" charset="0"/>
                <a:cs typeface="Times New Roman" pitchFamily="18" charset="0"/>
              </a:rPr>
              <a:t> </a:t>
            </a:r>
            <a:r>
              <a:rPr lang="en-US" sz="2400" spc="-100" dirty="0" err="1">
                <a:latin typeface="Times New Roman" pitchFamily="18" charset="0"/>
                <a:cs typeface="Times New Roman" pitchFamily="18" charset="0"/>
              </a:rPr>
              <a:t>thức</a:t>
            </a:r>
            <a:r>
              <a:rPr lang="en-US" sz="2400" spc="-100" dirty="0">
                <a:latin typeface="Times New Roman" pitchFamily="18" charset="0"/>
                <a:cs typeface="Times New Roman" pitchFamily="18" charset="0"/>
              </a:rPr>
              <a:t> </a:t>
            </a:r>
            <a:r>
              <a:rPr lang="en-US" sz="2400" spc="-100" dirty="0" err="1">
                <a:latin typeface="Times New Roman" pitchFamily="18" charset="0"/>
                <a:cs typeface="Times New Roman" pitchFamily="18" charset="0"/>
              </a:rPr>
              <a:t>sao</a:t>
            </a:r>
            <a:r>
              <a:rPr lang="en-US" sz="2400" spc="-100" dirty="0">
                <a:latin typeface="Times New Roman" pitchFamily="18" charset="0"/>
                <a:cs typeface="Times New Roman" pitchFamily="18" charset="0"/>
              </a:rPr>
              <a:t> </a:t>
            </a:r>
            <a:r>
              <a:rPr lang="en-US" sz="2400" spc="-100" dirty="0" err="1">
                <a:latin typeface="Times New Roman" pitchFamily="18" charset="0"/>
                <a:cs typeface="Times New Roman" pitchFamily="18" charset="0"/>
              </a:rPr>
              <a:t>tài</a:t>
            </a:r>
            <a:r>
              <a:rPr lang="en-US" sz="2400" spc="-100" dirty="0">
                <a:latin typeface="Times New Roman" pitchFamily="18" charset="0"/>
                <a:cs typeface="Times New Roman" pitchFamily="18" charset="0"/>
              </a:rPr>
              <a:t> </a:t>
            </a:r>
            <a:r>
              <a:rPr lang="en-US" sz="2400" spc="-100" dirty="0" err="1">
                <a:latin typeface="Times New Roman" pitchFamily="18" charset="0"/>
                <a:cs typeface="Times New Roman" pitchFamily="18" charset="0"/>
              </a:rPr>
              <a:t>liệu</a:t>
            </a:r>
            <a:r>
              <a:rPr lang="en-US" sz="2400" spc="-100" dirty="0">
                <a:latin typeface="Times New Roman" pitchFamily="18" charset="0"/>
                <a:cs typeface="Times New Roman" pitchFamily="18" charset="0"/>
              </a:rPr>
              <a:t> BMNN </a:t>
            </a:r>
            <a:r>
              <a:rPr lang="en-US" sz="2400" spc="-100" dirty="0" err="1">
                <a:latin typeface="Times New Roman" pitchFamily="18" charset="0"/>
                <a:cs typeface="Times New Roman" pitchFamily="18" charset="0"/>
              </a:rPr>
              <a:t>gồm</a:t>
            </a:r>
            <a:r>
              <a:rPr lang="en-US" sz="2400" spc="-100" dirty="0">
                <a:latin typeface="Times New Roman" pitchFamily="18" charset="0"/>
                <a:cs typeface="Times New Roman" pitchFamily="18" charset="0"/>
              </a:rPr>
              <a:t> </a:t>
            </a:r>
            <a:r>
              <a:rPr lang="en-US" sz="2400" spc="-100" dirty="0" err="1">
                <a:latin typeface="Times New Roman" pitchFamily="18" charset="0"/>
                <a:cs typeface="Times New Roman" pitchFamily="18" charset="0"/>
              </a:rPr>
              <a:t>sao</a:t>
            </a:r>
            <a:r>
              <a:rPr lang="en-US" sz="2400" spc="-100" dirty="0">
                <a:latin typeface="Times New Roman" pitchFamily="18" charset="0"/>
                <a:cs typeface="Times New Roman" pitchFamily="18" charset="0"/>
              </a:rPr>
              <a:t> y </a:t>
            </a:r>
            <a:r>
              <a:rPr lang="en-US" sz="2400" spc="-100" dirty="0" err="1">
                <a:latin typeface="Times New Roman" pitchFamily="18" charset="0"/>
                <a:cs typeface="Times New Roman" pitchFamily="18" charset="0"/>
              </a:rPr>
              <a:t>bản</a:t>
            </a:r>
            <a:r>
              <a:rPr lang="en-US" sz="2400" spc="-100" dirty="0">
                <a:latin typeface="Times New Roman" pitchFamily="18" charset="0"/>
                <a:cs typeface="Times New Roman" pitchFamily="18" charset="0"/>
              </a:rPr>
              <a:t> </a:t>
            </a:r>
            <a:r>
              <a:rPr lang="en-US" sz="2400" spc="-100" dirty="0" err="1">
                <a:latin typeface="Times New Roman" pitchFamily="18" charset="0"/>
                <a:cs typeface="Times New Roman" pitchFamily="18" charset="0"/>
              </a:rPr>
              <a:t>chính</a:t>
            </a:r>
            <a:r>
              <a:rPr lang="en-US" sz="2400" spc="-100" dirty="0">
                <a:latin typeface="Times New Roman" pitchFamily="18" charset="0"/>
                <a:cs typeface="Times New Roman" pitchFamily="18" charset="0"/>
              </a:rPr>
              <a:t>, </a:t>
            </a:r>
            <a:r>
              <a:rPr lang="en-US" sz="2400" spc="-100" dirty="0" err="1">
                <a:latin typeface="Times New Roman" pitchFamily="18" charset="0"/>
                <a:cs typeface="Times New Roman" pitchFamily="18" charset="0"/>
              </a:rPr>
              <a:t>sao</a:t>
            </a:r>
            <a:r>
              <a:rPr lang="en-US" sz="2400" spc="-100" dirty="0">
                <a:latin typeface="Times New Roman" pitchFamily="18" charset="0"/>
                <a:cs typeface="Times New Roman" pitchFamily="18" charset="0"/>
              </a:rPr>
              <a:t> </a:t>
            </a:r>
            <a:r>
              <a:rPr lang="en-US" sz="2400" spc="-100" dirty="0" err="1">
                <a:latin typeface="Times New Roman" pitchFamily="18" charset="0"/>
                <a:cs typeface="Times New Roman" pitchFamily="18" charset="0"/>
              </a:rPr>
              <a:t>lục</a:t>
            </a:r>
            <a:r>
              <a:rPr lang="en-US" sz="2400" spc="-100" dirty="0">
                <a:latin typeface="Times New Roman" pitchFamily="18" charset="0"/>
                <a:cs typeface="Times New Roman" pitchFamily="18" charset="0"/>
              </a:rPr>
              <a:t> </a:t>
            </a:r>
            <a:r>
              <a:rPr lang="en-US" sz="2400" spc="-100" dirty="0" err="1">
                <a:latin typeface="Times New Roman" pitchFamily="18" charset="0"/>
                <a:cs typeface="Times New Roman" pitchFamily="18" charset="0"/>
              </a:rPr>
              <a:t>và</a:t>
            </a:r>
            <a:r>
              <a:rPr lang="en-US" sz="2400" spc="-100" dirty="0">
                <a:latin typeface="Times New Roman" pitchFamily="18" charset="0"/>
                <a:cs typeface="Times New Roman" pitchFamily="18" charset="0"/>
              </a:rPr>
              <a:t> </a:t>
            </a:r>
            <a:r>
              <a:rPr lang="en-US" sz="2400" spc="-100" dirty="0" err="1">
                <a:latin typeface="Times New Roman" pitchFamily="18" charset="0"/>
                <a:cs typeface="Times New Roman" pitchFamily="18" charset="0"/>
              </a:rPr>
              <a:t>trích</a:t>
            </a:r>
            <a:r>
              <a:rPr lang="en-US" sz="2400" spc="-100" dirty="0">
                <a:latin typeface="Times New Roman" pitchFamily="18" charset="0"/>
                <a:cs typeface="Times New Roman" pitchFamily="18" charset="0"/>
              </a:rPr>
              <a:t> </a:t>
            </a:r>
            <a:r>
              <a:rPr lang="en-US" sz="2400" spc="-100" dirty="0" err="1">
                <a:latin typeface="Times New Roman" pitchFamily="18" charset="0"/>
                <a:cs typeface="Times New Roman" pitchFamily="18" charset="0"/>
              </a:rPr>
              <a:t>sao</a:t>
            </a:r>
            <a:r>
              <a:rPr lang="en-US" sz="2400" spc="-100" dirty="0">
                <a:latin typeface="Times New Roman" pitchFamily="18" charset="0"/>
                <a:cs typeface="Times New Roman" pitchFamily="18" charset="0"/>
              </a:rPr>
              <a:t>.</a:t>
            </a:r>
          </a:p>
          <a:p>
            <a:pPr marL="0" indent="0" algn="just">
              <a:buNone/>
            </a:pPr>
            <a:r>
              <a:rPr lang="en-US" sz="2400" dirty="0" smtClean="0">
                <a:latin typeface="Times New Roman" pitchFamily="18" charset="0"/>
                <a:cs typeface="Times New Roman" pitchFamily="18" charset="0"/>
              </a:rPr>
              <a:t> - </a:t>
            </a:r>
            <a:r>
              <a:rPr lang="en-US" sz="2400" dirty="0" err="1" smtClean="0">
                <a:latin typeface="Times New Roman" pitchFamily="18" charset="0"/>
                <a:cs typeface="Times New Roman" pitchFamily="18" charset="0"/>
              </a:rPr>
              <a:t>Chụp</a:t>
            </a:r>
            <a:r>
              <a:rPr lang="en-US" sz="2400" dirty="0" smtClean="0">
                <a:latin typeface="Times New Roman" pitchFamily="18" charset="0"/>
                <a:cs typeface="Times New Roman" pitchFamily="18" charset="0"/>
              </a:rPr>
              <a:t> </a:t>
            </a:r>
            <a:r>
              <a:rPr lang="en-US" sz="2400" dirty="0" err="1">
                <a:latin typeface="Times New Roman" pitchFamily="18" charset="0"/>
                <a:cs typeface="Times New Roman" pitchFamily="18" charset="0"/>
              </a:rPr>
              <a:t>tài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liệu</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vật</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chứa</a:t>
            </a:r>
            <a:r>
              <a:rPr lang="en-US" sz="2400" dirty="0">
                <a:latin typeface="Times New Roman" pitchFamily="18" charset="0"/>
                <a:cs typeface="Times New Roman" pitchFamily="18" charset="0"/>
              </a:rPr>
              <a:t> BMNN </a:t>
            </a:r>
            <a:r>
              <a:rPr lang="en-US" sz="2400" dirty="0" err="1">
                <a:latin typeface="Times New Roman" pitchFamily="18" charset="0"/>
                <a:cs typeface="Times New Roman" pitchFamily="18" charset="0"/>
              </a:rPr>
              <a:t>là</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việc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ghi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lại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bằng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hình</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ảnh</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tài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liệu</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vật</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chứa</a:t>
            </a:r>
            <a:r>
              <a:rPr lang="en-US" sz="2400" dirty="0">
                <a:latin typeface="Times New Roman" pitchFamily="18" charset="0"/>
                <a:cs typeface="Times New Roman" pitchFamily="18" charset="0"/>
              </a:rPr>
              <a:t> BMNN. </a:t>
            </a:r>
            <a:endParaRPr lang="en-US" sz="2400" dirty="0" smtClean="0">
              <a:latin typeface="Times New Roman" pitchFamily="18" charset="0"/>
              <a:cs typeface="Times New Roman" pitchFamily="18" charset="0"/>
            </a:endParaRPr>
          </a:p>
        </p:txBody>
      </p:sp>
    </p:spTree>
    <p:extLst>
      <p:ext uri="{BB962C8B-B14F-4D97-AF65-F5344CB8AC3E}">
        <p14:creationId xmlns:p14="http://schemas.microsoft.com/office/powerpoint/2010/main" val="358664988"/>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14400"/>
            <a:ext cx="8229600" cy="5791200"/>
          </a:xfrm>
        </p:spPr>
        <p:txBody>
          <a:bodyPr/>
          <a:lstStyle/>
          <a:p>
            <a:pPr marL="0" indent="0" algn="just">
              <a:buNone/>
            </a:pPr>
            <a:r>
              <a:rPr lang="en-US" sz="2400" dirty="0">
                <a:latin typeface="Times New Roman" pitchFamily="18" charset="0"/>
                <a:cs typeface="Times New Roman" pitchFamily="18" charset="0"/>
              </a:rPr>
              <a:t>- T</a:t>
            </a:r>
            <a:r>
              <a:rPr lang="vi-VN" sz="2400" dirty="0">
                <a:latin typeface="Times New Roman" pitchFamily="18" charset="0"/>
                <a:cs typeface="Times New Roman" pitchFamily="18" charset="0"/>
              </a:rPr>
              <a:t>hẩm quyền cho phép sao, chụp tài liệu, vật chứa </a:t>
            </a:r>
            <a:r>
              <a:rPr lang="en-US" sz="2400" dirty="0">
                <a:latin typeface="Times New Roman" pitchFamily="18" charset="0"/>
                <a:cs typeface="Times New Roman" pitchFamily="18" charset="0"/>
              </a:rPr>
              <a:t>BMNN</a:t>
            </a:r>
          </a:p>
          <a:p>
            <a:pPr marL="0" indent="0" algn="just">
              <a:buNone/>
            </a:pP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Người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có</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thẩm</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quyền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cho</a:t>
            </a:r>
            <a:r>
              <a:rPr lang="en-US" sz="2400" dirty="0">
                <a:latin typeface="Times New Roman" pitchFamily="18" charset="0"/>
                <a:cs typeface="Times New Roman" pitchFamily="18" charset="0"/>
              </a:rPr>
              <a:t> </a:t>
            </a:r>
            <a:r>
              <a:rPr lang="en-US" sz="2400" dirty="0" err="1" smtClean="0">
                <a:latin typeface="Times New Roman" pitchFamily="18" charset="0"/>
                <a:cs typeface="Times New Roman" pitchFamily="18" charset="0"/>
              </a:rPr>
              <a:t>phép</a:t>
            </a:r>
            <a:r>
              <a:rPr lang="en-US" sz="2400" dirty="0" smtClean="0">
                <a:latin typeface="Times New Roman" pitchFamily="18" charset="0"/>
                <a:cs typeface="Times New Roman" pitchFamily="18" charset="0"/>
              </a:rPr>
              <a:t> </a:t>
            </a:r>
            <a:r>
              <a:rPr lang="en-US" sz="2400" dirty="0" err="1">
                <a:latin typeface="Times New Roman" pitchFamily="18" charset="0"/>
                <a:cs typeface="Times New Roman" pitchFamily="18" charset="0"/>
              </a:rPr>
              <a:t>sao</a:t>
            </a:r>
            <a:r>
              <a:rPr lang="en-US" sz="2400" dirty="0">
                <a:latin typeface="Times New Roman" pitchFamily="18" charset="0"/>
                <a:cs typeface="Times New Roman" pitchFamily="18" charset="0"/>
              </a:rPr>
              <a:t>, </a:t>
            </a:r>
            <a:r>
              <a:rPr lang="en-US" sz="2400" dirty="0" err="1" smtClean="0">
                <a:latin typeface="Times New Roman" pitchFamily="18" charset="0"/>
                <a:cs typeface="Times New Roman" pitchFamily="18" charset="0"/>
              </a:rPr>
              <a:t>chụp</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tài</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liệu</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vật</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chứa</a:t>
            </a:r>
            <a:r>
              <a:rPr lang="en-US" sz="2400" dirty="0" smtClean="0">
                <a:latin typeface="Times New Roman" pitchFamily="18" charset="0"/>
                <a:cs typeface="Times New Roman" pitchFamily="18" charset="0"/>
              </a:rPr>
              <a:t> BMNN </a:t>
            </a:r>
            <a:r>
              <a:rPr lang="en-US" sz="2400" dirty="0" err="1" smtClean="0">
                <a:latin typeface="Times New Roman" pitchFamily="18" charset="0"/>
                <a:cs typeface="Times New Roman" pitchFamily="18" charset="0"/>
              </a:rPr>
              <a:t>độ</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Tuyệt</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mật</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Tối</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mật</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Mật</a:t>
            </a:r>
            <a:r>
              <a:rPr lang="en-US" sz="2400" dirty="0" smtClean="0">
                <a:latin typeface="Times New Roman" pitchFamily="18" charset="0"/>
                <a:cs typeface="Times New Roman" pitchFamily="18" charset="0"/>
              </a:rPr>
              <a:t> </a:t>
            </a:r>
            <a:r>
              <a:rPr lang="en-US" sz="2400" dirty="0" err="1">
                <a:latin typeface="Times New Roman" pitchFamily="18" charset="0"/>
                <a:cs typeface="Times New Roman" pitchFamily="18" charset="0"/>
              </a:rPr>
              <a:t>quy</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định</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tại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khoản</a:t>
            </a:r>
            <a:r>
              <a:rPr lang="en-US" sz="2400" dirty="0">
                <a:latin typeface="Times New Roman" pitchFamily="18" charset="0"/>
                <a:cs typeface="Times New Roman" pitchFamily="18" charset="0"/>
              </a:rPr>
              <a:t> 1, 2, 3 </a:t>
            </a:r>
            <a:r>
              <a:rPr lang="en-US" sz="2400" dirty="0" err="1">
                <a:latin typeface="Times New Roman" pitchFamily="18" charset="0"/>
                <a:cs typeface="Times New Roman" pitchFamily="18" charset="0"/>
              </a:rPr>
              <a:t>Điều</a:t>
            </a:r>
            <a:r>
              <a:rPr lang="en-US" sz="2400" dirty="0">
                <a:latin typeface="Times New Roman" pitchFamily="18" charset="0"/>
                <a:cs typeface="Times New Roman" pitchFamily="18" charset="0"/>
              </a:rPr>
              <a:t> 11 </a:t>
            </a:r>
            <a:r>
              <a:rPr lang="en-US" sz="2400" dirty="0" err="1">
                <a:latin typeface="Times New Roman" pitchFamily="18" charset="0"/>
                <a:cs typeface="Times New Roman" pitchFamily="18" charset="0"/>
              </a:rPr>
              <a:t>Luật</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Bảo</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vệ</a:t>
            </a:r>
            <a:r>
              <a:rPr lang="en-US" sz="2400" dirty="0">
                <a:latin typeface="Times New Roman" pitchFamily="18" charset="0"/>
                <a:cs typeface="Times New Roman" pitchFamily="18" charset="0"/>
              </a:rPr>
              <a:t> BMNN. </a:t>
            </a:r>
            <a:endParaRPr lang="en-US" sz="2400" dirty="0" smtClean="0">
              <a:latin typeface="Times New Roman" pitchFamily="18" charset="0"/>
              <a:cs typeface="Times New Roman" pitchFamily="18" charset="0"/>
            </a:endParaRPr>
          </a:p>
          <a:p>
            <a:pPr marL="0" indent="0" algn="just">
              <a:buNone/>
            </a:pP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Những</a:t>
            </a:r>
            <a:r>
              <a:rPr lang="en-US" sz="2400" dirty="0" smtClean="0">
                <a:latin typeface="Times New Roman" pitchFamily="18" charset="0"/>
                <a:cs typeface="Times New Roman" pitchFamily="18" charset="0"/>
              </a:rPr>
              <a:t> </a:t>
            </a:r>
            <a:r>
              <a:rPr lang="en-US" sz="2400" dirty="0" err="1">
                <a:latin typeface="Times New Roman" pitchFamily="18" charset="0"/>
                <a:cs typeface="Times New Roman" pitchFamily="18" charset="0"/>
              </a:rPr>
              <a:t>người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có</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thẩm</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quyền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cho</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phép</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sao</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chụp</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tài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liệu</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vật</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chứa</a:t>
            </a:r>
            <a:r>
              <a:rPr lang="en-US" sz="2400" dirty="0">
                <a:latin typeface="Times New Roman" pitchFamily="18" charset="0"/>
                <a:cs typeface="Times New Roman" pitchFamily="18" charset="0"/>
              </a:rPr>
              <a:t> BMNN </a:t>
            </a:r>
            <a:r>
              <a:rPr lang="en-US" sz="2400" dirty="0" err="1">
                <a:latin typeface="Times New Roman" pitchFamily="18" charset="0"/>
                <a:cs typeface="Times New Roman" pitchFamily="18" charset="0"/>
              </a:rPr>
              <a:t>độ</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Tuyệt</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mật</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Tối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mật</a:t>
            </a:r>
            <a:r>
              <a:rPr lang="en-US" sz="2400" dirty="0">
                <a:latin typeface="Times New Roman" pitchFamily="18" charset="0"/>
                <a:cs typeface="Times New Roman" pitchFamily="18" charset="0"/>
              </a:rPr>
              <a:t> </a:t>
            </a:r>
            <a:r>
              <a:rPr lang="vi-VN" sz="2400" dirty="0">
                <a:latin typeface="Times New Roman" pitchFamily="18" charset="0"/>
                <a:cs typeface="Times New Roman" pitchFamily="18" charset="0"/>
              </a:rPr>
              <a:t>có thể ủy quyền cho cấp phó thực hiện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Việc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ủy</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quyền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phải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thể</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hiện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bằng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văn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bản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và</a:t>
            </a:r>
            <a:r>
              <a:rPr lang="en-US" sz="2400" dirty="0">
                <a:latin typeface="Times New Roman" pitchFamily="18" charset="0"/>
                <a:cs typeface="Times New Roman" pitchFamily="18" charset="0"/>
              </a:rPr>
              <a:t> n</a:t>
            </a:r>
            <a:r>
              <a:rPr lang="vi-VN" sz="2400" dirty="0">
                <a:latin typeface="Times New Roman" pitchFamily="18" charset="0"/>
                <a:cs typeface="Times New Roman" pitchFamily="18" charset="0"/>
              </a:rPr>
              <a:t>gười được ủy quyền không được ủy quyền tiếp cho người khác</a:t>
            </a:r>
            <a:r>
              <a:rPr lang="vi-VN" sz="2400" dirty="0" smtClean="0">
                <a:latin typeface="Times New Roman" pitchFamily="18" charset="0"/>
                <a:cs typeface="Times New Roman" pitchFamily="18" charset="0"/>
              </a:rPr>
              <a:t>.</a:t>
            </a:r>
            <a:endParaRPr lang="en-US" sz="2400" dirty="0" smtClean="0">
              <a:latin typeface="Times New Roman" pitchFamily="18" charset="0"/>
              <a:cs typeface="Times New Roman" pitchFamily="18" charset="0"/>
            </a:endParaRPr>
          </a:p>
          <a:p>
            <a:pPr marL="0" indent="0" algn="just">
              <a:buNone/>
            </a:pPr>
            <a:r>
              <a:rPr lang="en-US" sz="2400" dirty="0" smtClean="0">
                <a:latin typeface="Times New Roman" pitchFamily="18" charset="0"/>
                <a:cs typeface="Times New Roman" pitchFamily="18" charset="0"/>
              </a:rPr>
              <a:t>+ </a:t>
            </a:r>
            <a:r>
              <a:rPr lang="vi-VN" sz="2400" dirty="0">
                <a:latin typeface="Times New Roman" pitchFamily="18" charset="0"/>
                <a:cs typeface="Times New Roman" pitchFamily="18" charset="0"/>
              </a:rPr>
              <a:t>Bộ trưởng Bộ Quốc phòng, Bộ trưởng Bộ Công an quy định thẩm quyền cho phép sao, chụp tài liệu, vật chứa bí mật nhà nước đối với đối tượng thuộc phạm vi quản lý</a:t>
            </a:r>
            <a:r>
              <a:rPr lang="vi-VN" sz="2400" dirty="0" smtClean="0">
                <a:latin typeface="Times New Roman" pitchFamily="18" charset="0"/>
                <a:cs typeface="Times New Roman" pitchFamily="18" charset="0"/>
              </a:rPr>
              <a:t>.</a:t>
            </a:r>
            <a:endParaRPr lang="en-US" sz="2400" dirty="0">
              <a:latin typeface="Times New Roman" pitchFamily="18" charset="0"/>
              <a:cs typeface="Times New Roman" pitchFamily="18" charset="0"/>
            </a:endParaRPr>
          </a:p>
        </p:txBody>
      </p:sp>
    </p:spTree>
    <p:extLst>
      <p:ext uri="{BB962C8B-B14F-4D97-AF65-F5344CB8AC3E}">
        <p14:creationId xmlns:p14="http://schemas.microsoft.com/office/powerpoint/2010/main" val="111902078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57200"/>
            <a:ext cx="8229600" cy="6096000"/>
          </a:xfrm>
        </p:spPr>
        <p:txBody>
          <a:bodyPr>
            <a:normAutofit lnSpcReduction="10000"/>
          </a:bodyPr>
          <a:lstStyle/>
          <a:p>
            <a:pPr marL="0" indent="0" algn="just">
              <a:buNone/>
            </a:pP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Trình</a:t>
            </a:r>
            <a:r>
              <a:rPr lang="en-US" sz="2400" dirty="0" smtClean="0">
                <a:latin typeface="Times New Roman" pitchFamily="18" charset="0"/>
                <a:cs typeface="Times New Roman" pitchFamily="18" charset="0"/>
              </a:rPr>
              <a:t> </a:t>
            </a:r>
            <a:r>
              <a:rPr lang="en-US" sz="2400" dirty="0" err="1">
                <a:latin typeface="Times New Roman" pitchFamily="18" charset="0"/>
                <a:cs typeface="Times New Roman" pitchFamily="18" charset="0"/>
              </a:rPr>
              <a:t>tự</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thủ</a:t>
            </a:r>
            <a:r>
              <a:rPr lang="en-US" sz="2400" dirty="0">
                <a:latin typeface="Times New Roman" pitchFamily="18" charset="0"/>
                <a:cs typeface="Times New Roman" pitchFamily="18" charset="0"/>
              </a:rPr>
              <a:t> </a:t>
            </a:r>
            <a:r>
              <a:rPr lang="en-US" sz="2400" dirty="0" err="1" smtClean="0">
                <a:latin typeface="Times New Roman" pitchFamily="18" charset="0"/>
                <a:cs typeface="Times New Roman" pitchFamily="18" charset="0"/>
              </a:rPr>
              <a:t>tục</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đối</a:t>
            </a:r>
            <a:r>
              <a:rPr lang="en-US" sz="2400" dirty="0">
                <a:latin typeface="Times New Roman" pitchFamily="18" charset="0"/>
                <a:cs typeface="Times New Roman" pitchFamily="18" charset="0"/>
              </a:rPr>
              <a:t> </a:t>
            </a:r>
            <a:r>
              <a:rPr lang="en-US" sz="2400" dirty="0" err="1" smtClean="0">
                <a:latin typeface="Times New Roman" pitchFamily="18" charset="0"/>
                <a:cs typeface="Times New Roman" pitchFamily="18" charset="0"/>
              </a:rPr>
              <a:t>với</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sao</a:t>
            </a:r>
            <a:r>
              <a:rPr lang="en-US" sz="2400" dirty="0" smtClean="0">
                <a:latin typeface="Times New Roman" pitchFamily="18" charset="0"/>
                <a:cs typeface="Times New Roman" pitchFamily="18" charset="0"/>
              </a:rPr>
              <a:t> y </a:t>
            </a:r>
            <a:r>
              <a:rPr lang="en-US" sz="2400" dirty="0" err="1" smtClean="0">
                <a:latin typeface="Times New Roman" pitchFamily="18" charset="0"/>
                <a:cs typeface="Times New Roman" pitchFamily="18" charset="0"/>
              </a:rPr>
              <a:t>bản</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chính</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sao</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lục</a:t>
            </a:r>
            <a:r>
              <a:rPr lang="en-US" sz="2400" dirty="0" smtClean="0">
                <a:latin typeface="Times New Roman" pitchFamily="18" charset="0"/>
                <a:cs typeface="Times New Roman" pitchFamily="18" charset="0"/>
              </a:rPr>
              <a:t>):</a:t>
            </a:r>
          </a:p>
          <a:p>
            <a:pPr marL="0" indent="0" algn="just">
              <a:buNone/>
            </a:pP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Bước</a:t>
            </a:r>
            <a:r>
              <a:rPr lang="en-US" sz="2400" dirty="0" smtClean="0">
                <a:latin typeface="Times New Roman" pitchFamily="18" charset="0"/>
                <a:cs typeface="Times New Roman" pitchFamily="18" charset="0"/>
              </a:rPr>
              <a:t> 1: </a:t>
            </a:r>
            <a:r>
              <a:rPr lang="en-US" sz="2400" dirty="0" err="1" smtClean="0">
                <a:latin typeface="Times New Roman" pitchFamily="18" charset="0"/>
                <a:cs typeface="Times New Roman" pitchFamily="18" charset="0"/>
              </a:rPr>
              <a:t>Xem</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văn</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bản</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có</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được</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sao</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chụp</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không</a:t>
            </a:r>
            <a:r>
              <a:rPr lang="en-US" sz="2400" dirty="0" smtClean="0">
                <a:latin typeface="Times New Roman" pitchFamily="18" charset="0"/>
                <a:cs typeface="Times New Roman" pitchFamily="18" charset="0"/>
              </a:rPr>
              <a:t>.</a:t>
            </a:r>
          </a:p>
          <a:p>
            <a:pPr marL="0" indent="0" algn="just">
              <a:buNone/>
            </a:pP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Bước</a:t>
            </a:r>
            <a:r>
              <a:rPr lang="en-US" sz="2400" dirty="0" smtClean="0">
                <a:latin typeface="Times New Roman" pitchFamily="18" charset="0"/>
                <a:cs typeface="Times New Roman" pitchFamily="18" charset="0"/>
              </a:rPr>
              <a:t> 2: </a:t>
            </a:r>
            <a:r>
              <a:rPr lang="en-US" sz="2400" dirty="0" err="1" smtClean="0">
                <a:latin typeface="Times New Roman" pitchFamily="18" charset="0"/>
                <a:cs typeface="Times New Roman" pitchFamily="18" charset="0"/>
              </a:rPr>
              <a:t>Phân</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công</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cán</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bộ</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thực</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hiện</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sao</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chụp</a:t>
            </a:r>
            <a:r>
              <a:rPr lang="en-US" sz="2400" dirty="0" smtClean="0">
                <a:latin typeface="Times New Roman" pitchFamily="18" charset="0"/>
                <a:cs typeface="Times New Roman" pitchFamily="18" charset="0"/>
              </a:rPr>
              <a:t>.</a:t>
            </a:r>
          </a:p>
          <a:p>
            <a:pPr marL="0" indent="0" algn="just">
              <a:buNone/>
            </a:pP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Bước</a:t>
            </a:r>
            <a:r>
              <a:rPr lang="en-US" sz="2400" dirty="0" smtClean="0">
                <a:latin typeface="Times New Roman" pitchFamily="18" charset="0"/>
                <a:cs typeface="Times New Roman" pitchFamily="18" charset="0"/>
              </a:rPr>
              <a:t> 3: </a:t>
            </a:r>
            <a:r>
              <a:rPr lang="en-US" sz="2400" dirty="0" err="1" smtClean="0">
                <a:latin typeface="Times New Roman" pitchFamily="18" charset="0"/>
                <a:cs typeface="Times New Roman" pitchFamily="18" charset="0"/>
              </a:rPr>
              <a:t>Sau</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khi</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được</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người</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có</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thẩm</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quyền</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cho</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phép</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người</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được</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giao</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sao</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chụp</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đúng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số</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bản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cho</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phép</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và</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tiêu</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hủy</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ngay</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bản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dư</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thừa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bản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hỏng</a:t>
            </a:r>
            <a:r>
              <a:rPr lang="en-US" sz="2400" dirty="0" smtClean="0">
                <a:latin typeface="Times New Roman" pitchFamily="18" charset="0"/>
                <a:cs typeface="Times New Roman" pitchFamily="18" charset="0"/>
              </a:rPr>
              <a:t>.</a:t>
            </a:r>
          </a:p>
          <a:p>
            <a:pPr marL="0" indent="0" algn="just">
              <a:buNone/>
            </a:pP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Bước</a:t>
            </a:r>
            <a:r>
              <a:rPr lang="en-US" sz="2400" dirty="0" smtClean="0">
                <a:latin typeface="Times New Roman" pitchFamily="18" charset="0"/>
                <a:cs typeface="Times New Roman" pitchFamily="18" charset="0"/>
              </a:rPr>
              <a:t> 4: </a:t>
            </a:r>
            <a:r>
              <a:rPr lang="en-US" sz="2400" dirty="0" err="1" smtClean="0">
                <a:latin typeface="Times New Roman" pitchFamily="18" charset="0"/>
                <a:cs typeface="Times New Roman" pitchFamily="18" charset="0"/>
              </a:rPr>
              <a:t>Tiến</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hành</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sao</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chụp</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tại</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nơi</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bảo</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đảm</a:t>
            </a:r>
            <a:r>
              <a:rPr lang="en-US" sz="2400" dirty="0" smtClean="0">
                <a:latin typeface="Times New Roman" pitchFamily="18" charset="0"/>
                <a:cs typeface="Times New Roman" pitchFamily="18" charset="0"/>
              </a:rPr>
              <a:t> an </a:t>
            </a:r>
            <a:r>
              <a:rPr lang="en-US" sz="2400" dirty="0" err="1" smtClean="0">
                <a:latin typeface="Times New Roman" pitchFamily="18" charset="0"/>
                <a:cs typeface="Times New Roman" pitchFamily="18" charset="0"/>
              </a:rPr>
              <a:t>toàn</a:t>
            </a:r>
            <a:r>
              <a:rPr lang="en-US" sz="2400" dirty="0" smtClean="0">
                <a:latin typeface="Times New Roman" pitchFamily="18" charset="0"/>
                <a:cs typeface="Times New Roman" pitchFamily="18" charset="0"/>
              </a:rPr>
              <a:t>.</a:t>
            </a:r>
          </a:p>
          <a:p>
            <a:pPr marL="0" indent="0" algn="just">
              <a:buNone/>
            </a:pP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Bước</a:t>
            </a:r>
            <a:r>
              <a:rPr lang="en-US" sz="2400" dirty="0" smtClean="0">
                <a:latin typeface="Times New Roman" pitchFamily="18" charset="0"/>
                <a:cs typeface="Times New Roman" pitchFamily="18" charset="0"/>
              </a:rPr>
              <a:t> 5: </a:t>
            </a:r>
            <a:r>
              <a:rPr lang="en-US" sz="2400" dirty="0" err="1" smtClean="0">
                <a:latin typeface="Times New Roman" pitchFamily="18" charset="0"/>
                <a:cs typeface="Times New Roman" pitchFamily="18" charset="0"/>
              </a:rPr>
              <a:t>Thực</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hiện</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thủ</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tục</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đóng</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các</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loại</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dấu</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lên</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bản</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sao</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Đối</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với</a:t>
            </a:r>
            <a:r>
              <a:rPr lang="en-US" sz="2400" dirty="0" smtClean="0">
                <a:latin typeface="Times New Roman" pitchFamily="18" charset="0"/>
                <a:cs typeface="Times New Roman" pitchFamily="18" charset="0"/>
              </a:rPr>
              <a:t> </a:t>
            </a:r>
            <a:r>
              <a:rPr lang="en-US" sz="2400" dirty="0" err="1">
                <a:latin typeface="Times New Roman" pitchFamily="18" charset="0"/>
                <a:cs typeface="Times New Roman" pitchFamily="18" charset="0"/>
              </a:rPr>
              <a:t>b</a:t>
            </a:r>
            <a:r>
              <a:rPr lang="en-US" sz="2400" dirty="0" err="1" smtClean="0">
                <a:latin typeface="Times New Roman" pitchFamily="18" charset="0"/>
                <a:cs typeface="Times New Roman" pitchFamily="18" charset="0"/>
              </a:rPr>
              <a:t>ản</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chụp</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phải</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có</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văn</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bản</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ghi</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nhận</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việc</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chụp</a:t>
            </a:r>
            <a:r>
              <a:rPr lang="en-US" sz="2400" dirty="0" smtClean="0">
                <a:latin typeface="Times New Roman" pitchFamily="18" charset="0"/>
                <a:cs typeface="Times New Roman" pitchFamily="18" charset="0"/>
              </a:rPr>
              <a:t>.</a:t>
            </a:r>
          </a:p>
          <a:p>
            <a:pPr marL="0" indent="0" algn="just">
              <a:buNone/>
            </a:pP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Bước</a:t>
            </a:r>
            <a:r>
              <a:rPr lang="en-US" sz="2400" dirty="0" smtClean="0">
                <a:latin typeface="Times New Roman" pitchFamily="18" charset="0"/>
                <a:cs typeface="Times New Roman" pitchFamily="18" charset="0"/>
              </a:rPr>
              <a:t> 6: </a:t>
            </a:r>
            <a:r>
              <a:rPr lang="en-US" sz="2400" dirty="0" err="1" smtClean="0">
                <a:latin typeface="Times New Roman" pitchFamily="18" charset="0"/>
                <a:cs typeface="Times New Roman" pitchFamily="18" charset="0"/>
              </a:rPr>
              <a:t>Ghi</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nhận</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vào</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sổ</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quản</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lý</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sao</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chụp</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bí</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mật</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nhà</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nước</a:t>
            </a:r>
            <a:r>
              <a:rPr lang="en-US" sz="2400" dirty="0" smtClean="0">
                <a:latin typeface="Times New Roman" pitchFamily="18" charset="0"/>
                <a:cs typeface="Times New Roman" pitchFamily="18" charset="0"/>
              </a:rPr>
              <a:t>”.</a:t>
            </a:r>
          </a:p>
          <a:p>
            <a:pPr marL="0" indent="0" algn="just">
              <a:buNone/>
            </a:pP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Bước</a:t>
            </a:r>
            <a:r>
              <a:rPr lang="en-US" sz="2400" dirty="0" smtClean="0">
                <a:latin typeface="Times New Roman" pitchFamily="18" charset="0"/>
                <a:cs typeface="Times New Roman" pitchFamily="18" charset="0"/>
              </a:rPr>
              <a:t> 7: </a:t>
            </a:r>
            <a:r>
              <a:rPr lang="en-US" sz="2400" dirty="0" err="1" smtClean="0">
                <a:latin typeface="Times New Roman" pitchFamily="18" charset="0"/>
                <a:cs typeface="Times New Roman" pitchFamily="18" charset="0"/>
              </a:rPr>
              <a:t>Chuyển</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giao</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văn</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bản</a:t>
            </a:r>
            <a:r>
              <a:rPr lang="en-US" sz="2400" dirty="0" smtClean="0">
                <a:latin typeface="Times New Roman" pitchFamily="18" charset="0"/>
                <a:cs typeface="Times New Roman" pitchFamily="18" charset="0"/>
              </a:rPr>
              <a:t> qua “</a:t>
            </a:r>
            <a:r>
              <a:rPr lang="en-US" sz="2400" dirty="0" err="1" smtClean="0">
                <a:latin typeface="Times New Roman" pitchFamily="18" charset="0"/>
                <a:cs typeface="Times New Roman" pitchFamily="18" charset="0"/>
              </a:rPr>
              <a:t>sổ</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chuyển</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giao</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bí</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mật</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nhà</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nước</a:t>
            </a:r>
            <a:r>
              <a:rPr lang="en-US" sz="2400" dirty="0" smtClean="0">
                <a:latin typeface="Times New Roman" pitchFamily="18" charset="0"/>
                <a:cs typeface="Times New Roman" pitchFamily="18" charset="0"/>
              </a:rPr>
              <a:t>”</a:t>
            </a:r>
          </a:p>
          <a:p>
            <a:pPr marL="0" indent="0" algn="just">
              <a:buNone/>
            </a:pP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Trường</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hợp</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trích</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sao</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thực</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hiện</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theo</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Mẫu</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số</a:t>
            </a:r>
            <a:r>
              <a:rPr lang="en-US" sz="2400" dirty="0" smtClean="0">
                <a:latin typeface="Times New Roman" pitchFamily="18" charset="0"/>
                <a:cs typeface="Times New Roman" pitchFamily="18" charset="0"/>
              </a:rPr>
              <a:t> 10 (ban </a:t>
            </a:r>
            <a:r>
              <a:rPr lang="en-US" sz="2400" dirty="0" err="1" smtClean="0">
                <a:latin typeface="Times New Roman" pitchFamily="18" charset="0"/>
                <a:cs typeface="Times New Roman" pitchFamily="18" charset="0"/>
              </a:rPr>
              <a:t>hành</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kèm</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theo</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Thông</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tư</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số</a:t>
            </a:r>
            <a:r>
              <a:rPr lang="en-US" sz="2400" dirty="0" smtClean="0">
                <a:latin typeface="Times New Roman" pitchFamily="18" charset="0"/>
                <a:cs typeface="Times New Roman" pitchFamily="18" charset="0"/>
              </a:rPr>
              <a:t> 24/2020/TT-BCA </a:t>
            </a:r>
            <a:r>
              <a:rPr lang="en-US" sz="2400" dirty="0" err="1" smtClean="0">
                <a:latin typeface="Times New Roman" pitchFamily="18" charset="0"/>
                <a:cs typeface="Times New Roman" pitchFamily="18" charset="0"/>
              </a:rPr>
              <a:t>ngày</a:t>
            </a:r>
            <a:r>
              <a:rPr lang="en-US" sz="2400" dirty="0" smtClean="0">
                <a:latin typeface="Times New Roman" pitchFamily="18" charset="0"/>
                <a:cs typeface="Times New Roman" pitchFamily="18" charset="0"/>
              </a:rPr>
              <a:t> 10/3/2020 </a:t>
            </a:r>
            <a:r>
              <a:rPr lang="en-US" sz="2400" dirty="0" err="1" smtClean="0">
                <a:latin typeface="Times New Roman" pitchFamily="18" charset="0"/>
                <a:cs typeface="Times New Roman" pitchFamily="18" charset="0"/>
              </a:rPr>
              <a:t>của</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Bộ</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trưởng</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Bộ</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Công</a:t>
            </a:r>
            <a:r>
              <a:rPr lang="en-US" sz="2400" dirty="0" smtClean="0">
                <a:latin typeface="Times New Roman" pitchFamily="18" charset="0"/>
                <a:cs typeface="Times New Roman" pitchFamily="18" charset="0"/>
              </a:rPr>
              <a:t> an) </a:t>
            </a:r>
            <a:r>
              <a:rPr lang="en-US" sz="2400" dirty="0" err="1" smtClean="0">
                <a:latin typeface="Times New Roman" pitchFamily="18" charset="0"/>
                <a:cs typeface="Times New Roman" pitchFamily="18" charset="0"/>
              </a:rPr>
              <a:t>và</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đóng</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dấu</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độ</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mật</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tương</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ứng</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với</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văn</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bản</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trích</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sao</a:t>
            </a:r>
            <a:r>
              <a:rPr lang="en-US" sz="2400" dirty="0" smtClean="0">
                <a:latin typeface="Times New Roman" pitchFamily="18" charset="0"/>
                <a:cs typeface="Times New Roman" pitchFamily="18" charset="0"/>
              </a:rPr>
              <a:t>.</a:t>
            </a:r>
          </a:p>
          <a:p>
            <a:pPr marL="0" indent="0" algn="just">
              <a:buNone/>
            </a:pPr>
            <a:endParaRPr lang="en-US" sz="2400" dirty="0" smtClean="0">
              <a:latin typeface="Times New Roman" pitchFamily="18" charset="0"/>
              <a:cs typeface="Times New Roman" pitchFamily="18" charset="0"/>
            </a:endParaRPr>
          </a:p>
        </p:txBody>
      </p:sp>
    </p:spTree>
    <p:extLst>
      <p:ext uri="{BB962C8B-B14F-4D97-AF65-F5344CB8AC3E}">
        <p14:creationId xmlns:p14="http://schemas.microsoft.com/office/powerpoint/2010/main" val="115263790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3400" y="762000"/>
            <a:ext cx="8229600" cy="6190307"/>
          </a:xfrm>
        </p:spPr>
        <p:txBody>
          <a:bodyPr>
            <a:normAutofit lnSpcReduction="10000"/>
          </a:bodyPr>
          <a:lstStyle/>
          <a:p>
            <a:pPr marL="0" indent="0" algn="just">
              <a:buNone/>
            </a:pPr>
            <a:r>
              <a:rPr lang="en-US" sz="2400" smtClean="0">
                <a:latin typeface="Times New Roman" panose="02020603050405020304" pitchFamily="18" charset="0"/>
                <a:cs typeface="Times New Roman" panose="02020603050405020304" pitchFamily="18" charset="0"/>
              </a:rPr>
              <a:t>- Luật không quy định phải có phiếu trình hoặc tờ trình đề xuất việc sao tài liệu BMNN; cơ quan, tổ chức khi sao phải đóng dấu bản sao BMNn trước, ghi đầy đủ thông tin về hình thức sao, ngày tháng năm sao, nơi nhận sau đó trình lãnh đạo có thẩm quyền duyệt ký sao.</a:t>
            </a:r>
          </a:p>
          <a:p>
            <a:pPr marL="0" indent="0" algn="just">
              <a:buNone/>
            </a:pPr>
            <a:r>
              <a:rPr lang="en-US" sz="2400" smtClean="0">
                <a:latin typeface="Times New Roman" panose="02020603050405020304" pitchFamily="18" charset="0"/>
                <a:cs typeface="Times New Roman" panose="02020603050405020304" pitchFamily="18" charset="0"/>
              </a:rPr>
              <a:t>- Trường hợp sao nhiều bản:</a:t>
            </a:r>
          </a:p>
          <a:p>
            <a:pPr marL="0" indent="0" algn="just">
              <a:buNone/>
            </a:pPr>
            <a:r>
              <a:rPr lang="en-US" sz="2400" smtClean="0">
                <a:latin typeface="Times New Roman" panose="02020603050405020304" pitchFamily="18" charset="0"/>
                <a:cs typeface="Times New Roman" panose="02020603050405020304" pitchFamily="18" charset="0"/>
              </a:rPr>
              <a:t>+ </a:t>
            </a:r>
            <a:r>
              <a:rPr lang="en-US" sz="2400" i="1" smtClean="0">
                <a:latin typeface="Times New Roman" panose="02020603050405020304" pitchFamily="18" charset="0"/>
                <a:cs typeface="Times New Roman" panose="02020603050405020304" pitchFamily="18" charset="0"/>
              </a:rPr>
              <a:t>Bước 1:</a:t>
            </a:r>
            <a:r>
              <a:rPr lang="en-US" sz="2400" smtClean="0">
                <a:latin typeface="Times New Roman" panose="02020603050405020304" pitchFamily="18" charset="0"/>
                <a:cs typeface="Times New Roman" panose="02020603050405020304" pitchFamily="18" charset="0"/>
              </a:rPr>
              <a:t> có thể thực hiện nhân bản từ văn bản BMNN đã có chữ ký của người có thẩm quyền, đóng dấu “Bản sao số”, “Bản sao BMNN”, ghi hình </a:t>
            </a:r>
            <a:r>
              <a:rPr lang="en-US" sz="2400">
                <a:latin typeface="Times New Roman" panose="02020603050405020304" pitchFamily="18" charset="0"/>
                <a:cs typeface="Times New Roman" panose="02020603050405020304" pitchFamily="18" charset="0"/>
              </a:rPr>
              <a:t>thức sao, ngày tháng năm sao, nơi nhận sau đó trình lãnh đạo có thẩm quyền duyệt ký </a:t>
            </a:r>
            <a:r>
              <a:rPr lang="en-US" sz="2400" smtClean="0">
                <a:latin typeface="Times New Roman" panose="02020603050405020304" pitchFamily="18" charset="0"/>
                <a:cs typeface="Times New Roman" panose="02020603050405020304" pitchFamily="18" charset="0"/>
              </a:rPr>
              <a:t>sao;</a:t>
            </a:r>
            <a:endParaRPr lang="en-US" sz="2400">
              <a:latin typeface="Times New Roman" panose="02020603050405020304" pitchFamily="18" charset="0"/>
              <a:cs typeface="Times New Roman" panose="02020603050405020304" pitchFamily="18" charset="0"/>
            </a:endParaRPr>
          </a:p>
          <a:p>
            <a:pPr marL="0" indent="0" algn="just">
              <a:buNone/>
            </a:pPr>
            <a:r>
              <a:rPr lang="en-US" sz="2400" smtClean="0">
                <a:latin typeface="Times New Roman" panose="02020603050405020304" pitchFamily="18" charset="0"/>
                <a:cs typeface="Times New Roman" panose="02020603050405020304" pitchFamily="18" charset="0"/>
              </a:rPr>
              <a:t>+</a:t>
            </a:r>
            <a:r>
              <a:rPr lang="en-US" sz="2400" i="1" smtClean="0">
                <a:latin typeface="Times New Roman" panose="02020603050405020304" pitchFamily="18" charset="0"/>
                <a:cs typeface="Times New Roman" panose="02020603050405020304" pitchFamily="18" charset="0"/>
              </a:rPr>
              <a:t> Bước 2: </a:t>
            </a:r>
            <a:r>
              <a:rPr lang="en-US" sz="2400" smtClean="0">
                <a:latin typeface="Times New Roman" panose="02020603050405020304" pitchFamily="18" charset="0"/>
                <a:cs typeface="Times New Roman" panose="02020603050405020304" pitchFamily="18" charset="0"/>
              </a:rPr>
              <a:t>Photocoppy đủ số lượng bản cần gửi đi;</a:t>
            </a:r>
          </a:p>
          <a:p>
            <a:pPr marL="0" indent="0" algn="just">
              <a:buNone/>
            </a:pPr>
            <a:r>
              <a:rPr lang="en-US" sz="2400">
                <a:latin typeface="Times New Roman" panose="02020603050405020304" pitchFamily="18" charset="0"/>
                <a:cs typeface="Times New Roman" panose="02020603050405020304" pitchFamily="18" charset="0"/>
              </a:rPr>
              <a:t>+</a:t>
            </a:r>
            <a:r>
              <a:rPr lang="en-US" sz="2400" i="1">
                <a:latin typeface="Times New Roman" panose="02020603050405020304" pitchFamily="18" charset="0"/>
                <a:cs typeface="Times New Roman" panose="02020603050405020304" pitchFamily="18" charset="0"/>
              </a:rPr>
              <a:t> Bước </a:t>
            </a:r>
            <a:r>
              <a:rPr lang="en-US" sz="2400" i="1" smtClean="0">
                <a:latin typeface="Times New Roman" panose="02020603050405020304" pitchFamily="18" charset="0"/>
                <a:cs typeface="Times New Roman" panose="02020603050405020304" pitchFamily="18" charset="0"/>
              </a:rPr>
              <a:t>3: </a:t>
            </a:r>
            <a:r>
              <a:rPr lang="en-US" sz="2400" smtClean="0">
                <a:latin typeface="Times New Roman" panose="02020603050405020304" pitchFamily="18" charset="0"/>
                <a:cs typeface="Times New Roman" panose="02020603050405020304" pitchFamily="18" charset="0"/>
              </a:rPr>
              <a:t>đóng dấu tròn đỏ của cơ quan, tổ chức (trường hopwp không có dấu đỏ thì người có hẩm quyền ký trực tiếp tại mẫu bản sao BMNN) trên các bản sao đã được lãnh đạo ký (trường hợp này dấu bản sao số, bản sao BMNN được photo, nhưng dấu tròn có quốc huy phải là dấu đỏ; không phải đống them dấu chỉ độ mật đỏ trên các bản sao).</a:t>
            </a:r>
            <a:endParaRPr lang="en-US" sz="2400">
              <a:latin typeface="Times New Roman" panose="02020603050405020304" pitchFamily="18" charset="0"/>
              <a:cs typeface="Times New Roman" panose="02020603050405020304" pitchFamily="18" charset="0"/>
            </a:endParaRPr>
          </a:p>
          <a:p>
            <a:pPr marL="0" indent="0" algn="just">
              <a:buNone/>
            </a:pPr>
            <a:endParaRPr lang="en-US" sz="240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3344185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Object 5"/>
          <p:cNvGraphicFramePr>
            <a:graphicFrameLocks noChangeAspect="1"/>
          </p:cNvGraphicFramePr>
          <p:nvPr>
            <p:extLst>
              <p:ext uri="{D42A27DB-BD31-4B8C-83A1-F6EECF244321}">
                <p14:modId xmlns:p14="http://schemas.microsoft.com/office/powerpoint/2010/main" val="417766229"/>
              </p:ext>
            </p:extLst>
          </p:nvPr>
        </p:nvGraphicFramePr>
        <p:xfrm>
          <a:off x="1981200" y="152400"/>
          <a:ext cx="5029200" cy="6446838"/>
        </p:xfrm>
        <a:graphic>
          <a:graphicData uri="http://schemas.openxmlformats.org/presentationml/2006/ole">
            <mc:AlternateContent xmlns:mc="http://schemas.openxmlformats.org/markup-compatibility/2006">
              <mc:Choice xmlns:v="urn:schemas-microsoft-com:vml" Requires="v">
                <p:oleObj spid="_x0000_s2302" name="Document" r:id="rId4" imgW="6402405" imgH="8225472" progId="Word.Document.8">
                  <p:embed/>
                </p:oleObj>
              </mc:Choice>
              <mc:Fallback>
                <p:oleObj name="Document" r:id="rId4" imgW="6402405" imgH="8225472" progId="Word.Document.8">
                  <p:embed/>
                  <p:pic>
                    <p:nvPicPr>
                      <p:cNvPr id="0" name=""/>
                      <p:cNvPicPr/>
                      <p:nvPr/>
                    </p:nvPicPr>
                    <p:blipFill>
                      <a:blip r:embed="rId5"/>
                      <a:stretch>
                        <a:fillRect/>
                      </a:stretch>
                    </p:blipFill>
                    <p:spPr>
                      <a:xfrm>
                        <a:off x="1981200" y="152400"/>
                        <a:ext cx="5029200" cy="6446838"/>
                      </a:xfrm>
                      <a:prstGeom prst="rect">
                        <a:avLst/>
                      </a:prstGeom>
                    </p:spPr>
                  </p:pic>
                </p:oleObj>
              </mc:Fallback>
            </mc:AlternateContent>
          </a:graphicData>
        </a:graphic>
      </p:graphicFrame>
    </p:spTree>
    <p:extLst>
      <p:ext uri="{BB962C8B-B14F-4D97-AF65-F5344CB8AC3E}">
        <p14:creationId xmlns:p14="http://schemas.microsoft.com/office/powerpoint/2010/main" val="421984897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02920" y="530352"/>
            <a:ext cx="8183880" cy="5794248"/>
          </a:xfrm>
        </p:spPr>
        <p:txBody>
          <a:bodyPr/>
          <a:lstStyle/>
          <a:p>
            <a:pPr marL="0" indent="0" algn="just">
              <a:spcAft>
                <a:spcPts val="600"/>
              </a:spcAft>
              <a:buNone/>
            </a:pPr>
            <a:r>
              <a:rPr lang="en-US" sz="2400" b="1" dirty="0" err="1" smtClean="0">
                <a:latin typeface="Times New Roman" pitchFamily="18" charset="0"/>
                <a:cs typeface="Times New Roman" pitchFamily="18" charset="0"/>
              </a:rPr>
              <a:t>Văn</a:t>
            </a:r>
            <a:r>
              <a:rPr lang="en-US" sz="2400" b="1" dirty="0" smtClean="0">
                <a:latin typeface="Times New Roman" pitchFamily="18" charset="0"/>
                <a:cs typeface="Times New Roman" pitchFamily="18" charset="0"/>
              </a:rPr>
              <a:t> </a:t>
            </a:r>
            <a:r>
              <a:rPr lang="en-US" sz="2400" b="1" dirty="0" err="1">
                <a:latin typeface="Times New Roman" pitchFamily="18" charset="0"/>
                <a:cs typeface="Times New Roman" pitchFamily="18" charset="0"/>
              </a:rPr>
              <a:t>bản</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hướng</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dẫn</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thi</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hành</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Luật</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Bảo</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vệ</a:t>
            </a:r>
            <a:r>
              <a:rPr lang="en-US" sz="2400" b="1" dirty="0">
                <a:latin typeface="Times New Roman" pitchFamily="18" charset="0"/>
                <a:cs typeface="Times New Roman" pitchFamily="18" charset="0"/>
              </a:rPr>
              <a:t> </a:t>
            </a:r>
            <a:r>
              <a:rPr lang="en-US" sz="2400" b="1" dirty="0" smtClean="0">
                <a:latin typeface="Times New Roman" pitchFamily="18" charset="0"/>
                <a:cs typeface="Times New Roman" pitchFamily="18" charset="0"/>
              </a:rPr>
              <a:t>BMNN </a:t>
            </a:r>
            <a:r>
              <a:rPr lang="en-US" sz="2400" b="1" dirty="0" err="1" smtClean="0">
                <a:latin typeface="Times New Roman" pitchFamily="18" charset="0"/>
                <a:cs typeface="Times New Roman" pitchFamily="18" charset="0"/>
              </a:rPr>
              <a:t>và</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các</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văn</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bản</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khác</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triển</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khai</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thực</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hiện</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pháp</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luật</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về</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bảo</a:t>
            </a:r>
            <a:r>
              <a:rPr lang="en-US" sz="2400" b="1" dirty="0" smtClean="0">
                <a:latin typeface="Times New Roman" pitchFamily="18" charset="0"/>
                <a:cs typeface="Times New Roman" pitchFamily="18" charset="0"/>
              </a:rPr>
              <a:t> </a:t>
            </a:r>
            <a:r>
              <a:rPr lang="en-US" sz="2400" b="1" dirty="0" err="1" smtClean="0">
                <a:latin typeface="Times New Roman" pitchFamily="18" charset="0"/>
                <a:cs typeface="Times New Roman" pitchFamily="18" charset="0"/>
              </a:rPr>
              <a:t>vệ</a:t>
            </a:r>
            <a:r>
              <a:rPr lang="en-US" sz="2400" b="1" dirty="0" smtClean="0">
                <a:latin typeface="Times New Roman" pitchFamily="18" charset="0"/>
                <a:cs typeface="Times New Roman" pitchFamily="18" charset="0"/>
              </a:rPr>
              <a:t> BMNN:</a:t>
            </a:r>
            <a:endParaRPr lang="en-US" sz="2400" b="1" dirty="0">
              <a:latin typeface="Times New Roman" pitchFamily="18" charset="0"/>
              <a:cs typeface="Times New Roman" pitchFamily="18" charset="0"/>
            </a:endParaRPr>
          </a:p>
          <a:p>
            <a:pPr marL="0" indent="0" algn="just">
              <a:spcAft>
                <a:spcPts val="600"/>
              </a:spcAft>
              <a:buNone/>
            </a:pP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Nghị</a:t>
            </a:r>
            <a:r>
              <a:rPr lang="en-US" sz="2400" dirty="0" smtClean="0">
                <a:latin typeface="Times New Roman" pitchFamily="18" charset="0"/>
                <a:cs typeface="Times New Roman" pitchFamily="18" charset="0"/>
              </a:rPr>
              <a:t> </a:t>
            </a:r>
            <a:r>
              <a:rPr lang="en-US" sz="2400" dirty="0" err="1">
                <a:latin typeface="Times New Roman" pitchFamily="18" charset="0"/>
                <a:cs typeface="Times New Roman" pitchFamily="18" charset="0"/>
              </a:rPr>
              <a:t>định</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số</a:t>
            </a:r>
            <a:r>
              <a:rPr lang="en-US" sz="2400" dirty="0">
                <a:latin typeface="Times New Roman" pitchFamily="18" charset="0"/>
                <a:cs typeface="Times New Roman" pitchFamily="18" charset="0"/>
              </a:rPr>
              <a:t> 26/2020/NĐ-CP </a:t>
            </a:r>
            <a:r>
              <a:rPr lang="en-US" sz="2400" dirty="0" err="1">
                <a:latin typeface="Times New Roman" pitchFamily="18" charset="0"/>
                <a:cs typeface="Times New Roman" pitchFamily="18" charset="0"/>
              </a:rPr>
              <a:t>ngày</a:t>
            </a:r>
            <a:r>
              <a:rPr lang="en-US" sz="2400" dirty="0">
                <a:latin typeface="Times New Roman" pitchFamily="18" charset="0"/>
                <a:cs typeface="Times New Roman" pitchFamily="18" charset="0"/>
              </a:rPr>
              <a:t> 28/02/2020 </a:t>
            </a:r>
            <a:r>
              <a:rPr lang="en-US" sz="2400" dirty="0" err="1">
                <a:latin typeface="Times New Roman" pitchFamily="18" charset="0"/>
                <a:cs typeface="Times New Roman" pitchFamily="18" charset="0"/>
              </a:rPr>
              <a:t>của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Chính</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phủ</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quy</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định</a:t>
            </a:r>
            <a:r>
              <a:rPr lang="en-US" sz="2400" dirty="0">
                <a:latin typeface="Times New Roman" pitchFamily="18" charset="0"/>
                <a:cs typeface="Times New Roman" pitchFamily="18" charset="0"/>
              </a:rPr>
              <a:t> chi </a:t>
            </a:r>
            <a:r>
              <a:rPr lang="en-US" sz="2400" dirty="0" err="1">
                <a:latin typeface="Times New Roman" pitchFamily="18" charset="0"/>
                <a:cs typeface="Times New Roman" pitchFamily="18" charset="0"/>
              </a:rPr>
              <a:t>tiết</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một</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số</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điều</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của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Luật</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Bảo</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vệ</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bí</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mật</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nhà</a:t>
            </a:r>
            <a:r>
              <a:rPr lang="en-US" sz="2400" dirty="0">
                <a:latin typeface="Times New Roman" pitchFamily="18" charset="0"/>
                <a:cs typeface="Times New Roman" pitchFamily="18" charset="0"/>
              </a:rPr>
              <a:t> </a:t>
            </a:r>
            <a:r>
              <a:rPr lang="en-US" sz="2400" dirty="0" err="1" smtClean="0">
                <a:latin typeface="Times New Roman" pitchFamily="18" charset="0"/>
                <a:cs typeface="Times New Roman" pitchFamily="18" charset="0"/>
              </a:rPr>
              <a:t>nước</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Nghị</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định</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số</a:t>
            </a:r>
            <a:r>
              <a:rPr lang="en-US" sz="2400" dirty="0" smtClean="0">
                <a:latin typeface="Times New Roman" pitchFamily="18" charset="0"/>
                <a:cs typeface="Times New Roman" pitchFamily="18" charset="0"/>
              </a:rPr>
              <a:t> 26).</a:t>
            </a:r>
            <a:endParaRPr lang="en-US" sz="2400" dirty="0">
              <a:latin typeface="Times New Roman" pitchFamily="18" charset="0"/>
              <a:cs typeface="Times New Roman" pitchFamily="18" charset="0"/>
            </a:endParaRPr>
          </a:p>
          <a:p>
            <a:pPr marL="0" indent="0" algn="just">
              <a:spcAft>
                <a:spcPts val="600"/>
              </a:spcAft>
              <a:buNone/>
            </a:pP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Thông</a:t>
            </a:r>
            <a:r>
              <a:rPr lang="en-US" sz="2400" dirty="0" smtClean="0">
                <a:latin typeface="Times New Roman" pitchFamily="18" charset="0"/>
                <a:cs typeface="Times New Roman" pitchFamily="18" charset="0"/>
              </a:rPr>
              <a:t> </a:t>
            </a:r>
            <a:r>
              <a:rPr lang="en-US" sz="2400" dirty="0" err="1">
                <a:latin typeface="Times New Roman" pitchFamily="18" charset="0"/>
                <a:cs typeface="Times New Roman" pitchFamily="18" charset="0"/>
              </a:rPr>
              <a:t>tư</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số</a:t>
            </a:r>
            <a:r>
              <a:rPr lang="en-US" sz="2400" dirty="0">
                <a:latin typeface="Times New Roman" pitchFamily="18" charset="0"/>
                <a:cs typeface="Times New Roman" pitchFamily="18" charset="0"/>
              </a:rPr>
              <a:t> 24/2020/TT-BCA </a:t>
            </a:r>
            <a:r>
              <a:rPr lang="en-US" sz="2400" dirty="0" err="1">
                <a:latin typeface="Times New Roman" pitchFamily="18" charset="0"/>
                <a:cs typeface="Times New Roman" pitchFamily="18" charset="0"/>
              </a:rPr>
              <a:t>ngày</a:t>
            </a:r>
            <a:r>
              <a:rPr lang="en-US" sz="2400" dirty="0">
                <a:latin typeface="Times New Roman" pitchFamily="18" charset="0"/>
                <a:cs typeface="Times New Roman" pitchFamily="18" charset="0"/>
              </a:rPr>
              <a:t> 10/3/2020 </a:t>
            </a:r>
            <a:r>
              <a:rPr lang="en-US" sz="2400" dirty="0" err="1">
                <a:latin typeface="Times New Roman" pitchFamily="18" charset="0"/>
                <a:cs typeface="Times New Roman" pitchFamily="18" charset="0"/>
              </a:rPr>
              <a:t>của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Bộ</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trưởng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Bộ</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Công</a:t>
            </a:r>
            <a:r>
              <a:rPr lang="en-US" sz="2400" dirty="0">
                <a:latin typeface="Times New Roman" pitchFamily="18" charset="0"/>
                <a:cs typeface="Times New Roman" pitchFamily="18" charset="0"/>
              </a:rPr>
              <a:t> an ban </a:t>
            </a:r>
            <a:r>
              <a:rPr lang="en-US" sz="2400" dirty="0" err="1">
                <a:latin typeface="Times New Roman" pitchFamily="18" charset="0"/>
                <a:cs typeface="Times New Roman" pitchFamily="18" charset="0"/>
              </a:rPr>
              <a:t>hành</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biểu</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mẫu</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sử</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dụng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trong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công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tác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bảo</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vệ</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bí</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mật</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nhà</a:t>
            </a:r>
            <a:r>
              <a:rPr lang="en-US" sz="2400" dirty="0">
                <a:latin typeface="Times New Roman" pitchFamily="18" charset="0"/>
                <a:cs typeface="Times New Roman" pitchFamily="18" charset="0"/>
              </a:rPr>
              <a:t> </a:t>
            </a:r>
            <a:r>
              <a:rPr lang="en-US" sz="2400" dirty="0" err="1" smtClean="0">
                <a:latin typeface="Times New Roman" pitchFamily="18" charset="0"/>
                <a:cs typeface="Times New Roman" pitchFamily="18" charset="0"/>
              </a:rPr>
              <a:t>nước</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Thông</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tư</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số</a:t>
            </a:r>
            <a:r>
              <a:rPr lang="en-US" sz="2400" dirty="0" smtClean="0">
                <a:latin typeface="Times New Roman" pitchFamily="18" charset="0"/>
                <a:cs typeface="Times New Roman" pitchFamily="18" charset="0"/>
              </a:rPr>
              <a:t> 24).</a:t>
            </a:r>
          </a:p>
          <a:p>
            <a:pPr marL="0" indent="0" algn="just">
              <a:spcAft>
                <a:spcPts val="600"/>
              </a:spcAft>
              <a:buNone/>
            </a:pP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Quy</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chế</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nội</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quy</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bảo</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vệ</a:t>
            </a:r>
            <a:r>
              <a:rPr lang="en-US" sz="2400" dirty="0" smtClean="0">
                <a:latin typeface="Times New Roman" pitchFamily="18" charset="0"/>
                <a:cs typeface="Times New Roman" pitchFamily="18" charset="0"/>
              </a:rPr>
              <a:t> BMNN </a:t>
            </a:r>
            <a:r>
              <a:rPr lang="en-US" sz="2400" dirty="0" err="1" smtClean="0">
                <a:latin typeface="Times New Roman" pitchFamily="18" charset="0"/>
                <a:cs typeface="Times New Roman" pitchFamily="18" charset="0"/>
              </a:rPr>
              <a:t>của</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các</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cơ</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quan</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tổ</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chức</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địa</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phương</a:t>
            </a:r>
            <a:r>
              <a:rPr lang="en-US" sz="2400" dirty="0" smtClean="0">
                <a:latin typeface="Times New Roman" pitchFamily="18" charset="0"/>
                <a:cs typeface="Times New Roman" pitchFamily="18" charset="0"/>
              </a:rPr>
              <a:t> </a:t>
            </a:r>
          </a:p>
          <a:p>
            <a:pPr marL="0" indent="0" algn="just">
              <a:spcAft>
                <a:spcPts val="600"/>
              </a:spcAft>
              <a:buNone/>
            </a:pPr>
            <a:r>
              <a:rPr lang="en-US" sz="2400" dirty="0" smtClean="0">
                <a:latin typeface="Times New Roman" pitchFamily="18" charset="0"/>
                <a:cs typeface="Times New Roman" pitchFamily="18" charset="0"/>
              </a:rPr>
              <a:t>- 35 </a:t>
            </a:r>
            <a:r>
              <a:rPr lang="en-US" sz="2400" dirty="0" err="1" smtClean="0">
                <a:latin typeface="Times New Roman" pitchFamily="18" charset="0"/>
                <a:cs typeface="Times New Roman" pitchFamily="18" charset="0"/>
              </a:rPr>
              <a:t>danh</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mục</a:t>
            </a:r>
            <a:r>
              <a:rPr lang="en-US" sz="2400" dirty="0" smtClean="0">
                <a:latin typeface="Times New Roman" pitchFamily="18" charset="0"/>
                <a:cs typeface="Times New Roman" pitchFamily="18" charset="0"/>
              </a:rPr>
              <a:t> BMNN </a:t>
            </a:r>
            <a:r>
              <a:rPr lang="en-US" sz="2400" dirty="0" err="1" smtClean="0">
                <a:latin typeface="Times New Roman" pitchFamily="18" charset="0"/>
                <a:cs typeface="Times New Roman" pitchFamily="18" charset="0"/>
              </a:rPr>
              <a:t>thuộc</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các</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ngành</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lĩnh</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vực</a:t>
            </a:r>
            <a:r>
              <a:rPr lang="en-US" sz="2400" dirty="0" smtClean="0">
                <a:latin typeface="Times New Roman" pitchFamily="18" charset="0"/>
                <a:cs typeface="Times New Roman" pitchFamily="18" charset="0"/>
              </a:rPr>
              <a:t> do </a:t>
            </a:r>
            <a:r>
              <a:rPr lang="en-US" sz="2400" dirty="0" err="1" smtClean="0">
                <a:latin typeface="Times New Roman" pitchFamily="18" charset="0"/>
                <a:cs typeface="Times New Roman" pitchFamily="18" charset="0"/>
              </a:rPr>
              <a:t>Thủ</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tướng</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Chính</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phủ</a:t>
            </a:r>
            <a:r>
              <a:rPr lang="en-US" sz="2400" dirty="0" smtClean="0">
                <a:latin typeface="Times New Roman" pitchFamily="18" charset="0"/>
                <a:cs typeface="Times New Roman" pitchFamily="18" charset="0"/>
              </a:rPr>
              <a:t> ban </a:t>
            </a:r>
            <a:r>
              <a:rPr lang="en-US" sz="2400" dirty="0" err="1" smtClean="0">
                <a:latin typeface="Times New Roman" pitchFamily="18" charset="0"/>
                <a:cs typeface="Times New Roman" pitchFamily="18" charset="0"/>
              </a:rPr>
              <a:t>hành</a:t>
            </a:r>
            <a:r>
              <a:rPr lang="en-US" sz="2400" dirty="0" smtClean="0">
                <a:latin typeface="Times New Roman" pitchFamily="18" charset="0"/>
                <a:cs typeface="Times New Roman" pitchFamily="18" charset="0"/>
              </a:rPr>
              <a:t>.</a:t>
            </a:r>
          </a:p>
          <a:p>
            <a:pPr marL="0" indent="0" algn="just">
              <a:spcAft>
                <a:spcPts val="600"/>
              </a:spcAft>
              <a:buNone/>
            </a:pPr>
            <a:endParaRPr lang="en-US" sz="2400" dirty="0" smtClean="0">
              <a:latin typeface="Times New Roman" pitchFamily="18" charset="0"/>
              <a:cs typeface="Times New Roman" pitchFamily="18" charset="0"/>
            </a:endParaRPr>
          </a:p>
          <a:p>
            <a:pPr marL="0" indent="0" algn="just">
              <a:spcAft>
                <a:spcPts val="600"/>
              </a:spcAft>
              <a:buNone/>
            </a:pPr>
            <a:endParaRPr lang="en-US" sz="2400" dirty="0">
              <a:latin typeface="Times New Roman" pitchFamily="18" charset="0"/>
              <a:cs typeface="Times New Roman" pitchFamily="18" charset="0"/>
            </a:endParaRPr>
          </a:p>
          <a:p>
            <a:endParaRPr lang="en-US" dirty="0"/>
          </a:p>
        </p:txBody>
      </p:sp>
    </p:spTree>
    <p:extLst>
      <p:ext uri="{BB962C8B-B14F-4D97-AF65-F5344CB8AC3E}">
        <p14:creationId xmlns:p14="http://schemas.microsoft.com/office/powerpoint/2010/main" val="1357532537"/>
      </p:ext>
    </p:extLst>
  </p:cSld>
  <p:clrMapOvr>
    <a:masterClrMapping/>
  </p:clrMapOvr>
  <p:transition spd="slow">
    <p:wipe/>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Content Placeholder 3"/>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457200" y="533400"/>
            <a:ext cx="8229600" cy="6400800"/>
          </a:xfrm>
        </p:spPr>
      </p:pic>
    </p:spTree>
    <p:extLst>
      <p:ext uri="{BB962C8B-B14F-4D97-AF65-F5344CB8AC3E}">
        <p14:creationId xmlns:p14="http://schemas.microsoft.com/office/powerpoint/2010/main" val="300836064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Object 4"/>
          <p:cNvGraphicFramePr>
            <a:graphicFrameLocks noChangeAspect="1"/>
          </p:cNvGraphicFramePr>
          <p:nvPr>
            <p:extLst>
              <p:ext uri="{D42A27DB-BD31-4B8C-83A1-F6EECF244321}">
                <p14:modId xmlns:p14="http://schemas.microsoft.com/office/powerpoint/2010/main" val="3309411610"/>
              </p:ext>
            </p:extLst>
          </p:nvPr>
        </p:nvGraphicFramePr>
        <p:xfrm>
          <a:off x="2133600" y="228600"/>
          <a:ext cx="4876800" cy="6267374"/>
        </p:xfrm>
        <a:graphic>
          <a:graphicData uri="http://schemas.openxmlformats.org/presentationml/2006/ole">
            <mc:AlternateContent xmlns:mc="http://schemas.openxmlformats.org/markup-compatibility/2006">
              <mc:Choice xmlns:v="urn:schemas-microsoft-com:vml" Requires="v">
                <p:oleObj spid="_x0000_s18454" name="Document" r:id="rId4" imgW="6402405" imgH="8225831" progId="Word.Document.8">
                  <p:embed/>
                </p:oleObj>
              </mc:Choice>
              <mc:Fallback>
                <p:oleObj name="Document" r:id="rId4" imgW="6402405" imgH="8225831" progId="Word.Document.8">
                  <p:embed/>
                  <p:pic>
                    <p:nvPicPr>
                      <p:cNvPr id="0" name=""/>
                      <p:cNvPicPr/>
                      <p:nvPr/>
                    </p:nvPicPr>
                    <p:blipFill>
                      <a:blip r:embed="rId5"/>
                      <a:stretch>
                        <a:fillRect/>
                      </a:stretch>
                    </p:blipFill>
                    <p:spPr>
                      <a:xfrm>
                        <a:off x="2133600" y="228600"/>
                        <a:ext cx="4876800" cy="6267374"/>
                      </a:xfrm>
                      <a:prstGeom prst="rect">
                        <a:avLst/>
                      </a:prstGeom>
                    </p:spPr>
                  </p:pic>
                </p:oleObj>
              </mc:Fallback>
            </mc:AlternateContent>
          </a:graphicData>
        </a:graphic>
      </p:graphicFrame>
    </p:spTree>
    <p:extLst>
      <p:ext uri="{BB962C8B-B14F-4D97-AF65-F5344CB8AC3E}">
        <p14:creationId xmlns:p14="http://schemas.microsoft.com/office/powerpoint/2010/main" val="88684596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noChangeAspect="1"/>
          </p:cNvGraphicFramePr>
          <p:nvPr>
            <p:ph idx="1"/>
            <p:extLst>
              <p:ext uri="{D42A27DB-BD31-4B8C-83A1-F6EECF244321}">
                <p14:modId xmlns:p14="http://schemas.microsoft.com/office/powerpoint/2010/main" val="766535821"/>
              </p:ext>
            </p:extLst>
          </p:nvPr>
        </p:nvGraphicFramePr>
        <p:xfrm>
          <a:off x="1371600" y="228600"/>
          <a:ext cx="6629400" cy="6823242"/>
        </p:xfrm>
        <a:graphic>
          <a:graphicData uri="http://schemas.openxmlformats.org/presentationml/2006/ole">
            <mc:AlternateContent xmlns:mc="http://schemas.openxmlformats.org/markup-compatibility/2006">
              <mc:Choice xmlns:v="urn:schemas-microsoft-com:vml" Requires="v">
                <p:oleObj spid="_x0000_s12448" name="Document" r:id="rId4" imgW="6261630" imgH="6444029" progId="Word.Document.12">
                  <p:embed/>
                </p:oleObj>
              </mc:Choice>
              <mc:Fallback>
                <p:oleObj name="Document" r:id="rId4" imgW="6261630" imgH="6444029" progId="Word.Document.12">
                  <p:embed/>
                  <p:pic>
                    <p:nvPicPr>
                      <p:cNvPr id="0" name=""/>
                      <p:cNvPicPr/>
                      <p:nvPr/>
                    </p:nvPicPr>
                    <p:blipFill>
                      <a:blip r:embed="rId5"/>
                      <a:stretch>
                        <a:fillRect/>
                      </a:stretch>
                    </p:blipFill>
                    <p:spPr>
                      <a:xfrm>
                        <a:off x="1371600" y="228600"/>
                        <a:ext cx="6629400" cy="6823242"/>
                      </a:xfrm>
                      <a:prstGeom prst="rect">
                        <a:avLst/>
                      </a:prstGeom>
                    </p:spPr>
                  </p:pic>
                </p:oleObj>
              </mc:Fallback>
            </mc:AlternateContent>
          </a:graphicData>
        </a:graphic>
      </p:graphicFrame>
    </p:spTree>
    <p:extLst>
      <p:ext uri="{BB962C8B-B14F-4D97-AF65-F5344CB8AC3E}">
        <p14:creationId xmlns:p14="http://schemas.microsoft.com/office/powerpoint/2010/main" val="47344265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Content Placeholder 5"/>
          <p:cNvGraphicFramePr>
            <a:graphicFrameLocks noGrp="1" noChangeAspect="1"/>
          </p:cNvGraphicFramePr>
          <p:nvPr>
            <p:ph idx="1"/>
            <p:extLst>
              <p:ext uri="{D42A27DB-BD31-4B8C-83A1-F6EECF244321}">
                <p14:modId xmlns:p14="http://schemas.microsoft.com/office/powerpoint/2010/main" val="3848438953"/>
              </p:ext>
            </p:extLst>
          </p:nvPr>
        </p:nvGraphicFramePr>
        <p:xfrm>
          <a:off x="2209800" y="152400"/>
          <a:ext cx="5375028" cy="8382376"/>
        </p:xfrm>
        <a:graphic>
          <a:graphicData uri="http://schemas.openxmlformats.org/presentationml/2006/ole">
            <mc:AlternateContent xmlns:mc="http://schemas.openxmlformats.org/markup-compatibility/2006">
              <mc:Choice xmlns:v="urn:schemas-microsoft-com:vml" Requires="v">
                <p:oleObj spid="_x0000_s5324" name="Document" r:id="rId4" imgW="5896045" imgH="9192562" progId="Word.Document.12">
                  <p:embed/>
                </p:oleObj>
              </mc:Choice>
              <mc:Fallback>
                <p:oleObj name="Document" r:id="rId4" imgW="5896045" imgH="9192562" progId="Word.Document.12">
                  <p:embed/>
                  <p:pic>
                    <p:nvPicPr>
                      <p:cNvPr id="0" name=""/>
                      <p:cNvPicPr/>
                      <p:nvPr/>
                    </p:nvPicPr>
                    <p:blipFill>
                      <a:blip r:embed="rId5"/>
                      <a:stretch>
                        <a:fillRect/>
                      </a:stretch>
                    </p:blipFill>
                    <p:spPr>
                      <a:xfrm>
                        <a:off x="2209800" y="152400"/>
                        <a:ext cx="5375028" cy="8382376"/>
                      </a:xfrm>
                      <a:prstGeom prst="rect">
                        <a:avLst/>
                      </a:prstGeom>
                    </p:spPr>
                  </p:pic>
                </p:oleObj>
              </mc:Fallback>
            </mc:AlternateContent>
          </a:graphicData>
        </a:graphic>
      </p:graphicFrame>
    </p:spTree>
    <p:extLst>
      <p:ext uri="{BB962C8B-B14F-4D97-AF65-F5344CB8AC3E}">
        <p14:creationId xmlns:p14="http://schemas.microsoft.com/office/powerpoint/2010/main" val="1181168822"/>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Content Placeholder 5"/>
          <p:cNvGraphicFramePr>
            <a:graphicFrameLocks noGrp="1" noChangeAspect="1"/>
          </p:cNvGraphicFramePr>
          <p:nvPr>
            <p:ph idx="1"/>
            <p:extLst>
              <p:ext uri="{D42A27DB-BD31-4B8C-83A1-F6EECF244321}">
                <p14:modId xmlns:p14="http://schemas.microsoft.com/office/powerpoint/2010/main" val="1572495452"/>
              </p:ext>
            </p:extLst>
          </p:nvPr>
        </p:nvGraphicFramePr>
        <p:xfrm>
          <a:off x="457200" y="762000"/>
          <a:ext cx="8229600" cy="3624263"/>
        </p:xfrm>
        <a:graphic>
          <a:graphicData uri="http://schemas.openxmlformats.org/presentationml/2006/ole">
            <mc:AlternateContent xmlns:mc="http://schemas.openxmlformats.org/markup-compatibility/2006">
              <mc:Choice xmlns:v="urn:schemas-microsoft-com:vml" Requires="v">
                <p:oleObj spid="_x0000_s6348" name="Document" r:id="rId4" imgW="6607463" imgH="2909534" progId="Word.Document.12">
                  <p:embed/>
                </p:oleObj>
              </mc:Choice>
              <mc:Fallback>
                <p:oleObj name="Document" r:id="rId4" imgW="6607463" imgH="2909534" progId="Word.Document.12">
                  <p:embed/>
                  <p:pic>
                    <p:nvPicPr>
                      <p:cNvPr id="0" name=""/>
                      <p:cNvPicPr/>
                      <p:nvPr/>
                    </p:nvPicPr>
                    <p:blipFill>
                      <a:blip r:embed="rId5"/>
                      <a:stretch>
                        <a:fillRect/>
                      </a:stretch>
                    </p:blipFill>
                    <p:spPr>
                      <a:xfrm>
                        <a:off x="457200" y="762000"/>
                        <a:ext cx="8229600" cy="3624263"/>
                      </a:xfrm>
                      <a:prstGeom prst="rect">
                        <a:avLst/>
                      </a:prstGeom>
                    </p:spPr>
                  </p:pic>
                </p:oleObj>
              </mc:Fallback>
            </mc:AlternateContent>
          </a:graphicData>
        </a:graphic>
      </p:graphicFrame>
    </p:spTree>
    <p:extLst>
      <p:ext uri="{BB962C8B-B14F-4D97-AF65-F5344CB8AC3E}">
        <p14:creationId xmlns:p14="http://schemas.microsoft.com/office/powerpoint/2010/main" val="3285964167"/>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762000"/>
            <a:ext cx="8229600" cy="5867400"/>
          </a:xfrm>
        </p:spPr>
        <p:txBody>
          <a:bodyPr>
            <a:normAutofit/>
          </a:bodyPr>
          <a:lstStyle/>
          <a:p>
            <a:pPr marL="0" indent="0" algn="just">
              <a:buNone/>
            </a:pPr>
            <a:r>
              <a:rPr lang="en-US" sz="2400" b="1" i="1" dirty="0">
                <a:latin typeface="Times New Roman" pitchFamily="18" charset="0"/>
                <a:cs typeface="Times New Roman" pitchFamily="18" charset="0"/>
              </a:rPr>
              <a:t>7</a:t>
            </a:r>
            <a:r>
              <a:rPr lang="en-US" sz="2400" b="1" i="1" dirty="0" smtClean="0">
                <a:latin typeface="Times New Roman" pitchFamily="18" charset="0"/>
                <a:cs typeface="Times New Roman" pitchFamily="18" charset="0"/>
              </a:rPr>
              <a:t>. </a:t>
            </a:r>
            <a:r>
              <a:rPr lang="en-US" sz="2400" b="1" i="1" dirty="0" err="1">
                <a:latin typeface="Times New Roman" pitchFamily="18" charset="0"/>
                <a:cs typeface="Times New Roman" pitchFamily="18" charset="0"/>
              </a:rPr>
              <a:t>Vận</a:t>
            </a:r>
            <a:r>
              <a:rPr lang="en-US" sz="2400" b="1" i="1" dirty="0">
                <a:latin typeface="Times New Roman" pitchFamily="18" charset="0"/>
                <a:cs typeface="Times New Roman" pitchFamily="18" charset="0"/>
              </a:rPr>
              <a:t> </a:t>
            </a:r>
            <a:r>
              <a:rPr lang="en-US" sz="2400" b="1" i="1" dirty="0" err="1">
                <a:latin typeface="Times New Roman" pitchFamily="18" charset="0"/>
                <a:cs typeface="Times New Roman" pitchFamily="18" charset="0"/>
              </a:rPr>
              <a:t>chuyển</a:t>
            </a:r>
            <a:r>
              <a:rPr lang="en-US" sz="2400" b="1" i="1" dirty="0">
                <a:latin typeface="Times New Roman" pitchFamily="18" charset="0"/>
                <a:cs typeface="Times New Roman" pitchFamily="18" charset="0"/>
              </a:rPr>
              <a:t>, </a:t>
            </a:r>
            <a:r>
              <a:rPr lang="en-US" sz="2400" b="1" i="1" dirty="0" err="1">
                <a:latin typeface="Times New Roman" pitchFamily="18" charset="0"/>
                <a:cs typeface="Times New Roman" pitchFamily="18" charset="0"/>
              </a:rPr>
              <a:t>giao</a:t>
            </a:r>
            <a:r>
              <a:rPr lang="en-US" sz="2400" b="1" i="1" dirty="0">
                <a:latin typeface="Times New Roman" pitchFamily="18" charset="0"/>
                <a:cs typeface="Times New Roman" pitchFamily="18" charset="0"/>
              </a:rPr>
              <a:t>, </a:t>
            </a:r>
            <a:r>
              <a:rPr lang="en-US" sz="2400" b="1" i="1" dirty="0" err="1">
                <a:latin typeface="Times New Roman" pitchFamily="18" charset="0"/>
                <a:cs typeface="Times New Roman" pitchFamily="18" charset="0"/>
              </a:rPr>
              <a:t>nhận</a:t>
            </a:r>
            <a:r>
              <a:rPr lang="en-US" sz="2400" b="1" i="1" dirty="0">
                <a:latin typeface="Times New Roman" pitchFamily="18" charset="0"/>
                <a:cs typeface="Times New Roman" pitchFamily="18" charset="0"/>
              </a:rPr>
              <a:t> </a:t>
            </a:r>
            <a:r>
              <a:rPr lang="en-US" sz="2400" b="1" i="1" dirty="0" err="1">
                <a:latin typeface="Times New Roman" pitchFamily="18" charset="0"/>
                <a:cs typeface="Times New Roman" pitchFamily="18" charset="0"/>
              </a:rPr>
              <a:t>tài</a:t>
            </a:r>
            <a:r>
              <a:rPr lang="en-US" sz="2400" b="1" i="1" dirty="0">
                <a:latin typeface="Times New Roman" pitchFamily="18" charset="0"/>
                <a:cs typeface="Times New Roman" pitchFamily="18" charset="0"/>
              </a:rPr>
              <a:t> </a:t>
            </a:r>
            <a:r>
              <a:rPr lang="en-US" sz="2400" b="1" i="1" dirty="0" err="1">
                <a:latin typeface="Times New Roman" pitchFamily="18" charset="0"/>
                <a:cs typeface="Times New Roman" pitchFamily="18" charset="0"/>
              </a:rPr>
              <a:t>liệu</a:t>
            </a:r>
            <a:r>
              <a:rPr lang="en-US" sz="2400" b="1" i="1" dirty="0">
                <a:latin typeface="Times New Roman" pitchFamily="18" charset="0"/>
                <a:cs typeface="Times New Roman" pitchFamily="18" charset="0"/>
              </a:rPr>
              <a:t>, </a:t>
            </a:r>
            <a:r>
              <a:rPr lang="en-US" sz="2400" b="1" i="1" dirty="0" err="1">
                <a:latin typeface="Times New Roman" pitchFamily="18" charset="0"/>
                <a:cs typeface="Times New Roman" pitchFamily="18" charset="0"/>
              </a:rPr>
              <a:t>vật</a:t>
            </a:r>
            <a:r>
              <a:rPr lang="en-US" sz="2400" b="1" i="1" dirty="0">
                <a:latin typeface="Times New Roman" pitchFamily="18" charset="0"/>
                <a:cs typeface="Times New Roman" pitchFamily="18" charset="0"/>
              </a:rPr>
              <a:t> </a:t>
            </a:r>
            <a:r>
              <a:rPr lang="en-US" sz="2400" b="1" i="1" dirty="0" err="1">
                <a:latin typeface="Times New Roman" pitchFamily="18" charset="0"/>
                <a:cs typeface="Times New Roman" pitchFamily="18" charset="0"/>
              </a:rPr>
              <a:t>chứa</a:t>
            </a:r>
            <a:r>
              <a:rPr lang="en-US" sz="2400" b="1" i="1" dirty="0">
                <a:latin typeface="Times New Roman" pitchFamily="18" charset="0"/>
                <a:cs typeface="Times New Roman" pitchFamily="18" charset="0"/>
              </a:rPr>
              <a:t> BMNN (</a:t>
            </a:r>
            <a:r>
              <a:rPr lang="en-US" sz="2400" b="1" i="1" dirty="0" err="1">
                <a:latin typeface="Times New Roman" pitchFamily="18" charset="0"/>
                <a:cs typeface="Times New Roman" pitchFamily="18" charset="0"/>
              </a:rPr>
              <a:t>Điều</a:t>
            </a:r>
            <a:r>
              <a:rPr lang="en-US" sz="2400" b="1" i="1" dirty="0">
                <a:latin typeface="Times New Roman" pitchFamily="18" charset="0"/>
                <a:cs typeface="Times New Roman" pitchFamily="18" charset="0"/>
              </a:rPr>
              <a:t> 13</a:t>
            </a:r>
            <a:r>
              <a:rPr lang="en-US" sz="2400" b="1" i="1" dirty="0" smtClean="0">
                <a:latin typeface="Times New Roman" pitchFamily="18" charset="0"/>
                <a:cs typeface="Times New Roman" pitchFamily="18" charset="0"/>
              </a:rPr>
              <a:t>)</a:t>
            </a:r>
          </a:p>
          <a:p>
            <a:pPr marL="0" indent="0" algn="just">
              <a:buNone/>
            </a:pPr>
            <a:r>
              <a:rPr lang="en-US" sz="2400" b="1" i="1" dirty="0" smtClean="0">
                <a:latin typeface="Times New Roman" pitchFamily="18" charset="0"/>
                <a:cs typeface="Times New Roman" pitchFamily="18" charset="0"/>
              </a:rPr>
              <a:t>- </a:t>
            </a:r>
            <a:r>
              <a:rPr lang="en-US" sz="2400" b="1" i="1" dirty="0" err="1" smtClean="0">
                <a:latin typeface="Times New Roman" pitchFamily="18" charset="0"/>
                <a:cs typeface="Times New Roman" pitchFamily="18" charset="0"/>
              </a:rPr>
              <a:t>Người</a:t>
            </a:r>
            <a:r>
              <a:rPr lang="en-US" sz="2400" b="1" i="1" dirty="0" smtClean="0">
                <a:latin typeface="Times New Roman" pitchFamily="18" charset="0"/>
                <a:cs typeface="Times New Roman" pitchFamily="18" charset="0"/>
              </a:rPr>
              <a:t> </a:t>
            </a:r>
            <a:r>
              <a:rPr lang="en-US" sz="2400" b="1" i="1" dirty="0" err="1">
                <a:latin typeface="Times New Roman" pitchFamily="18" charset="0"/>
                <a:cs typeface="Times New Roman" pitchFamily="18" charset="0"/>
              </a:rPr>
              <a:t>có</a:t>
            </a:r>
            <a:r>
              <a:rPr lang="en-US" sz="2400" b="1" i="1" dirty="0">
                <a:latin typeface="Times New Roman" pitchFamily="18" charset="0"/>
                <a:cs typeface="Times New Roman" pitchFamily="18" charset="0"/>
              </a:rPr>
              <a:t> </a:t>
            </a:r>
            <a:r>
              <a:rPr lang="en-US" sz="2400" b="1" i="1" dirty="0" err="1">
                <a:latin typeface="Times New Roman" pitchFamily="18" charset="0"/>
                <a:cs typeface="Times New Roman" pitchFamily="18" charset="0"/>
              </a:rPr>
              <a:t>trách</a:t>
            </a:r>
            <a:r>
              <a:rPr lang="en-US" sz="2400" b="1" i="1" dirty="0">
                <a:latin typeface="Times New Roman" pitchFamily="18" charset="0"/>
                <a:cs typeface="Times New Roman" pitchFamily="18" charset="0"/>
              </a:rPr>
              <a:t> </a:t>
            </a:r>
            <a:r>
              <a:rPr lang="en-US" sz="2400" b="1" i="1" dirty="0" err="1">
                <a:latin typeface="Times New Roman" pitchFamily="18" charset="0"/>
                <a:cs typeface="Times New Roman" pitchFamily="18" charset="0"/>
              </a:rPr>
              <a:t>nhiệm</a:t>
            </a:r>
            <a:r>
              <a:rPr lang="en-US" sz="2400" b="1" i="1" dirty="0">
                <a:latin typeface="Times New Roman" pitchFamily="18" charset="0"/>
                <a:cs typeface="Times New Roman" pitchFamily="18" charset="0"/>
              </a:rPr>
              <a:t> </a:t>
            </a:r>
            <a:r>
              <a:rPr lang="en-US" sz="2400" b="1" i="1" dirty="0" err="1">
                <a:latin typeface="Times New Roman" pitchFamily="18" charset="0"/>
                <a:cs typeface="Times New Roman" pitchFamily="18" charset="0"/>
              </a:rPr>
              <a:t>thực</a:t>
            </a:r>
            <a:r>
              <a:rPr lang="en-US" sz="2400" b="1" i="1" dirty="0">
                <a:latin typeface="Times New Roman" pitchFamily="18" charset="0"/>
                <a:cs typeface="Times New Roman" pitchFamily="18" charset="0"/>
              </a:rPr>
              <a:t> </a:t>
            </a:r>
            <a:r>
              <a:rPr lang="en-US" sz="2400" b="1" i="1" dirty="0" err="1">
                <a:latin typeface="Times New Roman" pitchFamily="18" charset="0"/>
                <a:cs typeface="Times New Roman" pitchFamily="18" charset="0"/>
              </a:rPr>
              <a:t>hiện</a:t>
            </a:r>
            <a:r>
              <a:rPr lang="en-US" sz="2400" b="1" i="1" dirty="0">
                <a:latin typeface="Times New Roman" pitchFamily="18" charset="0"/>
                <a:cs typeface="Times New Roman" pitchFamily="18" charset="0"/>
              </a:rPr>
              <a:t> </a:t>
            </a:r>
            <a:r>
              <a:rPr lang="en-US" sz="2400" b="1" i="1" dirty="0" err="1">
                <a:latin typeface="Times New Roman" pitchFamily="18" charset="0"/>
                <a:cs typeface="Times New Roman" pitchFamily="18" charset="0"/>
              </a:rPr>
              <a:t>vận</a:t>
            </a:r>
            <a:r>
              <a:rPr lang="en-US" sz="2400" b="1" i="1" dirty="0">
                <a:latin typeface="Times New Roman" pitchFamily="18" charset="0"/>
                <a:cs typeface="Times New Roman" pitchFamily="18" charset="0"/>
              </a:rPr>
              <a:t> </a:t>
            </a:r>
            <a:r>
              <a:rPr lang="en-US" sz="2400" b="1" i="1" dirty="0" err="1">
                <a:latin typeface="Times New Roman" pitchFamily="18" charset="0"/>
                <a:cs typeface="Times New Roman" pitchFamily="18" charset="0"/>
              </a:rPr>
              <a:t>chuyển</a:t>
            </a:r>
            <a:r>
              <a:rPr lang="en-US" sz="2400" b="1" i="1" dirty="0">
                <a:latin typeface="Times New Roman" pitchFamily="18" charset="0"/>
                <a:cs typeface="Times New Roman" pitchFamily="18" charset="0"/>
              </a:rPr>
              <a:t>, </a:t>
            </a:r>
            <a:r>
              <a:rPr lang="en-US" sz="2400" b="1" i="1" dirty="0" err="1">
                <a:latin typeface="Times New Roman" pitchFamily="18" charset="0"/>
                <a:cs typeface="Times New Roman" pitchFamily="18" charset="0"/>
              </a:rPr>
              <a:t>giao</a:t>
            </a:r>
            <a:r>
              <a:rPr lang="en-US" sz="2400" b="1" i="1" dirty="0">
                <a:latin typeface="Times New Roman" pitchFamily="18" charset="0"/>
                <a:cs typeface="Times New Roman" pitchFamily="18" charset="0"/>
              </a:rPr>
              <a:t>, </a:t>
            </a:r>
            <a:r>
              <a:rPr lang="en-US" sz="2400" b="1" i="1" dirty="0" err="1">
                <a:latin typeface="Times New Roman" pitchFamily="18" charset="0"/>
                <a:cs typeface="Times New Roman" pitchFamily="18" charset="0"/>
              </a:rPr>
              <a:t>nhận</a:t>
            </a:r>
            <a:r>
              <a:rPr lang="en-US" sz="2400" b="1" i="1" dirty="0">
                <a:latin typeface="Times New Roman" pitchFamily="18" charset="0"/>
                <a:cs typeface="Times New Roman" pitchFamily="18" charset="0"/>
              </a:rPr>
              <a:t> </a:t>
            </a:r>
            <a:r>
              <a:rPr lang="en-US" sz="2400" b="1" i="1" dirty="0" err="1">
                <a:latin typeface="Times New Roman" pitchFamily="18" charset="0"/>
                <a:cs typeface="Times New Roman" pitchFamily="18" charset="0"/>
              </a:rPr>
              <a:t>tài</a:t>
            </a:r>
            <a:r>
              <a:rPr lang="en-US" sz="2400" b="1" i="1" dirty="0">
                <a:latin typeface="Times New Roman" pitchFamily="18" charset="0"/>
                <a:cs typeface="Times New Roman" pitchFamily="18" charset="0"/>
              </a:rPr>
              <a:t> </a:t>
            </a:r>
            <a:r>
              <a:rPr lang="en-US" sz="2400" b="1" i="1" dirty="0" err="1">
                <a:latin typeface="Times New Roman" pitchFamily="18" charset="0"/>
                <a:cs typeface="Times New Roman" pitchFamily="18" charset="0"/>
              </a:rPr>
              <a:t>liệu</a:t>
            </a:r>
            <a:r>
              <a:rPr lang="en-US" sz="2400" b="1" i="1" dirty="0">
                <a:latin typeface="Times New Roman" pitchFamily="18" charset="0"/>
                <a:cs typeface="Times New Roman" pitchFamily="18" charset="0"/>
              </a:rPr>
              <a:t>, </a:t>
            </a:r>
            <a:r>
              <a:rPr lang="en-US" sz="2400" b="1" i="1" dirty="0" err="1">
                <a:latin typeface="Times New Roman" pitchFamily="18" charset="0"/>
                <a:cs typeface="Times New Roman" pitchFamily="18" charset="0"/>
              </a:rPr>
              <a:t>vật</a:t>
            </a:r>
            <a:r>
              <a:rPr lang="en-US" sz="2400" b="1" i="1" dirty="0">
                <a:latin typeface="Times New Roman" pitchFamily="18" charset="0"/>
                <a:cs typeface="Times New Roman" pitchFamily="18" charset="0"/>
              </a:rPr>
              <a:t> </a:t>
            </a:r>
            <a:r>
              <a:rPr lang="en-US" sz="2400" b="1" i="1" dirty="0" err="1">
                <a:latin typeface="Times New Roman" pitchFamily="18" charset="0"/>
                <a:cs typeface="Times New Roman" pitchFamily="18" charset="0"/>
              </a:rPr>
              <a:t>chứa</a:t>
            </a:r>
            <a:r>
              <a:rPr lang="en-US" sz="2400" b="1" i="1" dirty="0">
                <a:latin typeface="Times New Roman" pitchFamily="18" charset="0"/>
                <a:cs typeface="Times New Roman" pitchFamily="18" charset="0"/>
              </a:rPr>
              <a:t> BMNN</a:t>
            </a:r>
            <a:r>
              <a:rPr lang="en-US" sz="2400" b="1" i="1" dirty="0" smtClean="0">
                <a:latin typeface="Times New Roman" pitchFamily="18" charset="0"/>
                <a:cs typeface="Times New Roman" pitchFamily="18" charset="0"/>
              </a:rPr>
              <a:t>:</a:t>
            </a:r>
          </a:p>
          <a:p>
            <a:pPr marL="0" indent="0" algn="just">
              <a:buNone/>
            </a:pP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Giữa</a:t>
            </a:r>
            <a:r>
              <a:rPr lang="en-US" sz="2400" dirty="0" smtClean="0">
                <a:latin typeface="Times New Roman" pitchFamily="18" charset="0"/>
                <a:cs typeface="Times New Roman" pitchFamily="18" charset="0"/>
              </a:rPr>
              <a:t> </a:t>
            </a:r>
            <a:r>
              <a:rPr lang="en-US" sz="2400" dirty="0" err="1">
                <a:latin typeface="Times New Roman" pitchFamily="18" charset="0"/>
                <a:cs typeface="Times New Roman" pitchFamily="18" charset="0"/>
              </a:rPr>
              <a:t>cơ</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quan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tổ</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chức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trong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nước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Người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làm</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công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tác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liên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quan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đến</a:t>
            </a:r>
            <a:r>
              <a:rPr lang="en-US" sz="2400" dirty="0">
                <a:latin typeface="Times New Roman" pitchFamily="18" charset="0"/>
                <a:cs typeface="Times New Roman" pitchFamily="18" charset="0"/>
              </a:rPr>
              <a:t> BMNN, </a:t>
            </a:r>
            <a:r>
              <a:rPr lang="en-US" sz="2400" dirty="0" err="1">
                <a:latin typeface="Times New Roman" pitchFamily="18" charset="0"/>
                <a:cs typeface="Times New Roman" pitchFamily="18" charset="0"/>
              </a:rPr>
              <a:t>người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làm</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công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tác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giao</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liên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hoặc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văn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thư</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của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cơ</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quan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tổ</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chức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thực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hiện</a:t>
            </a:r>
            <a:r>
              <a:rPr lang="en-US" sz="2400" dirty="0" smtClean="0">
                <a:latin typeface="Times New Roman" pitchFamily="18" charset="0"/>
                <a:cs typeface="Times New Roman" pitchFamily="18" charset="0"/>
              </a:rPr>
              <a:t>.</a:t>
            </a:r>
          </a:p>
          <a:p>
            <a:pPr marL="0" indent="0" algn="just">
              <a:buNone/>
            </a:pP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Giữa</a:t>
            </a:r>
            <a:r>
              <a:rPr lang="en-US" sz="2400" dirty="0" smtClean="0">
                <a:latin typeface="Times New Roman" pitchFamily="18" charset="0"/>
                <a:cs typeface="Times New Roman" pitchFamily="18" charset="0"/>
              </a:rPr>
              <a:t> </a:t>
            </a:r>
            <a:r>
              <a:rPr lang="en-US" sz="2400" dirty="0" err="1">
                <a:latin typeface="Times New Roman" pitchFamily="18" charset="0"/>
                <a:cs typeface="Times New Roman" pitchFamily="18" charset="0"/>
              </a:rPr>
              <a:t>cơ</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quan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tổ</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chức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trong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nước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với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cơ</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quan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tổ</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chức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của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Việt</a:t>
            </a:r>
            <a:r>
              <a:rPr lang="en-US" sz="2400" dirty="0">
                <a:latin typeface="Times New Roman" pitchFamily="18" charset="0"/>
                <a:cs typeface="Times New Roman" pitchFamily="18" charset="0"/>
              </a:rPr>
              <a:t> Nam ở </a:t>
            </a:r>
            <a:r>
              <a:rPr lang="en-US" sz="2400" dirty="0" err="1">
                <a:latin typeface="Times New Roman" pitchFamily="18" charset="0"/>
                <a:cs typeface="Times New Roman" pitchFamily="18" charset="0"/>
              </a:rPr>
              <a:t>nước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ngoài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hoặc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giữa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các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cơ</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quan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tổ</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chức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của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Việt</a:t>
            </a:r>
            <a:r>
              <a:rPr lang="en-US" sz="2400" dirty="0">
                <a:latin typeface="Times New Roman" pitchFamily="18" charset="0"/>
                <a:cs typeface="Times New Roman" pitchFamily="18" charset="0"/>
              </a:rPr>
              <a:t> Nam ở </a:t>
            </a:r>
            <a:r>
              <a:rPr lang="en-US" sz="2400" dirty="0" err="1">
                <a:latin typeface="Times New Roman" pitchFamily="18" charset="0"/>
                <a:cs typeface="Times New Roman" pitchFamily="18" charset="0"/>
              </a:rPr>
              <a:t>nước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ngoài</a:t>
            </a:r>
            <a:r>
              <a:rPr lang="en-US" sz="2400" dirty="0">
                <a:latin typeface="Times New Roman" pitchFamily="18" charset="0"/>
                <a:cs typeface="Times New Roman" pitchFamily="18" charset="0"/>
              </a:rPr>
              <a:t>: Do </a:t>
            </a:r>
            <a:r>
              <a:rPr lang="en-US" sz="2400" dirty="0" err="1">
                <a:latin typeface="Times New Roman" pitchFamily="18" charset="0"/>
                <a:cs typeface="Times New Roman" pitchFamily="18" charset="0"/>
              </a:rPr>
              <a:t>giao</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liên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ngoại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giao</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hoặc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người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được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giao</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nhiệm</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vụ</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thực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hiện</a:t>
            </a:r>
            <a:r>
              <a:rPr lang="en-US" sz="2400" dirty="0">
                <a:latin typeface="Times New Roman" pitchFamily="18" charset="0"/>
                <a:cs typeface="Times New Roman" pitchFamily="18" charset="0"/>
              </a:rPr>
              <a:t>.</a:t>
            </a:r>
          </a:p>
        </p:txBody>
      </p:sp>
    </p:spTree>
    <p:extLst>
      <p:ext uri="{BB962C8B-B14F-4D97-AF65-F5344CB8AC3E}">
        <p14:creationId xmlns:p14="http://schemas.microsoft.com/office/powerpoint/2010/main" val="3264961180"/>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33400"/>
            <a:ext cx="8229600" cy="5867400"/>
          </a:xfrm>
        </p:spPr>
        <p:txBody>
          <a:bodyPr>
            <a:normAutofit/>
          </a:bodyPr>
          <a:lstStyle/>
          <a:p>
            <a:pPr marL="0" indent="0" algn="just">
              <a:buNone/>
            </a:pPr>
            <a:r>
              <a:rPr lang="en-US" sz="2400" b="1" i="1" dirty="0" smtClean="0">
                <a:latin typeface="Times New Roman" pitchFamily="18" charset="0"/>
                <a:cs typeface="Times New Roman" pitchFamily="18" charset="0"/>
              </a:rPr>
              <a:t>- </a:t>
            </a:r>
            <a:r>
              <a:rPr lang="en-US" sz="2400" b="1" i="1" dirty="0" err="1" smtClean="0">
                <a:latin typeface="Times New Roman" pitchFamily="18" charset="0"/>
                <a:cs typeface="Times New Roman" pitchFamily="18" charset="0"/>
              </a:rPr>
              <a:t>Yêu</a:t>
            </a:r>
            <a:r>
              <a:rPr lang="en-US" sz="2400" b="1" i="1" dirty="0" smtClean="0">
                <a:latin typeface="Times New Roman" pitchFamily="18" charset="0"/>
                <a:cs typeface="Times New Roman" pitchFamily="18" charset="0"/>
              </a:rPr>
              <a:t> </a:t>
            </a:r>
            <a:r>
              <a:rPr lang="en-US" sz="2400" b="1" i="1" dirty="0" err="1">
                <a:latin typeface="Times New Roman" pitchFamily="18" charset="0"/>
                <a:cs typeface="Times New Roman" pitchFamily="18" charset="0"/>
              </a:rPr>
              <a:t>cầu</a:t>
            </a:r>
            <a:r>
              <a:rPr lang="en-US" sz="2400" b="1" i="1" dirty="0">
                <a:latin typeface="Times New Roman" pitchFamily="18" charset="0"/>
                <a:cs typeface="Times New Roman" pitchFamily="18" charset="0"/>
              </a:rPr>
              <a:t> </a:t>
            </a:r>
            <a:r>
              <a:rPr lang="en-US" sz="2400" b="1" i="1" dirty="0" err="1">
                <a:latin typeface="Times New Roman" pitchFamily="18" charset="0"/>
                <a:cs typeface="Times New Roman" pitchFamily="18" charset="0"/>
              </a:rPr>
              <a:t>đối</a:t>
            </a:r>
            <a:r>
              <a:rPr lang="en-US" sz="2400" b="1" i="1" dirty="0">
                <a:latin typeface="Times New Roman" pitchFamily="18" charset="0"/>
                <a:cs typeface="Times New Roman" pitchFamily="18" charset="0"/>
              </a:rPr>
              <a:t> </a:t>
            </a:r>
            <a:r>
              <a:rPr lang="en-US" sz="2400" b="1" i="1" dirty="0" err="1">
                <a:latin typeface="Times New Roman" pitchFamily="18" charset="0"/>
                <a:cs typeface="Times New Roman" pitchFamily="18" charset="0"/>
              </a:rPr>
              <a:t>với</a:t>
            </a:r>
            <a:r>
              <a:rPr lang="en-US" sz="2400" b="1" i="1" dirty="0">
                <a:latin typeface="Times New Roman" pitchFamily="18" charset="0"/>
                <a:cs typeface="Times New Roman" pitchFamily="18" charset="0"/>
              </a:rPr>
              <a:t> </a:t>
            </a:r>
            <a:r>
              <a:rPr lang="en-US" sz="2400" b="1" i="1" dirty="0" err="1">
                <a:latin typeface="Times New Roman" pitchFamily="18" charset="0"/>
                <a:cs typeface="Times New Roman" pitchFamily="18" charset="0"/>
              </a:rPr>
              <a:t>vận</a:t>
            </a:r>
            <a:r>
              <a:rPr lang="en-US" sz="2400" b="1" i="1" dirty="0">
                <a:latin typeface="Times New Roman" pitchFamily="18" charset="0"/>
                <a:cs typeface="Times New Roman" pitchFamily="18" charset="0"/>
              </a:rPr>
              <a:t> </a:t>
            </a:r>
            <a:r>
              <a:rPr lang="en-US" sz="2400" b="1" i="1" dirty="0" err="1">
                <a:latin typeface="Times New Roman" pitchFamily="18" charset="0"/>
                <a:cs typeface="Times New Roman" pitchFamily="18" charset="0"/>
              </a:rPr>
              <a:t>chuyển</a:t>
            </a:r>
            <a:r>
              <a:rPr lang="en-US" sz="2400" b="1" i="1" dirty="0">
                <a:latin typeface="Times New Roman" pitchFamily="18" charset="0"/>
                <a:cs typeface="Times New Roman" pitchFamily="18" charset="0"/>
              </a:rPr>
              <a:t>, </a:t>
            </a:r>
            <a:r>
              <a:rPr lang="en-US" sz="2400" b="1" i="1" dirty="0" err="1">
                <a:latin typeface="Times New Roman" pitchFamily="18" charset="0"/>
                <a:cs typeface="Times New Roman" pitchFamily="18" charset="0"/>
              </a:rPr>
              <a:t>giao</a:t>
            </a:r>
            <a:r>
              <a:rPr lang="en-US" sz="2400" b="1" i="1" dirty="0">
                <a:latin typeface="Times New Roman" pitchFamily="18" charset="0"/>
                <a:cs typeface="Times New Roman" pitchFamily="18" charset="0"/>
              </a:rPr>
              <a:t>, </a:t>
            </a:r>
            <a:r>
              <a:rPr lang="en-US" sz="2400" b="1" i="1" dirty="0" err="1">
                <a:latin typeface="Times New Roman" pitchFamily="18" charset="0"/>
                <a:cs typeface="Times New Roman" pitchFamily="18" charset="0"/>
              </a:rPr>
              <a:t>nhận</a:t>
            </a:r>
            <a:r>
              <a:rPr lang="en-US" sz="2400" b="1" i="1" dirty="0">
                <a:latin typeface="Times New Roman" pitchFamily="18" charset="0"/>
                <a:cs typeface="Times New Roman" pitchFamily="18" charset="0"/>
              </a:rPr>
              <a:t> </a:t>
            </a:r>
            <a:r>
              <a:rPr lang="en-US" sz="2400" b="1" i="1" dirty="0" err="1">
                <a:latin typeface="Times New Roman" pitchFamily="18" charset="0"/>
                <a:cs typeface="Times New Roman" pitchFamily="18" charset="0"/>
              </a:rPr>
              <a:t>tài</a:t>
            </a:r>
            <a:r>
              <a:rPr lang="en-US" sz="2400" b="1" i="1" dirty="0">
                <a:latin typeface="Times New Roman" pitchFamily="18" charset="0"/>
                <a:cs typeface="Times New Roman" pitchFamily="18" charset="0"/>
              </a:rPr>
              <a:t> </a:t>
            </a:r>
            <a:r>
              <a:rPr lang="en-US" sz="2400" b="1" i="1" dirty="0" err="1">
                <a:latin typeface="Times New Roman" pitchFamily="18" charset="0"/>
                <a:cs typeface="Times New Roman" pitchFamily="18" charset="0"/>
              </a:rPr>
              <a:t>liệu</a:t>
            </a:r>
            <a:r>
              <a:rPr lang="en-US" sz="2400" b="1" i="1" dirty="0">
                <a:latin typeface="Times New Roman" pitchFamily="18" charset="0"/>
                <a:cs typeface="Times New Roman" pitchFamily="18" charset="0"/>
              </a:rPr>
              <a:t>, </a:t>
            </a:r>
            <a:r>
              <a:rPr lang="en-US" sz="2400" b="1" i="1" dirty="0" err="1">
                <a:latin typeface="Times New Roman" pitchFamily="18" charset="0"/>
                <a:cs typeface="Times New Roman" pitchFamily="18" charset="0"/>
              </a:rPr>
              <a:t>vật</a:t>
            </a:r>
            <a:r>
              <a:rPr lang="en-US" sz="2400" b="1" i="1" dirty="0">
                <a:latin typeface="Times New Roman" pitchFamily="18" charset="0"/>
                <a:cs typeface="Times New Roman" pitchFamily="18" charset="0"/>
              </a:rPr>
              <a:t> </a:t>
            </a:r>
            <a:r>
              <a:rPr lang="en-US" sz="2400" b="1" i="1" dirty="0" err="1">
                <a:latin typeface="Times New Roman" pitchFamily="18" charset="0"/>
                <a:cs typeface="Times New Roman" pitchFamily="18" charset="0"/>
              </a:rPr>
              <a:t>chứa</a:t>
            </a:r>
            <a:r>
              <a:rPr lang="en-US" sz="2400" b="1" i="1" dirty="0">
                <a:latin typeface="Times New Roman" pitchFamily="18" charset="0"/>
                <a:cs typeface="Times New Roman" pitchFamily="18" charset="0"/>
              </a:rPr>
              <a:t> BMNN</a:t>
            </a:r>
            <a:r>
              <a:rPr lang="en-US" sz="2400" b="1" i="1" dirty="0" smtClean="0">
                <a:latin typeface="Times New Roman" pitchFamily="18" charset="0"/>
                <a:cs typeface="Times New Roman" pitchFamily="18" charset="0"/>
              </a:rPr>
              <a:t>:</a:t>
            </a:r>
          </a:p>
          <a:p>
            <a:pPr marL="0" indent="0" algn="just">
              <a:buNone/>
            </a:pPr>
            <a:r>
              <a:rPr lang="en-US" sz="2400" dirty="0">
                <a:latin typeface="Times New Roman" pitchFamily="18" charset="0"/>
                <a:cs typeface="Times New Roman" pitchFamily="18" charset="0"/>
              </a:rPr>
              <a:t>+</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Thực</a:t>
            </a:r>
            <a:r>
              <a:rPr lang="en-US" sz="2400" dirty="0" smtClean="0">
                <a:latin typeface="Times New Roman" pitchFamily="18" charset="0"/>
                <a:cs typeface="Times New Roman" pitchFamily="18" charset="0"/>
              </a:rPr>
              <a:t> </a:t>
            </a:r>
            <a:r>
              <a:rPr lang="en-US" sz="2400" dirty="0" err="1">
                <a:latin typeface="Times New Roman" pitchFamily="18" charset="0"/>
                <a:cs typeface="Times New Roman" pitchFamily="18" charset="0"/>
              </a:rPr>
              <a:t>hiện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theo</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nguyên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tắc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giữ</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kín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niêm</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phong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Trong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quá</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trình</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vận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chuyển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tài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liệu</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vật</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chứa</a:t>
            </a:r>
            <a:r>
              <a:rPr lang="en-US" sz="2400" dirty="0">
                <a:latin typeface="Times New Roman" pitchFamily="18" charset="0"/>
                <a:cs typeface="Times New Roman" pitchFamily="18" charset="0"/>
              </a:rPr>
              <a:t> BMNN </a:t>
            </a:r>
            <a:r>
              <a:rPr lang="en-US" sz="2400" dirty="0" err="1">
                <a:latin typeface="Times New Roman" pitchFamily="18" charset="0"/>
                <a:cs typeface="Times New Roman" pitchFamily="18" charset="0"/>
              </a:rPr>
              <a:t>phải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có</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biện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pháp</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bảo</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quản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bảo</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đảm</a:t>
            </a:r>
            <a:r>
              <a:rPr lang="en-US" sz="2400" dirty="0">
                <a:latin typeface="Times New Roman" pitchFamily="18" charset="0"/>
                <a:cs typeface="Times New Roman" pitchFamily="18" charset="0"/>
              </a:rPr>
              <a:t> an </a:t>
            </a:r>
            <a:r>
              <a:rPr lang="en-US" sz="2400" dirty="0" err="1">
                <a:latin typeface="Times New Roman" pitchFamily="18" charset="0"/>
                <a:cs typeface="Times New Roman" pitchFamily="18" charset="0"/>
              </a:rPr>
              <a:t>toàn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trường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hợp</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cần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thiết</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phải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có</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lực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lượng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bảo</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vệ</a:t>
            </a:r>
            <a:r>
              <a:rPr lang="en-US" sz="2400" dirty="0" smtClean="0">
                <a:latin typeface="Times New Roman" pitchFamily="18" charset="0"/>
                <a:cs typeface="Times New Roman" pitchFamily="18" charset="0"/>
              </a:rPr>
              <a:t>.</a:t>
            </a:r>
          </a:p>
          <a:p>
            <a:pPr marL="0" indent="0" algn="just">
              <a:buNone/>
            </a:pP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Vận</a:t>
            </a:r>
            <a:r>
              <a:rPr lang="en-US" sz="2400" dirty="0" smtClean="0">
                <a:latin typeface="Times New Roman" pitchFamily="18" charset="0"/>
                <a:cs typeface="Times New Roman" pitchFamily="18" charset="0"/>
              </a:rPr>
              <a:t> </a:t>
            </a:r>
            <a:r>
              <a:rPr lang="en-US" sz="2400" dirty="0" err="1">
                <a:latin typeface="Times New Roman" pitchFamily="18" charset="0"/>
                <a:cs typeface="Times New Roman" pitchFamily="18" charset="0"/>
              </a:rPr>
              <a:t>chuyển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tài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liệu</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vật</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chứa</a:t>
            </a:r>
            <a:r>
              <a:rPr lang="en-US" sz="2400" dirty="0">
                <a:latin typeface="Times New Roman" pitchFamily="18" charset="0"/>
                <a:cs typeface="Times New Roman" pitchFamily="18" charset="0"/>
              </a:rPr>
              <a:t> BMNN qua </a:t>
            </a:r>
            <a:r>
              <a:rPr lang="vi-VN" sz="2400" dirty="0">
                <a:latin typeface="Times New Roman" pitchFamily="18" charset="0"/>
                <a:cs typeface="Times New Roman" pitchFamily="18" charset="0"/>
              </a:rPr>
              <a:t>dịch vụ </a:t>
            </a:r>
            <a:r>
              <a:rPr lang="en-US" sz="2400" dirty="0" err="1">
                <a:latin typeface="Times New Roman" pitchFamily="18" charset="0"/>
                <a:cs typeface="Times New Roman" pitchFamily="18" charset="0"/>
              </a:rPr>
              <a:t>bưu</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chính</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được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thực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hiện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theo</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quy</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định</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của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pháp</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luật</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về</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bưu</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chính</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Việc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vận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chuyển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giao</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nhận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sản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phẩm</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mật</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mã</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thực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hiện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theo</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quy</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định</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pháp</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luật</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về</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cơ</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yếu</a:t>
            </a:r>
            <a:r>
              <a:rPr lang="en-US" sz="2400" dirty="0" smtClean="0">
                <a:latin typeface="Times New Roman" pitchFamily="18" charset="0"/>
                <a:cs typeface="Times New Roman" pitchFamily="18" charset="0"/>
              </a:rPr>
              <a:t>.</a:t>
            </a:r>
          </a:p>
          <a:p>
            <a:pPr marL="0" indent="0" algn="just">
              <a:buNone/>
            </a:pPr>
            <a:r>
              <a:rPr lang="en-US" sz="2400" dirty="0" smtClean="0">
                <a:latin typeface="Times New Roman" pitchFamily="18" charset="0"/>
                <a:cs typeface="Times New Roman" pitchFamily="18" charset="0"/>
              </a:rPr>
              <a:t>+ </a:t>
            </a:r>
            <a:r>
              <a:rPr lang="en-US" sz="2400" dirty="0" err="1">
                <a:latin typeface="Times New Roman" pitchFamily="18" charset="0"/>
                <a:cs typeface="Times New Roman" pitchFamily="18" charset="0"/>
              </a:rPr>
              <a:t>Nơi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gửi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và</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nơi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nhận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tài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liệu</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vật</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chứa</a:t>
            </a:r>
            <a:r>
              <a:rPr lang="en-US" sz="2400" dirty="0">
                <a:latin typeface="Times New Roman" pitchFamily="18" charset="0"/>
                <a:cs typeface="Times New Roman" pitchFamily="18" charset="0"/>
              </a:rPr>
              <a:t> BMNN </a:t>
            </a:r>
            <a:r>
              <a:rPr lang="en-US" sz="2400" dirty="0" err="1">
                <a:latin typeface="Times New Roman" pitchFamily="18" charset="0"/>
                <a:cs typeface="Times New Roman" pitchFamily="18" charset="0"/>
              </a:rPr>
              <a:t>phải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đối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chiếu</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về</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số</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lượng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kiểm</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tra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việc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đóng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bì</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đóng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gói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tài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liệu</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vật</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chứa</a:t>
            </a:r>
            <a:r>
              <a:rPr lang="en-US" sz="2400" dirty="0">
                <a:latin typeface="Times New Roman" pitchFamily="18" charset="0"/>
                <a:cs typeface="Times New Roman" pitchFamily="18" charset="0"/>
              </a:rPr>
              <a:t> BMNN. </a:t>
            </a:r>
            <a:r>
              <a:rPr lang="en-US" sz="2400" dirty="0" err="1">
                <a:latin typeface="Times New Roman" pitchFamily="18" charset="0"/>
                <a:cs typeface="Times New Roman" pitchFamily="18" charset="0"/>
              </a:rPr>
              <a:t>Trường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hợp</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phát</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hiện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thiếu</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số</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lượng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sai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sót</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trong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đóng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bì</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đóng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gói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thì</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nơi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nhận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yêu</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cầu</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nơi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gửi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bổ</a:t>
            </a:r>
            <a:r>
              <a:rPr lang="en-US" sz="2400" dirty="0">
                <a:latin typeface="Times New Roman" pitchFamily="18" charset="0"/>
                <a:cs typeface="Times New Roman" pitchFamily="18" charset="0"/>
              </a:rPr>
              <a:t> sung, </a:t>
            </a:r>
            <a:r>
              <a:rPr lang="en-US" sz="2400" dirty="0" err="1">
                <a:latin typeface="Times New Roman" pitchFamily="18" charset="0"/>
                <a:cs typeface="Times New Roman" pitchFamily="18" charset="0"/>
              </a:rPr>
              <a:t>xử</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lý</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trước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khi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vào</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sổ</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theo</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dõi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và</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ký</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nhận</a:t>
            </a:r>
            <a:r>
              <a:rPr lang="en-US" sz="2400" dirty="0">
                <a:latin typeface="Times New Roman" pitchFamily="18" charset="0"/>
                <a:cs typeface="Times New Roman" pitchFamily="18" charset="0"/>
              </a:rPr>
              <a:t>.</a:t>
            </a:r>
          </a:p>
        </p:txBody>
      </p:sp>
    </p:spTree>
    <p:extLst>
      <p:ext uri="{BB962C8B-B14F-4D97-AF65-F5344CB8AC3E}">
        <p14:creationId xmlns:p14="http://schemas.microsoft.com/office/powerpoint/2010/main" val="983166588"/>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762000"/>
            <a:ext cx="8229600" cy="5867400"/>
          </a:xfrm>
        </p:spPr>
        <p:txBody>
          <a:bodyPr>
            <a:normAutofit/>
          </a:bodyPr>
          <a:lstStyle/>
          <a:p>
            <a:pPr marL="0" indent="0" algn="just">
              <a:buNone/>
            </a:pPr>
            <a:r>
              <a:rPr lang="en-US" sz="2400" dirty="0">
                <a:latin typeface="Times New Roman" pitchFamily="18" charset="0"/>
                <a:cs typeface="Times New Roman" pitchFamily="18" charset="0"/>
              </a:rPr>
              <a:t>+</a:t>
            </a:r>
            <a:r>
              <a:rPr lang="en-US" sz="2400" dirty="0" smtClean="0">
                <a:latin typeface="Times New Roman" pitchFamily="18" charset="0"/>
                <a:cs typeface="Times New Roman" pitchFamily="18" charset="0"/>
              </a:rPr>
              <a:t> </a:t>
            </a:r>
            <a:r>
              <a:rPr lang="en-US" sz="2400" dirty="0" err="1">
                <a:latin typeface="Times New Roman" pitchFamily="18" charset="0"/>
                <a:cs typeface="Times New Roman" pitchFamily="18" charset="0"/>
              </a:rPr>
              <a:t>Trường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hợp</a:t>
            </a:r>
            <a:r>
              <a:rPr lang="vi-VN" sz="2400" dirty="0">
                <a:latin typeface="Times New Roman" pitchFamily="18" charset="0"/>
                <a:cs typeface="Times New Roman" pitchFamily="18" charset="0"/>
              </a:rPr>
              <a:t> tài liệu, vật chứa BMNN có đóng dấu “Tài liệu thu hồi”, </a:t>
            </a:r>
            <a:r>
              <a:rPr lang="en-US" sz="2400" dirty="0" err="1">
                <a:latin typeface="Times New Roman" pitchFamily="18" charset="0"/>
                <a:cs typeface="Times New Roman" pitchFamily="18" charset="0"/>
              </a:rPr>
              <a:t>cơ</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quan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tổ</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chức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hoặc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cá</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nhân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đã</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nhận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tài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liệu</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vật</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chứa</a:t>
            </a:r>
            <a:r>
              <a:rPr lang="en-US" sz="2400" dirty="0">
                <a:latin typeface="Times New Roman" pitchFamily="18" charset="0"/>
                <a:cs typeface="Times New Roman" pitchFamily="18" charset="0"/>
              </a:rPr>
              <a:t> BMNN </a:t>
            </a:r>
            <a:r>
              <a:rPr lang="en-US" sz="2400" dirty="0" err="1">
                <a:latin typeface="Times New Roman" pitchFamily="18" charset="0"/>
                <a:cs typeface="Times New Roman" pitchFamily="18" charset="0"/>
              </a:rPr>
              <a:t>phải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gửi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lại</a:t>
            </a:r>
            <a:r>
              <a:rPr lang="vi-VN" sz="2400" dirty="0">
                <a:latin typeface="Times New Roman" pitchFamily="18" charset="0"/>
                <a:cs typeface="Times New Roman" pitchFamily="18" charset="0"/>
              </a:rPr>
              <a:t> đúng thời hạn ghi trên văn bản</a:t>
            </a:r>
            <a:r>
              <a:rPr lang="en-US" sz="2400" dirty="0" smtClean="0">
                <a:latin typeface="Times New Roman" pitchFamily="18" charset="0"/>
                <a:cs typeface="Times New Roman" pitchFamily="18" charset="0"/>
              </a:rPr>
              <a:t>.</a:t>
            </a:r>
          </a:p>
          <a:p>
            <a:pPr marL="0" indent="0" algn="just">
              <a:buNone/>
            </a:pPr>
            <a:r>
              <a:rPr lang="en-US" sz="2400" dirty="0" smtClean="0">
                <a:latin typeface="Times New Roman" pitchFamily="18" charset="0"/>
                <a:cs typeface="Times New Roman" pitchFamily="18" charset="0"/>
              </a:rPr>
              <a:t>+ </a:t>
            </a:r>
            <a:r>
              <a:rPr lang="en-US" sz="2400" dirty="0" err="1">
                <a:latin typeface="Times New Roman" pitchFamily="18" charset="0"/>
                <a:cs typeface="Times New Roman" pitchFamily="18" charset="0"/>
              </a:rPr>
              <a:t>Trường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hợp</a:t>
            </a:r>
            <a:r>
              <a:rPr lang="en-US" sz="2400" dirty="0">
                <a:latin typeface="Times New Roman" pitchFamily="18" charset="0"/>
                <a:cs typeface="Times New Roman" pitchFamily="18" charset="0"/>
              </a:rPr>
              <a:t> t</a:t>
            </a:r>
            <a:r>
              <a:rPr lang="vi-VN" sz="2400" dirty="0">
                <a:latin typeface="Times New Roman" pitchFamily="18" charset="0"/>
                <a:cs typeface="Times New Roman" pitchFamily="18" charset="0"/>
              </a:rPr>
              <a:t>ài liệu, vật chứa BMNN đăng ký bằng cơ sở dữ liệu quản lý trên máy tính</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thì</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khi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chuyển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giao</a:t>
            </a:r>
            <a:r>
              <a:rPr lang="en-US" sz="2400" dirty="0">
                <a:latin typeface="Times New Roman" pitchFamily="18" charset="0"/>
                <a:cs typeface="Times New Roman" pitchFamily="18" charset="0"/>
              </a:rPr>
              <a:t> </a:t>
            </a:r>
            <a:r>
              <a:rPr lang="vi-VN" sz="2400" dirty="0">
                <a:latin typeface="Times New Roman" pitchFamily="18" charset="0"/>
                <a:cs typeface="Times New Roman" pitchFamily="18" charset="0"/>
              </a:rPr>
              <a:t>phải in ra giấy để ký nhận và đóng sổ để quản lý. Máy tính dùng để đăng ký tài liệu, vật chứa BMNN không được nối mạng Internet, mạng máy tính và mạng viễn thông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trừ</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trường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hợp</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thực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hiện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theo</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quy</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định</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pháp</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luật</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về</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cơ</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yếu</a:t>
            </a:r>
            <a:r>
              <a:rPr lang="en-US" sz="2400" dirty="0" smtClean="0">
                <a:latin typeface="Times New Roman" pitchFamily="18" charset="0"/>
                <a:cs typeface="Times New Roman" pitchFamily="18" charset="0"/>
              </a:rPr>
              <a:t>.</a:t>
            </a:r>
          </a:p>
          <a:p>
            <a:pPr marL="0" indent="0" algn="just">
              <a:buNone/>
            </a:pP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Việc</a:t>
            </a:r>
            <a:r>
              <a:rPr lang="en-US" sz="2400" dirty="0" smtClean="0">
                <a:latin typeface="Times New Roman" pitchFamily="18" charset="0"/>
                <a:cs typeface="Times New Roman" pitchFamily="18" charset="0"/>
              </a:rPr>
              <a:t> </a:t>
            </a:r>
            <a:r>
              <a:rPr lang="en-US" sz="2400" dirty="0" err="1">
                <a:latin typeface="Times New Roman" pitchFamily="18" charset="0"/>
                <a:cs typeface="Times New Roman" pitchFamily="18" charset="0"/>
              </a:rPr>
              <a:t>chuyển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nhận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văn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bản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điện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tử</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có</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nội</a:t>
            </a:r>
            <a:r>
              <a:rPr lang="en-US" sz="2400" dirty="0">
                <a:latin typeface="Times New Roman" pitchFamily="18" charset="0"/>
                <a:cs typeface="Times New Roman" pitchFamily="18" charset="0"/>
              </a:rPr>
              <a:t> dung BMNN </a:t>
            </a:r>
            <a:r>
              <a:rPr lang="en-US" sz="2400" dirty="0" err="1">
                <a:latin typeface="Times New Roman" pitchFamily="18" charset="0"/>
                <a:cs typeface="Times New Roman" pitchFamily="18" charset="0"/>
              </a:rPr>
              <a:t>trên</a:t>
            </a:r>
            <a:r>
              <a:rPr lang="en-US" sz="2400" dirty="0">
                <a:latin typeface="Times New Roman" pitchFamily="18" charset="0"/>
                <a:cs typeface="Times New Roman" pitchFamily="18" charset="0"/>
              </a:rPr>
              <a:t> </a:t>
            </a:r>
            <a:r>
              <a:rPr lang="vi-VN" sz="2400" dirty="0">
                <a:latin typeface="Times New Roman" pitchFamily="18" charset="0"/>
                <a:cs typeface="Times New Roman" pitchFamily="18" charset="0"/>
              </a:rPr>
              <a:t>mạng Internet, mạng máy tính và mạng viễn thông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được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thực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hiện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theo</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quy</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định</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pháp</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luật</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về</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cơ</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yếu</a:t>
            </a:r>
            <a:r>
              <a:rPr lang="en-US" sz="2400" dirty="0">
                <a:latin typeface="Times New Roman" pitchFamily="18" charset="0"/>
                <a:cs typeface="Times New Roman" pitchFamily="18" charset="0"/>
              </a:rPr>
              <a:t>.</a:t>
            </a:r>
          </a:p>
        </p:txBody>
      </p:sp>
    </p:spTree>
    <p:extLst>
      <p:ext uri="{BB962C8B-B14F-4D97-AF65-F5344CB8AC3E}">
        <p14:creationId xmlns:p14="http://schemas.microsoft.com/office/powerpoint/2010/main" val="1354609389"/>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0" y="381000"/>
            <a:ext cx="8382000" cy="6629400"/>
          </a:xfrm>
        </p:spPr>
        <p:txBody>
          <a:bodyPr>
            <a:normAutofit fontScale="77500" lnSpcReduction="20000"/>
          </a:bodyPr>
          <a:lstStyle/>
          <a:p>
            <a:pPr marL="0" indent="0" algn="just">
              <a:buNone/>
            </a:pPr>
            <a:r>
              <a:rPr lang="en-US" sz="3100" b="1" i="1" dirty="0" smtClean="0">
                <a:latin typeface="Times New Roman" pitchFamily="18" charset="0"/>
                <a:cs typeface="Times New Roman" pitchFamily="18" charset="0"/>
              </a:rPr>
              <a:t>- </a:t>
            </a:r>
            <a:r>
              <a:rPr lang="en-US" sz="3100" b="1" i="1" dirty="0" err="1" smtClean="0">
                <a:latin typeface="Times New Roman" pitchFamily="18" charset="0"/>
                <a:cs typeface="Times New Roman" pitchFamily="18" charset="0"/>
              </a:rPr>
              <a:t>Trình</a:t>
            </a:r>
            <a:r>
              <a:rPr lang="en-US" sz="3100" b="1" i="1" dirty="0" smtClean="0">
                <a:latin typeface="Times New Roman" pitchFamily="18" charset="0"/>
                <a:cs typeface="Times New Roman" pitchFamily="18" charset="0"/>
              </a:rPr>
              <a:t> </a:t>
            </a:r>
            <a:r>
              <a:rPr lang="en-US" sz="3100" b="1" i="1" dirty="0" err="1">
                <a:latin typeface="Times New Roman" pitchFamily="18" charset="0"/>
                <a:cs typeface="Times New Roman" pitchFamily="18" charset="0"/>
              </a:rPr>
              <a:t>tự</a:t>
            </a:r>
            <a:r>
              <a:rPr lang="en-US" sz="3100" b="1" i="1" dirty="0">
                <a:latin typeface="Times New Roman" pitchFamily="18" charset="0"/>
                <a:cs typeface="Times New Roman" pitchFamily="18" charset="0"/>
              </a:rPr>
              <a:t>, </a:t>
            </a:r>
            <a:r>
              <a:rPr lang="en-US" sz="3100" b="1" i="1" dirty="0" err="1">
                <a:latin typeface="Times New Roman" pitchFamily="18" charset="0"/>
                <a:cs typeface="Times New Roman" pitchFamily="18" charset="0"/>
              </a:rPr>
              <a:t>thủ</a:t>
            </a:r>
            <a:r>
              <a:rPr lang="en-US" sz="3100" b="1" i="1" dirty="0">
                <a:latin typeface="Times New Roman" pitchFamily="18" charset="0"/>
                <a:cs typeface="Times New Roman" pitchFamily="18" charset="0"/>
              </a:rPr>
              <a:t> </a:t>
            </a:r>
            <a:r>
              <a:rPr lang="en-US" sz="3100" b="1" i="1" dirty="0" err="1">
                <a:latin typeface="Times New Roman" pitchFamily="18" charset="0"/>
                <a:cs typeface="Times New Roman" pitchFamily="18" charset="0"/>
              </a:rPr>
              <a:t>tục</a:t>
            </a:r>
            <a:r>
              <a:rPr lang="en-US" sz="3100" b="1" i="1" dirty="0">
                <a:latin typeface="Times New Roman" pitchFamily="18" charset="0"/>
                <a:cs typeface="Times New Roman" pitchFamily="18" charset="0"/>
              </a:rPr>
              <a:t> </a:t>
            </a:r>
            <a:r>
              <a:rPr lang="en-US" sz="3100" b="1" i="1" dirty="0" err="1">
                <a:latin typeface="Times New Roman" pitchFamily="18" charset="0"/>
                <a:cs typeface="Times New Roman" pitchFamily="18" charset="0"/>
              </a:rPr>
              <a:t>thực</a:t>
            </a:r>
            <a:r>
              <a:rPr lang="en-US" sz="3100" b="1" i="1" dirty="0">
                <a:latin typeface="Times New Roman" pitchFamily="18" charset="0"/>
                <a:cs typeface="Times New Roman" pitchFamily="18" charset="0"/>
              </a:rPr>
              <a:t> </a:t>
            </a:r>
            <a:r>
              <a:rPr lang="en-US" sz="3100" b="1" i="1" dirty="0" err="1">
                <a:latin typeface="Times New Roman" pitchFamily="18" charset="0"/>
                <a:cs typeface="Times New Roman" pitchFamily="18" charset="0"/>
              </a:rPr>
              <a:t>hiện</a:t>
            </a:r>
            <a:r>
              <a:rPr lang="en-US" sz="3100" b="1" i="1" dirty="0">
                <a:latin typeface="Times New Roman" pitchFamily="18" charset="0"/>
                <a:cs typeface="Times New Roman" pitchFamily="18" charset="0"/>
              </a:rPr>
              <a:t> </a:t>
            </a:r>
            <a:r>
              <a:rPr lang="en-US" sz="3100" b="1" i="1" dirty="0" err="1">
                <a:latin typeface="Times New Roman" pitchFamily="18" charset="0"/>
                <a:cs typeface="Times New Roman" pitchFamily="18" charset="0"/>
              </a:rPr>
              <a:t>giao</a:t>
            </a:r>
            <a:r>
              <a:rPr lang="en-US" sz="3100" b="1" i="1" dirty="0">
                <a:latin typeface="Times New Roman" pitchFamily="18" charset="0"/>
                <a:cs typeface="Times New Roman" pitchFamily="18" charset="0"/>
              </a:rPr>
              <a:t> </a:t>
            </a:r>
            <a:r>
              <a:rPr lang="en-US" sz="3100" b="1" i="1" dirty="0" err="1">
                <a:latin typeface="Times New Roman" pitchFamily="18" charset="0"/>
                <a:cs typeface="Times New Roman" pitchFamily="18" charset="0"/>
              </a:rPr>
              <a:t>tài</a:t>
            </a:r>
            <a:r>
              <a:rPr lang="en-US" sz="3100" b="1" i="1" dirty="0">
                <a:latin typeface="Times New Roman" pitchFamily="18" charset="0"/>
                <a:cs typeface="Times New Roman" pitchFamily="18" charset="0"/>
              </a:rPr>
              <a:t> </a:t>
            </a:r>
            <a:r>
              <a:rPr lang="en-US" sz="3100" b="1" i="1" dirty="0" err="1">
                <a:latin typeface="Times New Roman" pitchFamily="18" charset="0"/>
                <a:cs typeface="Times New Roman" pitchFamily="18" charset="0"/>
              </a:rPr>
              <a:t>liệu</a:t>
            </a:r>
            <a:r>
              <a:rPr lang="en-US" sz="3100" b="1" i="1" dirty="0">
                <a:latin typeface="Times New Roman" pitchFamily="18" charset="0"/>
                <a:cs typeface="Times New Roman" pitchFamily="18" charset="0"/>
              </a:rPr>
              <a:t>, </a:t>
            </a:r>
            <a:r>
              <a:rPr lang="en-US" sz="3100" b="1" i="1" dirty="0" err="1">
                <a:latin typeface="Times New Roman" pitchFamily="18" charset="0"/>
                <a:cs typeface="Times New Roman" pitchFamily="18" charset="0"/>
              </a:rPr>
              <a:t>vật</a:t>
            </a:r>
            <a:r>
              <a:rPr lang="en-US" sz="3100" b="1" i="1" dirty="0">
                <a:latin typeface="Times New Roman" pitchFamily="18" charset="0"/>
                <a:cs typeface="Times New Roman" pitchFamily="18" charset="0"/>
              </a:rPr>
              <a:t> </a:t>
            </a:r>
            <a:r>
              <a:rPr lang="en-US" sz="3100" b="1" i="1" dirty="0" err="1">
                <a:latin typeface="Times New Roman" pitchFamily="18" charset="0"/>
                <a:cs typeface="Times New Roman" pitchFamily="18" charset="0"/>
              </a:rPr>
              <a:t>chứa</a:t>
            </a:r>
            <a:r>
              <a:rPr lang="en-US" sz="3100" b="1" i="1" dirty="0">
                <a:latin typeface="Times New Roman" pitchFamily="18" charset="0"/>
                <a:cs typeface="Times New Roman" pitchFamily="18" charset="0"/>
              </a:rPr>
              <a:t> BMNN</a:t>
            </a:r>
            <a:r>
              <a:rPr lang="en-US" sz="3100" b="1" i="1" dirty="0" smtClean="0">
                <a:latin typeface="Times New Roman" pitchFamily="18" charset="0"/>
                <a:cs typeface="Times New Roman" pitchFamily="18" charset="0"/>
              </a:rPr>
              <a:t>:</a:t>
            </a:r>
          </a:p>
          <a:p>
            <a:pPr marL="0" indent="0" algn="just">
              <a:buNone/>
            </a:pPr>
            <a:r>
              <a:rPr lang="en-US" sz="3100" dirty="0">
                <a:latin typeface="Times New Roman" pitchFamily="18" charset="0"/>
                <a:cs typeface="Times New Roman" pitchFamily="18" charset="0"/>
              </a:rPr>
              <a:t>+</a:t>
            </a:r>
            <a:r>
              <a:rPr lang="en-US" sz="3100" dirty="0" smtClean="0">
                <a:latin typeface="Times New Roman" pitchFamily="18" charset="0"/>
                <a:cs typeface="Times New Roman" pitchFamily="18" charset="0"/>
              </a:rPr>
              <a:t> </a:t>
            </a:r>
            <a:r>
              <a:rPr lang="en-US" sz="3100" dirty="0" err="1">
                <a:latin typeface="Times New Roman" pitchFamily="18" charset="0"/>
                <a:cs typeface="Times New Roman" pitchFamily="18" charset="0"/>
              </a:rPr>
              <a:t>Trước</a:t>
            </a:r>
            <a:r>
              <a:rPr lang="en-US" sz="3100" dirty="0">
                <a:latin typeface="Times New Roman" pitchFamily="18" charset="0"/>
                <a:cs typeface="Times New Roman" pitchFamily="18" charset="0"/>
              </a:rPr>
              <a:t> </a:t>
            </a:r>
            <a:r>
              <a:rPr lang="en-US" sz="3100" dirty="0" err="1">
                <a:latin typeface="Times New Roman" pitchFamily="18" charset="0"/>
                <a:cs typeface="Times New Roman" pitchFamily="18" charset="0"/>
              </a:rPr>
              <a:t>khi</a:t>
            </a:r>
            <a:r>
              <a:rPr lang="en-US" sz="3100" dirty="0">
                <a:latin typeface="Times New Roman" pitchFamily="18" charset="0"/>
                <a:cs typeface="Times New Roman" pitchFamily="18" charset="0"/>
              </a:rPr>
              <a:t> </a:t>
            </a:r>
            <a:r>
              <a:rPr lang="en-US" sz="3100" dirty="0" err="1">
                <a:latin typeface="Times New Roman" pitchFamily="18" charset="0"/>
                <a:cs typeface="Times New Roman" pitchFamily="18" charset="0"/>
              </a:rPr>
              <a:t>giao</a:t>
            </a:r>
            <a:r>
              <a:rPr lang="en-US" sz="3100" dirty="0">
                <a:latin typeface="Times New Roman" pitchFamily="18" charset="0"/>
                <a:cs typeface="Times New Roman" pitchFamily="18" charset="0"/>
              </a:rPr>
              <a:t> t</a:t>
            </a:r>
            <a:r>
              <a:rPr lang="vi-VN" sz="3100" dirty="0">
                <a:latin typeface="Times New Roman" pitchFamily="18" charset="0"/>
                <a:cs typeface="Times New Roman" pitchFamily="18" charset="0"/>
              </a:rPr>
              <a:t>ài liệu, vật chứa BMNN phải </a:t>
            </a:r>
            <a:r>
              <a:rPr lang="en-US" sz="3100" dirty="0" err="1">
                <a:latin typeface="Times New Roman" pitchFamily="18" charset="0"/>
                <a:cs typeface="Times New Roman" pitchFamily="18" charset="0"/>
              </a:rPr>
              <a:t>đăng</a:t>
            </a:r>
            <a:r>
              <a:rPr lang="en-US" sz="3100" dirty="0">
                <a:latin typeface="Times New Roman" pitchFamily="18" charset="0"/>
                <a:cs typeface="Times New Roman" pitchFamily="18" charset="0"/>
              </a:rPr>
              <a:t> </a:t>
            </a:r>
            <a:r>
              <a:rPr lang="en-US" sz="3100" dirty="0" err="1">
                <a:latin typeface="Times New Roman" pitchFamily="18" charset="0"/>
                <a:cs typeface="Times New Roman" pitchFamily="18" charset="0"/>
              </a:rPr>
              <a:t>ký</a:t>
            </a:r>
            <a:r>
              <a:rPr lang="en-US" sz="3100" dirty="0">
                <a:latin typeface="Times New Roman" pitchFamily="18" charset="0"/>
                <a:cs typeface="Times New Roman" pitchFamily="18" charset="0"/>
              </a:rPr>
              <a:t> </a:t>
            </a:r>
            <a:r>
              <a:rPr lang="en-US" sz="3100" dirty="0" err="1">
                <a:latin typeface="Times New Roman" pitchFamily="18" charset="0"/>
                <a:cs typeface="Times New Roman" pitchFamily="18" charset="0"/>
              </a:rPr>
              <a:t>vào</a:t>
            </a:r>
            <a:r>
              <a:rPr lang="en-US" sz="3100" dirty="0">
                <a:latin typeface="Times New Roman" pitchFamily="18" charset="0"/>
                <a:cs typeface="Times New Roman" pitchFamily="18" charset="0"/>
              </a:rPr>
              <a:t> </a:t>
            </a:r>
            <a:r>
              <a:rPr lang="vi-VN" sz="3100" dirty="0">
                <a:latin typeface="Times New Roman" pitchFamily="18" charset="0"/>
                <a:cs typeface="Times New Roman" pitchFamily="18" charset="0"/>
              </a:rPr>
              <a:t>“Sổ </a:t>
            </a:r>
            <a:r>
              <a:rPr lang="en-US" sz="3100" dirty="0" err="1">
                <a:latin typeface="Times New Roman" pitchFamily="18" charset="0"/>
                <a:cs typeface="Times New Roman" pitchFamily="18" charset="0"/>
              </a:rPr>
              <a:t>đăng</a:t>
            </a:r>
            <a:r>
              <a:rPr lang="en-US" sz="3100" dirty="0">
                <a:latin typeface="Times New Roman" pitchFamily="18" charset="0"/>
                <a:cs typeface="Times New Roman" pitchFamily="18" charset="0"/>
              </a:rPr>
              <a:t> </a:t>
            </a:r>
            <a:r>
              <a:rPr lang="en-US" sz="3100" dirty="0" err="1">
                <a:latin typeface="Times New Roman" pitchFamily="18" charset="0"/>
                <a:cs typeface="Times New Roman" pitchFamily="18" charset="0"/>
              </a:rPr>
              <a:t>ký</a:t>
            </a:r>
            <a:r>
              <a:rPr lang="vi-VN" sz="3100" dirty="0">
                <a:latin typeface="Times New Roman" pitchFamily="18" charset="0"/>
                <a:cs typeface="Times New Roman" pitchFamily="18" charset="0"/>
              </a:rPr>
              <a:t> BMNN đi”</a:t>
            </a:r>
            <a:r>
              <a:rPr lang="en-US" sz="3100" dirty="0">
                <a:latin typeface="Times New Roman" pitchFamily="18" charset="0"/>
                <a:cs typeface="Times New Roman" pitchFamily="18" charset="0"/>
              </a:rPr>
              <a:t>. T</a:t>
            </a:r>
            <a:r>
              <a:rPr lang="vi-VN" sz="3100" dirty="0">
                <a:latin typeface="Times New Roman" pitchFamily="18" charset="0"/>
                <a:cs typeface="Times New Roman" pitchFamily="18" charset="0"/>
              </a:rPr>
              <a:t>ài liệu, vật chứa BMNN độ “Tuyệt mật” chỉ ghi trích yếu khi người có </a:t>
            </a:r>
            <a:r>
              <a:rPr lang="en-US" sz="3100" dirty="0" err="1">
                <a:latin typeface="Times New Roman" pitchFamily="18" charset="0"/>
                <a:cs typeface="Times New Roman" pitchFamily="18" charset="0"/>
              </a:rPr>
              <a:t>thẩm</a:t>
            </a:r>
            <a:r>
              <a:rPr lang="en-US" sz="3100" dirty="0">
                <a:latin typeface="Times New Roman" pitchFamily="18" charset="0"/>
                <a:cs typeface="Times New Roman" pitchFamily="18" charset="0"/>
              </a:rPr>
              <a:t> </a:t>
            </a:r>
            <a:r>
              <a:rPr lang="en-US" sz="3100" dirty="0" err="1">
                <a:latin typeface="Times New Roman" pitchFamily="18" charset="0"/>
                <a:cs typeface="Times New Roman" pitchFamily="18" charset="0"/>
              </a:rPr>
              <a:t>quyền</a:t>
            </a:r>
            <a:r>
              <a:rPr lang="vi-VN" sz="3100" dirty="0">
                <a:latin typeface="Times New Roman" pitchFamily="18" charset="0"/>
                <a:cs typeface="Times New Roman" pitchFamily="18" charset="0"/>
              </a:rPr>
              <a:t> xác định BMNN đồng ý;</a:t>
            </a:r>
            <a:endParaRPr lang="en-US" sz="3100" dirty="0">
              <a:latin typeface="Times New Roman" pitchFamily="18" charset="0"/>
              <a:cs typeface="Times New Roman" pitchFamily="18" charset="0"/>
            </a:endParaRPr>
          </a:p>
          <a:p>
            <a:pPr marL="0" indent="0" algn="just">
              <a:buNone/>
            </a:pPr>
            <a:r>
              <a:rPr lang="en-US" sz="3100" dirty="0" smtClean="0">
                <a:latin typeface="Times New Roman" pitchFamily="18" charset="0"/>
                <a:cs typeface="Times New Roman" pitchFamily="18" charset="0"/>
              </a:rPr>
              <a:t>+ </a:t>
            </a:r>
            <a:r>
              <a:rPr lang="vi-VN" sz="3100" dirty="0" smtClean="0">
                <a:latin typeface="Times New Roman" pitchFamily="18" charset="0"/>
                <a:cs typeface="Times New Roman" pitchFamily="18" charset="0"/>
              </a:rPr>
              <a:t>Tài </a:t>
            </a:r>
            <a:r>
              <a:rPr lang="vi-VN" sz="3100" dirty="0">
                <a:latin typeface="Times New Roman" pitchFamily="18" charset="0"/>
                <a:cs typeface="Times New Roman" pitchFamily="18" charset="0"/>
              </a:rPr>
              <a:t>liệu, vật chứa BMNN phải làm bì hoặc đóng gói riêng. Giấy làm bì phải dùng loại giấy dai, bền, khó thấm nước, không nhìn thấu qua được; hồ dán phải dính, khó bóc; </a:t>
            </a:r>
            <a:endParaRPr lang="en-US" sz="3100" dirty="0">
              <a:latin typeface="Times New Roman" pitchFamily="18" charset="0"/>
              <a:cs typeface="Times New Roman" pitchFamily="18" charset="0"/>
            </a:endParaRPr>
          </a:p>
          <a:p>
            <a:pPr marL="0" indent="0" algn="just">
              <a:buNone/>
            </a:pPr>
            <a:r>
              <a:rPr lang="en-US" sz="3100" dirty="0" smtClean="0">
                <a:latin typeface="Times New Roman" pitchFamily="18" charset="0"/>
                <a:cs typeface="Times New Roman" pitchFamily="18" charset="0"/>
              </a:rPr>
              <a:t>+ </a:t>
            </a:r>
            <a:r>
              <a:rPr lang="vi-VN" sz="3100" dirty="0" smtClean="0">
                <a:latin typeface="Times New Roman" pitchFamily="18" charset="0"/>
                <a:cs typeface="Times New Roman" pitchFamily="18" charset="0"/>
              </a:rPr>
              <a:t>Trường </a:t>
            </a:r>
            <a:r>
              <a:rPr lang="vi-VN" sz="3100" dirty="0">
                <a:latin typeface="Times New Roman" pitchFamily="18" charset="0"/>
                <a:cs typeface="Times New Roman" pitchFamily="18" charset="0"/>
              </a:rPr>
              <a:t>hợp tài liệu, vật chứa BMNN thuộc độ “Tuyệt mật” phải được </a:t>
            </a:r>
            <a:r>
              <a:rPr lang="en-US" sz="3100" dirty="0" err="1">
                <a:latin typeface="Times New Roman" pitchFamily="18" charset="0"/>
                <a:cs typeface="Times New Roman" pitchFamily="18" charset="0"/>
              </a:rPr>
              <a:t>bảo</a:t>
            </a:r>
            <a:r>
              <a:rPr lang="en-US" sz="3100" dirty="0">
                <a:latin typeface="Times New Roman" pitchFamily="18" charset="0"/>
                <a:cs typeface="Times New Roman" pitchFamily="18" charset="0"/>
              </a:rPr>
              <a:t> </a:t>
            </a:r>
            <a:r>
              <a:rPr lang="en-US" sz="3100" dirty="0" err="1">
                <a:latin typeface="Times New Roman" pitchFamily="18" charset="0"/>
                <a:cs typeface="Times New Roman" pitchFamily="18" charset="0"/>
              </a:rPr>
              <a:t>vệ</a:t>
            </a:r>
            <a:r>
              <a:rPr lang="vi-VN" sz="3100" dirty="0">
                <a:latin typeface="Times New Roman" pitchFamily="18" charset="0"/>
                <a:cs typeface="Times New Roman" pitchFamily="18" charset="0"/>
              </a:rPr>
              <a:t> bằng hai lớp phong bì: Bì trong ghi số, ký hiệu của tài liệu, vật chứa BMNN, tên người nhận, đóng dấu </a:t>
            </a:r>
            <a:r>
              <a:rPr lang="en-US" sz="3100" dirty="0">
                <a:latin typeface="Times New Roman" pitchFamily="18" charset="0"/>
                <a:cs typeface="Times New Roman" pitchFamily="18" charset="0"/>
              </a:rPr>
              <a:t>“</a:t>
            </a:r>
            <a:r>
              <a:rPr lang="vi-VN" sz="3100" dirty="0">
                <a:latin typeface="Times New Roman" pitchFamily="18" charset="0"/>
                <a:cs typeface="Times New Roman" pitchFamily="18" charset="0"/>
              </a:rPr>
              <a:t>Tuyệt mật</a:t>
            </a:r>
            <a:r>
              <a:rPr lang="en-US" sz="3100" dirty="0">
                <a:latin typeface="Times New Roman" pitchFamily="18" charset="0"/>
                <a:cs typeface="Times New Roman" pitchFamily="18" charset="0"/>
              </a:rPr>
              <a:t>” </a:t>
            </a:r>
            <a:r>
              <a:rPr lang="en-US" sz="3100" dirty="0" err="1">
                <a:latin typeface="Times New Roman" pitchFamily="18" charset="0"/>
                <a:cs typeface="Times New Roman" pitchFamily="18" charset="0"/>
              </a:rPr>
              <a:t>và</a:t>
            </a:r>
            <a:r>
              <a:rPr lang="en-US" sz="3100" dirty="0">
                <a:latin typeface="Times New Roman" pitchFamily="18" charset="0"/>
                <a:cs typeface="Times New Roman" pitchFamily="18" charset="0"/>
              </a:rPr>
              <a:t> </a:t>
            </a:r>
            <a:r>
              <a:rPr lang="en-US" sz="3100" dirty="0" err="1">
                <a:latin typeface="Times New Roman" pitchFamily="18" charset="0"/>
                <a:cs typeface="Times New Roman" pitchFamily="18" charset="0"/>
              </a:rPr>
              <a:t>được</a:t>
            </a:r>
            <a:r>
              <a:rPr lang="en-US" sz="3100" dirty="0">
                <a:latin typeface="Times New Roman" pitchFamily="18" charset="0"/>
                <a:cs typeface="Times New Roman" pitchFamily="18" charset="0"/>
              </a:rPr>
              <a:t> </a:t>
            </a:r>
            <a:r>
              <a:rPr lang="en-US" sz="3100" dirty="0" err="1">
                <a:latin typeface="Times New Roman" pitchFamily="18" charset="0"/>
                <a:cs typeface="Times New Roman" pitchFamily="18" charset="0"/>
              </a:rPr>
              <a:t>niêm</a:t>
            </a:r>
            <a:r>
              <a:rPr lang="en-US" sz="3100" dirty="0">
                <a:latin typeface="Times New Roman" pitchFamily="18" charset="0"/>
                <a:cs typeface="Times New Roman" pitchFamily="18" charset="0"/>
              </a:rPr>
              <a:t> </a:t>
            </a:r>
            <a:r>
              <a:rPr lang="en-US" sz="3100" dirty="0" err="1">
                <a:latin typeface="Times New Roman" pitchFamily="18" charset="0"/>
                <a:cs typeface="Times New Roman" pitchFamily="18" charset="0"/>
              </a:rPr>
              <a:t>phong</a:t>
            </a:r>
            <a:r>
              <a:rPr lang="en-US" sz="3100" dirty="0">
                <a:latin typeface="Times New Roman" pitchFamily="18" charset="0"/>
                <a:cs typeface="Times New Roman" pitchFamily="18" charset="0"/>
              </a:rPr>
              <a:t> </a:t>
            </a:r>
            <a:r>
              <a:rPr lang="en-US" sz="3100" dirty="0" err="1">
                <a:latin typeface="Times New Roman" pitchFamily="18" charset="0"/>
                <a:cs typeface="Times New Roman" pitchFamily="18" charset="0"/>
              </a:rPr>
              <a:t>bằng</a:t>
            </a:r>
            <a:r>
              <a:rPr lang="en-US" sz="3100" dirty="0">
                <a:latin typeface="Times New Roman" pitchFamily="18" charset="0"/>
                <a:cs typeface="Times New Roman" pitchFamily="18" charset="0"/>
              </a:rPr>
              <a:t> </a:t>
            </a:r>
            <a:r>
              <a:rPr lang="en-US" sz="3100" dirty="0" err="1">
                <a:latin typeface="Times New Roman" pitchFamily="18" charset="0"/>
                <a:cs typeface="Times New Roman" pitchFamily="18" charset="0"/>
              </a:rPr>
              <a:t>dấu</a:t>
            </a:r>
            <a:r>
              <a:rPr lang="en-US" sz="3100" dirty="0">
                <a:latin typeface="Times New Roman" pitchFamily="18" charset="0"/>
                <a:cs typeface="Times New Roman" pitchFamily="18" charset="0"/>
              </a:rPr>
              <a:t> </a:t>
            </a:r>
            <a:r>
              <a:rPr lang="en-US" sz="3100" dirty="0" err="1">
                <a:latin typeface="Times New Roman" pitchFamily="18" charset="0"/>
                <a:cs typeface="Times New Roman" pitchFamily="18" charset="0"/>
              </a:rPr>
              <a:t>của</a:t>
            </a:r>
            <a:r>
              <a:rPr lang="en-US" sz="3100" dirty="0">
                <a:latin typeface="Times New Roman" pitchFamily="18" charset="0"/>
                <a:cs typeface="Times New Roman" pitchFamily="18" charset="0"/>
              </a:rPr>
              <a:t> </a:t>
            </a:r>
            <a:r>
              <a:rPr lang="en-US" sz="3100" dirty="0" err="1">
                <a:latin typeface="Times New Roman" pitchFamily="18" charset="0"/>
                <a:cs typeface="Times New Roman" pitchFamily="18" charset="0"/>
              </a:rPr>
              <a:t>cơ</a:t>
            </a:r>
            <a:r>
              <a:rPr lang="en-US" sz="3100" dirty="0">
                <a:latin typeface="Times New Roman" pitchFamily="18" charset="0"/>
                <a:cs typeface="Times New Roman" pitchFamily="18" charset="0"/>
              </a:rPr>
              <a:t> </a:t>
            </a:r>
            <a:r>
              <a:rPr lang="en-US" sz="3100" dirty="0" err="1">
                <a:latin typeface="Times New Roman" pitchFamily="18" charset="0"/>
                <a:cs typeface="Times New Roman" pitchFamily="18" charset="0"/>
              </a:rPr>
              <a:t>quan</a:t>
            </a:r>
            <a:r>
              <a:rPr lang="en-US" sz="3100" dirty="0">
                <a:latin typeface="Times New Roman" pitchFamily="18" charset="0"/>
                <a:cs typeface="Times New Roman" pitchFamily="18" charset="0"/>
              </a:rPr>
              <a:t>, </a:t>
            </a:r>
            <a:r>
              <a:rPr lang="en-US" sz="3100" dirty="0" err="1">
                <a:latin typeface="Times New Roman" pitchFamily="18" charset="0"/>
                <a:cs typeface="Times New Roman" pitchFamily="18" charset="0"/>
              </a:rPr>
              <a:t>tổ</a:t>
            </a:r>
            <a:r>
              <a:rPr lang="en-US" sz="3100" dirty="0">
                <a:latin typeface="Times New Roman" pitchFamily="18" charset="0"/>
                <a:cs typeface="Times New Roman" pitchFamily="18" charset="0"/>
              </a:rPr>
              <a:t> </a:t>
            </a:r>
            <a:r>
              <a:rPr lang="en-US" sz="3100" dirty="0" err="1">
                <a:latin typeface="Times New Roman" pitchFamily="18" charset="0"/>
                <a:cs typeface="Times New Roman" pitchFamily="18" charset="0"/>
              </a:rPr>
              <a:t>chức</a:t>
            </a:r>
            <a:r>
              <a:rPr lang="en-US" sz="3100" dirty="0">
                <a:latin typeface="Times New Roman" pitchFamily="18" charset="0"/>
                <a:cs typeface="Times New Roman" pitchFamily="18" charset="0"/>
              </a:rPr>
              <a:t> </a:t>
            </a:r>
            <a:r>
              <a:rPr lang="vi-VN" sz="3100" dirty="0">
                <a:latin typeface="Times New Roman" pitchFamily="18" charset="0"/>
                <a:cs typeface="Times New Roman" pitchFamily="18" charset="0"/>
              </a:rPr>
              <a:t>ở ngoài bì</a:t>
            </a:r>
            <a:r>
              <a:rPr lang="en-US" sz="3100" dirty="0">
                <a:latin typeface="Times New Roman" pitchFamily="18" charset="0"/>
                <a:cs typeface="Times New Roman" pitchFamily="18" charset="0"/>
              </a:rPr>
              <a:t>; </a:t>
            </a:r>
            <a:r>
              <a:rPr lang="en-US" sz="3100" dirty="0" err="1">
                <a:latin typeface="Times New Roman" pitchFamily="18" charset="0"/>
                <a:cs typeface="Times New Roman" pitchFamily="18" charset="0"/>
              </a:rPr>
              <a:t>trường</a:t>
            </a:r>
            <a:r>
              <a:rPr lang="en-US" sz="3100" dirty="0">
                <a:latin typeface="Times New Roman" pitchFamily="18" charset="0"/>
                <a:cs typeface="Times New Roman" pitchFamily="18" charset="0"/>
              </a:rPr>
              <a:t> h</a:t>
            </a:r>
            <a:r>
              <a:rPr lang="vi-VN" sz="3100" dirty="0">
                <a:latin typeface="Times New Roman" pitchFamily="18" charset="0"/>
                <a:cs typeface="Times New Roman" pitchFamily="18" charset="0"/>
              </a:rPr>
              <a:t>ợp gửi đích danh người có trách nhiệm giải quyết thì đóng dấu “Chỉ người có tên mới được bóc bì”. Bì ngoài </a:t>
            </a:r>
            <a:r>
              <a:rPr lang="en-US" sz="3100" dirty="0">
                <a:latin typeface="Times New Roman" pitchFamily="18" charset="0"/>
                <a:cs typeface="Times New Roman" pitchFamily="18" charset="0"/>
              </a:rPr>
              <a:t>g</a:t>
            </a:r>
            <a:r>
              <a:rPr lang="vi-VN" sz="3100" dirty="0">
                <a:latin typeface="Times New Roman" pitchFamily="18" charset="0"/>
                <a:cs typeface="Times New Roman" pitchFamily="18" charset="0"/>
              </a:rPr>
              <a:t>hi như gửi tài liệu thường và đóng dấu ký hiệu chữ “A”; </a:t>
            </a:r>
            <a:endParaRPr lang="en-US" sz="3100" dirty="0">
              <a:latin typeface="Times New Roman" pitchFamily="18" charset="0"/>
              <a:cs typeface="Times New Roman" pitchFamily="18" charset="0"/>
            </a:endParaRPr>
          </a:p>
          <a:p>
            <a:pPr marL="0" indent="0" algn="just">
              <a:buNone/>
            </a:pPr>
            <a:r>
              <a:rPr lang="en-US" sz="3100" dirty="0" smtClean="0">
                <a:latin typeface="Times New Roman" pitchFamily="18" charset="0"/>
                <a:cs typeface="Times New Roman" pitchFamily="18" charset="0"/>
              </a:rPr>
              <a:t>+ </a:t>
            </a:r>
            <a:r>
              <a:rPr lang="vi-VN" sz="3100" dirty="0" smtClean="0">
                <a:latin typeface="Times New Roman" pitchFamily="18" charset="0"/>
                <a:cs typeface="Times New Roman" pitchFamily="18" charset="0"/>
              </a:rPr>
              <a:t>Tài </a:t>
            </a:r>
            <a:r>
              <a:rPr lang="vi-VN" sz="3100" dirty="0">
                <a:latin typeface="Times New Roman" pitchFamily="18" charset="0"/>
                <a:cs typeface="Times New Roman" pitchFamily="18" charset="0"/>
              </a:rPr>
              <a:t>liệu, vật chứa BMNN độ “Tối mật” và “Mật” được </a:t>
            </a:r>
            <a:r>
              <a:rPr lang="en-US" sz="3100" dirty="0" err="1">
                <a:latin typeface="Times New Roman" pitchFamily="18" charset="0"/>
                <a:cs typeface="Times New Roman" pitchFamily="18" charset="0"/>
              </a:rPr>
              <a:t>bảo</a:t>
            </a:r>
            <a:r>
              <a:rPr lang="en-US" sz="3100" dirty="0">
                <a:latin typeface="Times New Roman" pitchFamily="18" charset="0"/>
                <a:cs typeface="Times New Roman" pitchFamily="18" charset="0"/>
              </a:rPr>
              <a:t> </a:t>
            </a:r>
            <a:r>
              <a:rPr lang="en-US" sz="3100" dirty="0" err="1">
                <a:latin typeface="Times New Roman" pitchFamily="18" charset="0"/>
                <a:cs typeface="Times New Roman" pitchFamily="18" charset="0"/>
              </a:rPr>
              <a:t>vệ</a:t>
            </a:r>
            <a:r>
              <a:rPr lang="vi-VN" sz="3100" dirty="0">
                <a:latin typeface="Times New Roman" pitchFamily="18" charset="0"/>
                <a:cs typeface="Times New Roman" pitchFamily="18" charset="0"/>
              </a:rPr>
              <a:t> bằng một lớp bì, ngoài bì đóng dấu chữ “B” và chữ “C” tương ứng với độ mật của tài liệu</a:t>
            </a:r>
            <a:r>
              <a:rPr lang="en-US" sz="3100" dirty="0">
                <a:latin typeface="Times New Roman" pitchFamily="18" charset="0"/>
                <a:cs typeface="Times New Roman" pitchFamily="18" charset="0"/>
              </a:rPr>
              <a:t>, </a:t>
            </a:r>
            <a:r>
              <a:rPr lang="en-US" sz="3100" dirty="0" err="1">
                <a:latin typeface="Times New Roman" pitchFamily="18" charset="0"/>
                <a:cs typeface="Times New Roman" pitchFamily="18" charset="0"/>
              </a:rPr>
              <a:t>vật</a:t>
            </a:r>
            <a:r>
              <a:rPr lang="en-US" sz="3100" dirty="0">
                <a:latin typeface="Times New Roman" pitchFamily="18" charset="0"/>
                <a:cs typeface="Times New Roman" pitchFamily="18" charset="0"/>
              </a:rPr>
              <a:t> </a:t>
            </a:r>
            <a:r>
              <a:rPr lang="en-US" sz="3100" dirty="0" err="1">
                <a:latin typeface="Times New Roman" pitchFamily="18" charset="0"/>
                <a:cs typeface="Times New Roman" pitchFamily="18" charset="0"/>
              </a:rPr>
              <a:t>chứa</a:t>
            </a:r>
            <a:r>
              <a:rPr lang="en-US" sz="3100" dirty="0">
                <a:latin typeface="Times New Roman" pitchFamily="18" charset="0"/>
                <a:cs typeface="Times New Roman" pitchFamily="18" charset="0"/>
              </a:rPr>
              <a:t> BMNN</a:t>
            </a:r>
            <a:r>
              <a:rPr lang="vi-VN" sz="3100" dirty="0">
                <a:latin typeface="Times New Roman" pitchFamily="18" charset="0"/>
                <a:cs typeface="Times New Roman" pitchFamily="18" charset="0"/>
              </a:rPr>
              <a:t> bên trong</a:t>
            </a:r>
            <a:r>
              <a:rPr lang="en-US" sz="3100" dirty="0">
                <a:latin typeface="Times New Roman" pitchFamily="18" charset="0"/>
                <a:cs typeface="Times New Roman" pitchFamily="18" charset="0"/>
              </a:rPr>
              <a:t>;</a:t>
            </a:r>
          </a:p>
          <a:p>
            <a:pPr marL="0" indent="0" algn="just">
              <a:buNone/>
            </a:pPr>
            <a:r>
              <a:rPr lang="en-US" sz="3100" dirty="0" smtClean="0">
                <a:latin typeface="Times New Roman" pitchFamily="18" charset="0"/>
                <a:cs typeface="Times New Roman" pitchFamily="18" charset="0"/>
              </a:rPr>
              <a:t>+ </a:t>
            </a:r>
            <a:r>
              <a:rPr lang="vi-VN" sz="3100" dirty="0" smtClean="0">
                <a:latin typeface="Times New Roman" pitchFamily="18" charset="0"/>
                <a:cs typeface="Times New Roman" pitchFamily="18" charset="0"/>
              </a:rPr>
              <a:t>Việc </a:t>
            </a:r>
            <a:r>
              <a:rPr lang="vi-VN" sz="3100" dirty="0">
                <a:latin typeface="Times New Roman" pitchFamily="18" charset="0"/>
                <a:cs typeface="Times New Roman" pitchFamily="18" charset="0"/>
              </a:rPr>
              <a:t>giao tài liệu, vật chứa BMNN phải được quản lý bằng “</a:t>
            </a:r>
            <a:r>
              <a:rPr lang="en-US" sz="3100" dirty="0">
                <a:latin typeface="Times New Roman" pitchFamily="18" charset="0"/>
                <a:cs typeface="Times New Roman" pitchFamily="18" charset="0"/>
              </a:rPr>
              <a:t>S</a:t>
            </a:r>
            <a:r>
              <a:rPr lang="vi-VN" sz="3100" dirty="0">
                <a:latin typeface="Times New Roman" pitchFamily="18" charset="0"/>
                <a:cs typeface="Times New Roman" pitchFamily="18" charset="0"/>
              </a:rPr>
              <a:t>ổ chuyển giao BMNN</a:t>
            </a:r>
            <a:r>
              <a:rPr lang="vi-VN" sz="3100" dirty="0" smtClean="0">
                <a:latin typeface="Times New Roman" pitchFamily="18" charset="0"/>
                <a:cs typeface="Times New Roman" pitchFamily="18" charset="0"/>
              </a:rPr>
              <a:t>”</a:t>
            </a:r>
            <a:r>
              <a:rPr lang="en-US" sz="3100" dirty="0" smtClean="0">
                <a:latin typeface="Times New Roman" pitchFamily="18" charset="0"/>
                <a:cs typeface="Times New Roman" pitchFamily="18" charset="0"/>
              </a:rPr>
              <a:t> </a:t>
            </a:r>
            <a:r>
              <a:rPr lang="en-US" sz="3100" dirty="0" err="1" smtClean="0">
                <a:latin typeface="Times New Roman" pitchFamily="18" charset="0"/>
                <a:cs typeface="Times New Roman" pitchFamily="18" charset="0"/>
              </a:rPr>
              <a:t>theo</a:t>
            </a:r>
            <a:r>
              <a:rPr lang="en-US" sz="3100" dirty="0" smtClean="0">
                <a:latin typeface="Times New Roman" pitchFamily="18" charset="0"/>
                <a:cs typeface="Times New Roman" pitchFamily="18" charset="0"/>
              </a:rPr>
              <a:t> </a:t>
            </a:r>
            <a:r>
              <a:rPr lang="en-US" sz="3100" dirty="0" err="1" smtClean="0">
                <a:latin typeface="Times New Roman" pitchFamily="18" charset="0"/>
                <a:cs typeface="Times New Roman" pitchFamily="18" charset="0"/>
              </a:rPr>
              <a:t>mẫu</a:t>
            </a:r>
            <a:r>
              <a:rPr lang="en-US" sz="3100" dirty="0" smtClean="0">
                <a:latin typeface="Times New Roman" pitchFamily="18" charset="0"/>
                <a:cs typeface="Times New Roman" pitchFamily="18" charset="0"/>
              </a:rPr>
              <a:t> </a:t>
            </a:r>
            <a:r>
              <a:rPr lang="en-US" sz="3100" dirty="0" err="1" smtClean="0">
                <a:latin typeface="Times New Roman" pitchFamily="18" charset="0"/>
                <a:cs typeface="Times New Roman" pitchFamily="18" charset="0"/>
              </a:rPr>
              <a:t>số</a:t>
            </a:r>
            <a:r>
              <a:rPr lang="en-US" sz="3100" dirty="0" smtClean="0">
                <a:latin typeface="Times New Roman" pitchFamily="18" charset="0"/>
                <a:cs typeface="Times New Roman" pitchFamily="18" charset="0"/>
              </a:rPr>
              <a:t> 14 </a:t>
            </a:r>
            <a:r>
              <a:rPr lang="en-US" sz="3100" dirty="0" err="1" smtClean="0">
                <a:latin typeface="Times New Roman" pitchFamily="18" charset="0"/>
                <a:cs typeface="Times New Roman" pitchFamily="18" charset="0"/>
              </a:rPr>
              <a:t>quy</a:t>
            </a:r>
            <a:r>
              <a:rPr lang="en-US" sz="3100" dirty="0" smtClean="0">
                <a:latin typeface="Times New Roman" pitchFamily="18" charset="0"/>
                <a:cs typeface="Times New Roman" pitchFamily="18" charset="0"/>
              </a:rPr>
              <a:t> </a:t>
            </a:r>
            <a:r>
              <a:rPr lang="en-US" sz="3100" dirty="0" err="1" smtClean="0">
                <a:latin typeface="Times New Roman" pitchFamily="18" charset="0"/>
                <a:cs typeface="Times New Roman" pitchFamily="18" charset="0"/>
              </a:rPr>
              <a:t>định</a:t>
            </a:r>
            <a:r>
              <a:rPr lang="en-US" sz="3100" dirty="0" smtClean="0">
                <a:latin typeface="Times New Roman" pitchFamily="18" charset="0"/>
                <a:cs typeface="Times New Roman" pitchFamily="18" charset="0"/>
              </a:rPr>
              <a:t> </a:t>
            </a:r>
            <a:r>
              <a:rPr lang="en-US" sz="3100" dirty="0" err="1" smtClean="0">
                <a:latin typeface="Times New Roman" pitchFamily="18" charset="0"/>
                <a:cs typeface="Times New Roman" pitchFamily="18" charset="0"/>
              </a:rPr>
              <a:t>tại</a:t>
            </a:r>
            <a:r>
              <a:rPr lang="en-US" sz="3100" dirty="0" smtClean="0">
                <a:latin typeface="Times New Roman" pitchFamily="18" charset="0"/>
                <a:cs typeface="Times New Roman" pitchFamily="18" charset="0"/>
              </a:rPr>
              <a:t> </a:t>
            </a:r>
            <a:r>
              <a:rPr lang="en-US" sz="3100" dirty="0" err="1" smtClean="0">
                <a:latin typeface="Times New Roman" pitchFamily="18" charset="0"/>
                <a:cs typeface="Times New Roman" pitchFamily="18" charset="0"/>
              </a:rPr>
              <a:t>Thông</a:t>
            </a:r>
            <a:r>
              <a:rPr lang="en-US" sz="3100" dirty="0" smtClean="0">
                <a:latin typeface="Times New Roman" pitchFamily="18" charset="0"/>
                <a:cs typeface="Times New Roman" pitchFamily="18" charset="0"/>
              </a:rPr>
              <a:t> </a:t>
            </a:r>
            <a:r>
              <a:rPr lang="en-US" sz="3100" dirty="0" err="1" smtClean="0">
                <a:latin typeface="Times New Roman" pitchFamily="18" charset="0"/>
                <a:cs typeface="Times New Roman" pitchFamily="18" charset="0"/>
              </a:rPr>
              <a:t>tư</a:t>
            </a:r>
            <a:r>
              <a:rPr lang="en-US" sz="3100" dirty="0" smtClean="0">
                <a:latin typeface="Times New Roman" pitchFamily="18" charset="0"/>
                <a:cs typeface="Times New Roman" pitchFamily="18" charset="0"/>
              </a:rPr>
              <a:t> </a:t>
            </a:r>
            <a:r>
              <a:rPr lang="en-US" sz="3100" dirty="0" err="1" smtClean="0">
                <a:latin typeface="Times New Roman" pitchFamily="18" charset="0"/>
                <a:cs typeface="Times New Roman" pitchFamily="18" charset="0"/>
              </a:rPr>
              <a:t>số</a:t>
            </a:r>
            <a:r>
              <a:rPr lang="en-US" sz="3100" dirty="0" smtClean="0">
                <a:latin typeface="Times New Roman" pitchFamily="18" charset="0"/>
                <a:cs typeface="Times New Roman" pitchFamily="18" charset="0"/>
              </a:rPr>
              <a:t> 24.</a:t>
            </a:r>
            <a:endParaRPr lang="en-US" sz="3100" dirty="0">
              <a:latin typeface="Times New Roman" pitchFamily="18" charset="0"/>
              <a:cs typeface="Times New Roman" pitchFamily="18" charset="0"/>
            </a:endParaRPr>
          </a:p>
          <a:p>
            <a:pPr marL="0" indent="0" algn="just">
              <a:buNone/>
            </a:pPr>
            <a:endParaRPr lang="en-US" dirty="0">
              <a:latin typeface="Constantia" pitchFamily="18" charset="0"/>
            </a:endParaRPr>
          </a:p>
        </p:txBody>
      </p:sp>
    </p:spTree>
    <p:extLst>
      <p:ext uri="{BB962C8B-B14F-4D97-AF65-F5344CB8AC3E}">
        <p14:creationId xmlns:p14="http://schemas.microsoft.com/office/powerpoint/2010/main" val="1059015931"/>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0" y="533400"/>
            <a:ext cx="8382000" cy="6096000"/>
          </a:xfrm>
        </p:spPr>
        <p:txBody>
          <a:bodyPr>
            <a:normAutofit fontScale="92500" lnSpcReduction="20000"/>
          </a:bodyPr>
          <a:lstStyle/>
          <a:p>
            <a:pPr marL="0" indent="0" algn="just">
              <a:buNone/>
            </a:pPr>
            <a:r>
              <a:rPr lang="en-US" b="1" i="1" dirty="0" smtClean="0">
                <a:latin typeface="Times New Roman" pitchFamily="18" charset="0"/>
                <a:cs typeface="Times New Roman" pitchFamily="18" charset="0"/>
              </a:rPr>
              <a:t>- </a:t>
            </a:r>
            <a:r>
              <a:rPr lang="en-US" b="1" i="1" dirty="0" err="1" smtClean="0">
                <a:latin typeface="Times New Roman" pitchFamily="18" charset="0"/>
                <a:cs typeface="Times New Roman" pitchFamily="18" charset="0"/>
              </a:rPr>
              <a:t>Trình</a:t>
            </a:r>
            <a:r>
              <a:rPr lang="en-US" b="1" i="1" dirty="0" smtClean="0">
                <a:latin typeface="Times New Roman" pitchFamily="18" charset="0"/>
                <a:cs typeface="Times New Roman" pitchFamily="18" charset="0"/>
              </a:rPr>
              <a:t> </a:t>
            </a:r>
            <a:r>
              <a:rPr lang="en-US" b="1" i="1" dirty="0" err="1">
                <a:latin typeface="Times New Roman" pitchFamily="18" charset="0"/>
                <a:cs typeface="Times New Roman" pitchFamily="18" charset="0"/>
              </a:rPr>
              <a:t>tự</a:t>
            </a:r>
            <a:r>
              <a:rPr lang="en-US" b="1" i="1" dirty="0">
                <a:latin typeface="Times New Roman" pitchFamily="18" charset="0"/>
                <a:cs typeface="Times New Roman" pitchFamily="18" charset="0"/>
              </a:rPr>
              <a:t>, </a:t>
            </a:r>
            <a:r>
              <a:rPr lang="en-US" b="1" i="1" dirty="0" err="1">
                <a:latin typeface="Times New Roman" pitchFamily="18" charset="0"/>
                <a:cs typeface="Times New Roman" pitchFamily="18" charset="0"/>
              </a:rPr>
              <a:t>thủ</a:t>
            </a:r>
            <a:r>
              <a:rPr lang="en-US" b="1" i="1" dirty="0">
                <a:latin typeface="Times New Roman" pitchFamily="18" charset="0"/>
                <a:cs typeface="Times New Roman" pitchFamily="18" charset="0"/>
              </a:rPr>
              <a:t> </a:t>
            </a:r>
            <a:r>
              <a:rPr lang="en-US" b="1" i="1" dirty="0" err="1">
                <a:latin typeface="Times New Roman" pitchFamily="18" charset="0"/>
                <a:cs typeface="Times New Roman" pitchFamily="18" charset="0"/>
              </a:rPr>
              <a:t>tục</a:t>
            </a:r>
            <a:r>
              <a:rPr lang="en-US" b="1" i="1" dirty="0">
                <a:latin typeface="Times New Roman" pitchFamily="18" charset="0"/>
                <a:cs typeface="Times New Roman" pitchFamily="18" charset="0"/>
              </a:rPr>
              <a:t> </a:t>
            </a:r>
            <a:r>
              <a:rPr lang="en-US" b="1" i="1" dirty="0" err="1">
                <a:latin typeface="Times New Roman" pitchFamily="18" charset="0"/>
                <a:cs typeface="Times New Roman" pitchFamily="18" charset="0"/>
              </a:rPr>
              <a:t>nhận</a:t>
            </a:r>
            <a:r>
              <a:rPr lang="en-US" b="1" i="1" dirty="0">
                <a:latin typeface="Times New Roman" pitchFamily="18" charset="0"/>
                <a:cs typeface="Times New Roman" pitchFamily="18" charset="0"/>
              </a:rPr>
              <a:t> </a:t>
            </a:r>
            <a:r>
              <a:rPr lang="en-US" b="1" i="1" dirty="0" err="1">
                <a:latin typeface="Times New Roman" pitchFamily="18" charset="0"/>
                <a:cs typeface="Times New Roman" pitchFamily="18" charset="0"/>
              </a:rPr>
              <a:t>tài</a:t>
            </a:r>
            <a:r>
              <a:rPr lang="en-US" b="1" i="1" dirty="0">
                <a:latin typeface="Times New Roman" pitchFamily="18" charset="0"/>
                <a:cs typeface="Times New Roman" pitchFamily="18" charset="0"/>
              </a:rPr>
              <a:t> </a:t>
            </a:r>
            <a:r>
              <a:rPr lang="en-US" b="1" i="1" dirty="0" err="1">
                <a:latin typeface="Times New Roman" pitchFamily="18" charset="0"/>
                <a:cs typeface="Times New Roman" pitchFamily="18" charset="0"/>
              </a:rPr>
              <a:t>liệu</a:t>
            </a:r>
            <a:r>
              <a:rPr lang="en-US" b="1" i="1" dirty="0">
                <a:latin typeface="Times New Roman" pitchFamily="18" charset="0"/>
                <a:cs typeface="Times New Roman" pitchFamily="18" charset="0"/>
              </a:rPr>
              <a:t>, </a:t>
            </a:r>
            <a:r>
              <a:rPr lang="en-US" b="1" i="1" dirty="0" err="1">
                <a:latin typeface="Times New Roman" pitchFamily="18" charset="0"/>
                <a:cs typeface="Times New Roman" pitchFamily="18" charset="0"/>
              </a:rPr>
              <a:t>vật</a:t>
            </a:r>
            <a:r>
              <a:rPr lang="en-US" b="1" i="1" dirty="0">
                <a:latin typeface="Times New Roman" pitchFamily="18" charset="0"/>
                <a:cs typeface="Times New Roman" pitchFamily="18" charset="0"/>
              </a:rPr>
              <a:t> </a:t>
            </a:r>
            <a:r>
              <a:rPr lang="en-US" b="1" i="1" dirty="0" err="1">
                <a:latin typeface="Times New Roman" pitchFamily="18" charset="0"/>
                <a:cs typeface="Times New Roman" pitchFamily="18" charset="0"/>
              </a:rPr>
              <a:t>chứa</a:t>
            </a:r>
            <a:r>
              <a:rPr lang="en-US" b="1" i="1" dirty="0">
                <a:latin typeface="Times New Roman" pitchFamily="18" charset="0"/>
                <a:cs typeface="Times New Roman" pitchFamily="18" charset="0"/>
              </a:rPr>
              <a:t> BMNN:</a:t>
            </a:r>
          </a:p>
          <a:p>
            <a:pPr marL="0" indent="0" algn="just">
              <a:buNone/>
            </a:pPr>
            <a:r>
              <a:rPr lang="en-US" dirty="0">
                <a:latin typeface="Times New Roman" pitchFamily="18" charset="0"/>
                <a:cs typeface="Times New Roman" pitchFamily="18" charset="0"/>
              </a:rPr>
              <a:t>+</a:t>
            </a:r>
            <a:r>
              <a:rPr lang="en-US" dirty="0" smtClean="0">
                <a:latin typeface="Times New Roman" pitchFamily="18" charset="0"/>
                <a:cs typeface="Times New Roman" pitchFamily="18" charset="0"/>
              </a:rPr>
              <a:t> </a:t>
            </a:r>
            <a:r>
              <a:rPr lang="en-US" dirty="0" err="1">
                <a:latin typeface="Times New Roman" pitchFamily="18" charset="0"/>
                <a:cs typeface="Times New Roman" pitchFamily="18" charset="0"/>
              </a:rPr>
              <a:t>Sau</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khi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nhận</a:t>
            </a:r>
            <a:r>
              <a:rPr lang="en-US" dirty="0">
                <a:latin typeface="Times New Roman" pitchFamily="18" charset="0"/>
                <a:cs typeface="Times New Roman" pitchFamily="18" charset="0"/>
              </a:rPr>
              <a:t>, t</a:t>
            </a:r>
            <a:r>
              <a:rPr lang="vi-VN" dirty="0">
                <a:latin typeface="Times New Roman" pitchFamily="18" charset="0"/>
                <a:cs typeface="Times New Roman" pitchFamily="18" charset="0"/>
              </a:rPr>
              <a:t>ài liệu, vật chứa BMNN phải </a:t>
            </a:r>
            <a:r>
              <a:rPr lang="en-US" dirty="0" err="1">
                <a:latin typeface="Times New Roman" pitchFamily="18" charset="0"/>
                <a:cs typeface="Times New Roman" pitchFamily="18" charset="0"/>
              </a:rPr>
              <a:t>đăng</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ký</a:t>
            </a:r>
            <a:r>
              <a:rPr lang="en-US" dirty="0">
                <a:latin typeface="Times New Roman" pitchFamily="18" charset="0"/>
                <a:cs typeface="Times New Roman" pitchFamily="18" charset="0"/>
              </a:rPr>
              <a:t> </a:t>
            </a:r>
            <a:r>
              <a:rPr lang="vi-VN" dirty="0">
                <a:latin typeface="Times New Roman" pitchFamily="18" charset="0"/>
                <a:cs typeface="Times New Roman" pitchFamily="18" charset="0"/>
              </a:rPr>
              <a:t>vào “Sổ </a:t>
            </a:r>
            <a:r>
              <a:rPr lang="en-US" dirty="0" err="1">
                <a:latin typeface="Times New Roman" pitchFamily="18" charset="0"/>
                <a:cs typeface="Times New Roman" pitchFamily="18" charset="0"/>
              </a:rPr>
              <a:t>đăng</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ký</a:t>
            </a:r>
            <a:r>
              <a:rPr lang="vi-VN" dirty="0">
                <a:latin typeface="Times New Roman" pitchFamily="18" charset="0"/>
                <a:cs typeface="Times New Roman" pitchFamily="18" charset="0"/>
              </a:rPr>
              <a:t> BMNN đến</a:t>
            </a:r>
            <a:r>
              <a:rPr lang="vi-VN" dirty="0" smtClean="0">
                <a:latin typeface="Times New Roman" pitchFamily="18" charset="0"/>
                <a:cs typeface="Times New Roman" pitchFamily="18" charset="0"/>
              </a:rPr>
              <a:t>”</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theo</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mẫu</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số</a:t>
            </a:r>
            <a:r>
              <a:rPr lang="en-US" dirty="0" smtClean="0">
                <a:latin typeface="Times New Roman" pitchFamily="18" charset="0"/>
                <a:cs typeface="Times New Roman" pitchFamily="18" charset="0"/>
              </a:rPr>
              <a:t> 15 </a:t>
            </a:r>
            <a:r>
              <a:rPr lang="en-US" dirty="0" err="1" smtClean="0">
                <a:latin typeface="Times New Roman" pitchFamily="18" charset="0"/>
                <a:cs typeface="Times New Roman" pitchFamily="18" charset="0"/>
              </a:rPr>
              <a:t>quy</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định</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tại</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Thông</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tư</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số</a:t>
            </a:r>
            <a:r>
              <a:rPr lang="en-US" dirty="0" smtClean="0">
                <a:latin typeface="Times New Roman" pitchFamily="18" charset="0"/>
                <a:cs typeface="Times New Roman" pitchFamily="18" charset="0"/>
              </a:rPr>
              <a:t> 24.</a:t>
            </a:r>
            <a:endParaRPr lang="en-US" dirty="0">
              <a:latin typeface="Times New Roman" pitchFamily="18" charset="0"/>
              <a:cs typeface="Times New Roman" pitchFamily="18" charset="0"/>
            </a:endParaRPr>
          </a:p>
          <a:p>
            <a:pPr marL="0" indent="0" algn="just">
              <a:buNone/>
            </a:pPr>
            <a:r>
              <a:rPr lang="en-US" dirty="0">
                <a:latin typeface="Times New Roman" pitchFamily="18" charset="0"/>
                <a:cs typeface="Times New Roman" pitchFamily="18" charset="0"/>
              </a:rPr>
              <a:t>+</a:t>
            </a:r>
            <a:r>
              <a:rPr lang="vi-VN" dirty="0" smtClean="0">
                <a:latin typeface="Times New Roman" pitchFamily="18" charset="0"/>
                <a:cs typeface="Times New Roman" pitchFamily="18" charset="0"/>
              </a:rPr>
              <a:t> </a:t>
            </a:r>
            <a:r>
              <a:rPr lang="vi-VN" spc="20" dirty="0">
                <a:latin typeface="Times New Roman" pitchFamily="18" charset="0"/>
                <a:cs typeface="Times New Roman" pitchFamily="18" charset="0"/>
              </a:rPr>
              <a:t>Trường hợp tài liệu, vật chứa BMNN mà phong bì có dấu “Chỉ người có tên mới được bóc bì”, người nhận vào sổ theo ký hiệu ngoài bì</a:t>
            </a:r>
            <a:r>
              <a:rPr lang="en-US" spc="20" dirty="0">
                <a:latin typeface="Times New Roman" pitchFamily="18" charset="0"/>
                <a:cs typeface="Times New Roman" pitchFamily="18" charset="0"/>
              </a:rPr>
              <a:t>, </a:t>
            </a:r>
            <a:r>
              <a:rPr lang="en-US" spc="20" dirty="0" err="1">
                <a:latin typeface="Times New Roman" pitchFamily="18" charset="0"/>
                <a:cs typeface="Times New Roman" pitchFamily="18" charset="0"/>
              </a:rPr>
              <a:t>không</a:t>
            </a:r>
            <a:r>
              <a:rPr lang="en-US" spc="20" dirty="0">
                <a:latin typeface="Times New Roman" pitchFamily="18" charset="0"/>
                <a:cs typeface="Times New Roman" pitchFamily="18" charset="0"/>
              </a:rPr>
              <a:t> </a:t>
            </a:r>
            <a:r>
              <a:rPr lang="en-US" spc="20" dirty="0" err="1">
                <a:latin typeface="Times New Roman" pitchFamily="18" charset="0"/>
                <a:cs typeface="Times New Roman" pitchFamily="18" charset="0"/>
              </a:rPr>
              <a:t>được</a:t>
            </a:r>
            <a:r>
              <a:rPr lang="en-US" spc="20" dirty="0">
                <a:latin typeface="Times New Roman" pitchFamily="18" charset="0"/>
                <a:cs typeface="Times New Roman" pitchFamily="18" charset="0"/>
              </a:rPr>
              <a:t> </a:t>
            </a:r>
            <a:r>
              <a:rPr lang="en-US" spc="20" dirty="0" err="1">
                <a:latin typeface="Times New Roman" pitchFamily="18" charset="0"/>
                <a:cs typeface="Times New Roman" pitchFamily="18" charset="0"/>
              </a:rPr>
              <a:t>mở</a:t>
            </a:r>
            <a:r>
              <a:rPr lang="en-US" spc="20" dirty="0">
                <a:latin typeface="Times New Roman" pitchFamily="18" charset="0"/>
                <a:cs typeface="Times New Roman" pitchFamily="18" charset="0"/>
              </a:rPr>
              <a:t> </a:t>
            </a:r>
            <a:r>
              <a:rPr lang="en-US" spc="20" dirty="0" err="1">
                <a:latin typeface="Times New Roman" pitchFamily="18" charset="0"/>
                <a:cs typeface="Times New Roman" pitchFamily="18" charset="0"/>
              </a:rPr>
              <a:t>bì</a:t>
            </a:r>
            <a:r>
              <a:rPr lang="en-US" spc="20" dirty="0">
                <a:latin typeface="Times New Roman" pitchFamily="18" charset="0"/>
                <a:cs typeface="Times New Roman" pitchFamily="18" charset="0"/>
              </a:rPr>
              <a:t> </a:t>
            </a:r>
            <a:r>
              <a:rPr lang="vi-VN" spc="20" dirty="0">
                <a:latin typeface="Times New Roman" pitchFamily="18" charset="0"/>
                <a:cs typeface="Times New Roman" pitchFamily="18" charset="0"/>
              </a:rPr>
              <a:t>và</a:t>
            </a:r>
            <a:r>
              <a:rPr lang="en-US" spc="20" dirty="0">
                <a:latin typeface="Times New Roman" pitchFamily="18" charset="0"/>
                <a:cs typeface="Times New Roman" pitchFamily="18" charset="0"/>
              </a:rPr>
              <a:t> </a:t>
            </a:r>
            <a:r>
              <a:rPr lang="en-US" spc="20" dirty="0" err="1">
                <a:latin typeface="Times New Roman" pitchFamily="18" charset="0"/>
                <a:cs typeface="Times New Roman" pitchFamily="18" charset="0"/>
              </a:rPr>
              <a:t>phải</a:t>
            </a:r>
            <a:r>
              <a:rPr lang="vi-VN" spc="20" dirty="0">
                <a:latin typeface="Times New Roman" pitchFamily="18" charset="0"/>
                <a:cs typeface="Times New Roman" pitchFamily="18" charset="0"/>
              </a:rPr>
              <a:t> chuyển ngay đến người có tên trên phong bì. Nếu người có tên trên phong bì đi vắng và trên phong bì có thêm dấu “Hỏa tốc” thì chuyển đến lãnh đạo cơ quan, tổ chức</a:t>
            </a:r>
            <a:r>
              <a:rPr lang="en-US" spc="20" dirty="0">
                <a:latin typeface="Times New Roman" pitchFamily="18" charset="0"/>
                <a:cs typeface="Times New Roman" pitchFamily="18" charset="0"/>
              </a:rPr>
              <a:t> </a:t>
            </a:r>
            <a:r>
              <a:rPr lang="en-US" spc="20" dirty="0" err="1">
                <a:latin typeface="Times New Roman" pitchFamily="18" charset="0"/>
                <a:cs typeface="Times New Roman" pitchFamily="18" charset="0"/>
              </a:rPr>
              <a:t>hoặc</a:t>
            </a:r>
            <a:r>
              <a:rPr lang="en-US" spc="20" dirty="0">
                <a:latin typeface="Times New Roman" pitchFamily="18" charset="0"/>
                <a:cs typeface="Times New Roman" pitchFamily="18" charset="0"/>
              </a:rPr>
              <a:t> </a:t>
            </a:r>
            <a:r>
              <a:rPr lang="en-US" spc="20" dirty="0" err="1">
                <a:latin typeface="Times New Roman" pitchFamily="18" charset="0"/>
                <a:cs typeface="Times New Roman" pitchFamily="18" charset="0"/>
              </a:rPr>
              <a:t>người</a:t>
            </a:r>
            <a:r>
              <a:rPr lang="en-US" spc="20" dirty="0">
                <a:latin typeface="Times New Roman" pitchFamily="18" charset="0"/>
                <a:cs typeface="Times New Roman" pitchFamily="18" charset="0"/>
              </a:rPr>
              <a:t> </a:t>
            </a:r>
            <a:r>
              <a:rPr lang="en-US" spc="20" dirty="0" err="1">
                <a:latin typeface="Times New Roman" pitchFamily="18" charset="0"/>
                <a:cs typeface="Times New Roman" pitchFamily="18" charset="0"/>
              </a:rPr>
              <a:t>được</a:t>
            </a:r>
            <a:r>
              <a:rPr lang="en-US" spc="20" dirty="0">
                <a:latin typeface="Times New Roman" pitchFamily="18" charset="0"/>
                <a:cs typeface="Times New Roman" pitchFamily="18" charset="0"/>
              </a:rPr>
              <a:t> </a:t>
            </a:r>
            <a:r>
              <a:rPr lang="en-US" spc="20" dirty="0" err="1">
                <a:latin typeface="Times New Roman" pitchFamily="18" charset="0"/>
                <a:cs typeface="Times New Roman" pitchFamily="18" charset="0"/>
              </a:rPr>
              <a:t>lãnh</a:t>
            </a:r>
            <a:r>
              <a:rPr lang="en-US" spc="20" dirty="0">
                <a:latin typeface="Times New Roman" pitchFamily="18" charset="0"/>
                <a:cs typeface="Times New Roman" pitchFamily="18" charset="0"/>
              </a:rPr>
              <a:t> </a:t>
            </a:r>
            <a:r>
              <a:rPr lang="en-US" spc="20" dirty="0" err="1">
                <a:latin typeface="Times New Roman" pitchFamily="18" charset="0"/>
                <a:cs typeface="Times New Roman" pitchFamily="18" charset="0"/>
              </a:rPr>
              <a:t>đạo</a:t>
            </a:r>
            <a:r>
              <a:rPr lang="en-US" spc="20" dirty="0">
                <a:latin typeface="Times New Roman" pitchFamily="18" charset="0"/>
                <a:cs typeface="Times New Roman" pitchFamily="18" charset="0"/>
              </a:rPr>
              <a:t> </a:t>
            </a:r>
            <a:r>
              <a:rPr lang="en-US" spc="20" dirty="0" err="1">
                <a:latin typeface="Times New Roman" pitchFamily="18" charset="0"/>
                <a:cs typeface="Times New Roman" pitchFamily="18" charset="0"/>
              </a:rPr>
              <a:t>cơ</a:t>
            </a:r>
            <a:r>
              <a:rPr lang="en-US" spc="20" dirty="0">
                <a:latin typeface="Times New Roman" pitchFamily="18" charset="0"/>
                <a:cs typeface="Times New Roman" pitchFamily="18" charset="0"/>
              </a:rPr>
              <a:t> </a:t>
            </a:r>
            <a:r>
              <a:rPr lang="en-US" spc="20" dirty="0" err="1">
                <a:latin typeface="Times New Roman" pitchFamily="18" charset="0"/>
                <a:cs typeface="Times New Roman" pitchFamily="18" charset="0"/>
              </a:rPr>
              <a:t>quan</a:t>
            </a:r>
            <a:r>
              <a:rPr lang="en-US" spc="20" dirty="0">
                <a:latin typeface="Times New Roman" pitchFamily="18" charset="0"/>
                <a:cs typeface="Times New Roman" pitchFamily="18" charset="0"/>
              </a:rPr>
              <a:t>, </a:t>
            </a:r>
            <a:r>
              <a:rPr lang="en-US" spc="20" dirty="0" err="1">
                <a:latin typeface="Times New Roman" pitchFamily="18" charset="0"/>
                <a:cs typeface="Times New Roman" pitchFamily="18" charset="0"/>
              </a:rPr>
              <a:t>tổ</a:t>
            </a:r>
            <a:r>
              <a:rPr lang="en-US" spc="20" dirty="0">
                <a:latin typeface="Times New Roman" pitchFamily="18" charset="0"/>
                <a:cs typeface="Times New Roman" pitchFamily="18" charset="0"/>
              </a:rPr>
              <a:t> </a:t>
            </a:r>
            <a:r>
              <a:rPr lang="en-US" spc="20" dirty="0" err="1">
                <a:latin typeface="Times New Roman" pitchFamily="18" charset="0"/>
                <a:cs typeface="Times New Roman" pitchFamily="18" charset="0"/>
              </a:rPr>
              <a:t>chức</a:t>
            </a:r>
            <a:r>
              <a:rPr lang="en-US" spc="20" dirty="0">
                <a:latin typeface="Times New Roman" pitchFamily="18" charset="0"/>
                <a:cs typeface="Times New Roman" pitchFamily="18" charset="0"/>
              </a:rPr>
              <a:t> </a:t>
            </a:r>
            <a:r>
              <a:rPr lang="en-US" spc="20" dirty="0" err="1">
                <a:latin typeface="Times New Roman" pitchFamily="18" charset="0"/>
                <a:cs typeface="Times New Roman" pitchFamily="18" charset="0"/>
              </a:rPr>
              <a:t>ủy</a:t>
            </a:r>
            <a:r>
              <a:rPr lang="en-US" spc="20" dirty="0">
                <a:latin typeface="Times New Roman" pitchFamily="18" charset="0"/>
                <a:cs typeface="Times New Roman" pitchFamily="18" charset="0"/>
              </a:rPr>
              <a:t> </a:t>
            </a:r>
            <a:r>
              <a:rPr lang="en-US" spc="20" dirty="0" err="1">
                <a:latin typeface="Times New Roman" pitchFamily="18" charset="0"/>
                <a:cs typeface="Times New Roman" pitchFamily="18" charset="0"/>
              </a:rPr>
              <a:t>quyền</a:t>
            </a:r>
            <a:r>
              <a:rPr lang="vi-VN" spc="20" dirty="0">
                <a:latin typeface="Times New Roman" pitchFamily="18" charset="0"/>
                <a:cs typeface="Times New Roman" pitchFamily="18" charset="0"/>
              </a:rPr>
              <a:t> giải quyết</a:t>
            </a:r>
            <a:r>
              <a:rPr lang="en-US" spc="20" dirty="0">
                <a:latin typeface="Times New Roman" pitchFamily="18" charset="0"/>
                <a:cs typeface="Times New Roman" pitchFamily="18" charset="0"/>
              </a:rPr>
              <a:t>; </a:t>
            </a:r>
          </a:p>
          <a:p>
            <a:pPr marL="0" indent="0" algn="just">
              <a:buNone/>
            </a:pPr>
            <a:r>
              <a:rPr lang="en-US" dirty="0">
                <a:latin typeface="Times New Roman" pitchFamily="18" charset="0"/>
                <a:cs typeface="Times New Roman" pitchFamily="18" charset="0"/>
              </a:rPr>
              <a:t>+</a:t>
            </a:r>
            <a:r>
              <a:rPr lang="vi-VN" dirty="0" smtClean="0">
                <a:latin typeface="Times New Roman" pitchFamily="18" charset="0"/>
                <a:cs typeface="Times New Roman" pitchFamily="18" charset="0"/>
              </a:rPr>
              <a:t> </a:t>
            </a:r>
            <a:r>
              <a:rPr lang="vi-VN" dirty="0">
                <a:latin typeface="Times New Roman" pitchFamily="18" charset="0"/>
                <a:cs typeface="Times New Roman" pitchFamily="18" charset="0"/>
              </a:rPr>
              <a:t>Trường hợp tài liệu, vật chứa BMNN được gửi đến mà không thực hiện đúng quy định bảo vệ BMNN thì chuyển đến </a:t>
            </a:r>
            <a:r>
              <a:rPr lang="en-US" dirty="0" err="1">
                <a:latin typeface="Times New Roman" pitchFamily="18" charset="0"/>
                <a:cs typeface="Times New Roman" pitchFamily="18" charset="0"/>
              </a:rPr>
              <a:t>lãnh</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đạo</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cơ</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quan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tổ</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chức</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nhận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tài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liệu</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vật</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chứa</a:t>
            </a:r>
            <a:r>
              <a:rPr lang="en-US" dirty="0">
                <a:latin typeface="Times New Roman" pitchFamily="18" charset="0"/>
                <a:cs typeface="Times New Roman" pitchFamily="18" charset="0"/>
              </a:rPr>
              <a:t> BMNN </a:t>
            </a:r>
            <a:r>
              <a:rPr lang="en-US" dirty="0" err="1">
                <a:latin typeface="Times New Roman" pitchFamily="18" charset="0"/>
                <a:cs typeface="Times New Roman" pitchFamily="18" charset="0"/>
              </a:rPr>
              <a:t>hoặc</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người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có</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tên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trên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phong</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bì</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đối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với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trường</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hợp</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gửi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đích</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danh</a:t>
            </a:r>
            <a:r>
              <a:rPr lang="en-US" dirty="0">
                <a:latin typeface="Times New Roman" pitchFamily="18" charset="0"/>
                <a:cs typeface="Times New Roman" pitchFamily="18" charset="0"/>
              </a:rPr>
              <a:t>)</a:t>
            </a:r>
            <a:r>
              <a:rPr lang="vi-VN" dirty="0">
                <a:latin typeface="Times New Roman" pitchFamily="18" charset="0"/>
                <a:cs typeface="Times New Roman" pitchFamily="18" charset="0"/>
              </a:rPr>
              <a:t> giải quyết, đồng thời phải thông báo nơi gửi biết để có biện pháp khắc phục. Nếu phát hiện tài liệu, vật chứa BMNN gửi đến có dấu hiệu bóc, mở bì hoặc bị tráo đổi, mất, hư hỏng thì người nhận phải báo cáo ngay người đứng đầu cơ quan, tổ chức để có biện pháp xử lý.</a:t>
            </a:r>
            <a:endParaRPr lang="en-US" dirty="0">
              <a:latin typeface="Times New Roman" pitchFamily="18" charset="0"/>
              <a:cs typeface="Times New Roman" pitchFamily="18" charset="0"/>
            </a:endParaRPr>
          </a:p>
          <a:p>
            <a:pPr marL="0" indent="0">
              <a:buNone/>
            </a:pPr>
            <a:endParaRPr lang="en-US" dirty="0">
              <a:latin typeface="Constantia" pitchFamily="18" charset="0"/>
            </a:endParaRPr>
          </a:p>
        </p:txBody>
      </p:sp>
    </p:spTree>
    <p:extLst>
      <p:ext uri="{BB962C8B-B14F-4D97-AF65-F5344CB8AC3E}">
        <p14:creationId xmlns:p14="http://schemas.microsoft.com/office/powerpoint/2010/main" val="351552395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57200"/>
            <a:ext cx="8229600" cy="5867400"/>
          </a:xfrm>
        </p:spPr>
        <p:txBody>
          <a:bodyPr>
            <a:normAutofit/>
          </a:bodyPr>
          <a:lstStyle/>
          <a:p>
            <a:pPr marL="0" indent="0" algn="just">
              <a:buNone/>
            </a:pPr>
            <a:r>
              <a:rPr lang="en-US" sz="2400" b="1" dirty="0" err="1">
                <a:latin typeface="Times New Roman" pitchFamily="18" charset="0"/>
                <a:cs typeface="Times New Roman" pitchFamily="18" charset="0"/>
              </a:rPr>
              <a:t>C</a:t>
            </a:r>
            <a:r>
              <a:rPr lang="en-US" sz="2400" b="1" dirty="0" err="1" smtClean="0">
                <a:latin typeface="Times New Roman" pitchFamily="18" charset="0"/>
                <a:cs typeface="Times New Roman" pitchFamily="18" charset="0"/>
              </a:rPr>
              <a:t>ác</a:t>
            </a:r>
            <a:r>
              <a:rPr lang="en-US" sz="2400" b="1" dirty="0" smtClean="0">
                <a:latin typeface="Times New Roman" pitchFamily="18" charset="0"/>
                <a:cs typeface="Times New Roman" pitchFamily="18" charset="0"/>
              </a:rPr>
              <a:t> </a:t>
            </a:r>
            <a:r>
              <a:rPr lang="en-US" sz="2400" b="1" dirty="0" err="1">
                <a:latin typeface="Times New Roman" pitchFamily="18" charset="0"/>
                <a:cs typeface="Times New Roman" pitchFamily="18" charset="0"/>
              </a:rPr>
              <a:t>loại</a:t>
            </a:r>
            <a:r>
              <a:rPr lang="en-US" sz="2400" b="1" dirty="0">
                <a:latin typeface="Times New Roman" pitchFamily="18" charset="0"/>
                <a:cs typeface="Times New Roman" pitchFamily="18" charset="0"/>
              </a:rPr>
              <a:t> con </a:t>
            </a:r>
            <a:r>
              <a:rPr lang="en-US" sz="2400" b="1" dirty="0" err="1">
                <a:latin typeface="Times New Roman" pitchFamily="18" charset="0"/>
                <a:cs typeface="Times New Roman" pitchFamily="18" charset="0"/>
              </a:rPr>
              <a:t>dấu</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phục</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vụ</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công</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tác</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bảo</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vệ</a:t>
            </a:r>
            <a:r>
              <a:rPr lang="en-US" sz="2400" b="1" dirty="0">
                <a:latin typeface="Times New Roman" pitchFamily="18" charset="0"/>
                <a:cs typeface="Times New Roman" pitchFamily="18" charset="0"/>
              </a:rPr>
              <a:t> BMNN </a:t>
            </a:r>
            <a:r>
              <a:rPr lang="en-US" sz="2400" b="1" dirty="0" err="1">
                <a:latin typeface="Times New Roman" pitchFamily="18" charset="0"/>
                <a:cs typeface="Times New Roman" pitchFamily="18" charset="0"/>
              </a:rPr>
              <a:t>tại</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cơ</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quan</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tổ</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chức</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địa</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phương</a:t>
            </a:r>
            <a:r>
              <a:rPr lang="en-US" sz="2400" b="1" dirty="0">
                <a:latin typeface="Times New Roman" pitchFamily="18" charset="0"/>
                <a:cs typeface="Times New Roman" pitchFamily="18" charset="0"/>
              </a:rPr>
              <a:t>: 18 </a:t>
            </a:r>
            <a:r>
              <a:rPr lang="en-US" sz="2400" b="1" dirty="0" err="1">
                <a:latin typeface="Times New Roman" pitchFamily="18" charset="0"/>
                <a:cs typeface="Times New Roman" pitchFamily="18" charset="0"/>
              </a:rPr>
              <a:t>mẫu</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dấu</a:t>
            </a:r>
            <a:endParaRPr lang="en-US" sz="2400" b="1" dirty="0">
              <a:latin typeface="Times New Roman" pitchFamily="18" charset="0"/>
              <a:cs typeface="Times New Roman" pitchFamily="18" charset="0"/>
            </a:endParaRPr>
          </a:p>
          <a:p>
            <a:pPr marL="0" indent="0" algn="just">
              <a:buNone/>
            </a:pP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Dấu</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chỉ</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độ</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mật</a:t>
            </a:r>
            <a:r>
              <a:rPr lang="en-US" sz="2400" dirty="0">
                <a:latin typeface="Times New Roman" pitchFamily="18" charset="0"/>
                <a:cs typeface="Times New Roman" pitchFamily="18" charset="0"/>
              </a:rPr>
              <a:t>: 03 </a:t>
            </a:r>
            <a:r>
              <a:rPr lang="en-US" sz="2400" dirty="0" err="1">
                <a:latin typeface="Times New Roman" pitchFamily="18" charset="0"/>
                <a:cs typeface="Times New Roman" pitchFamily="18" charset="0"/>
              </a:rPr>
              <a:t>dấu</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Tuyệt</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mật</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Tối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mật</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Mật</a:t>
            </a:r>
            <a:r>
              <a:rPr lang="en-US" sz="2400" dirty="0">
                <a:latin typeface="Times New Roman" pitchFamily="18" charset="0"/>
                <a:cs typeface="Times New Roman" pitchFamily="18" charset="0"/>
              </a:rPr>
              <a:t>).</a:t>
            </a:r>
          </a:p>
          <a:p>
            <a:pPr marL="0" indent="0" algn="just">
              <a:buNone/>
            </a:pP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Dấu</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ký</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hiệu</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độ</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mật</a:t>
            </a:r>
            <a:r>
              <a:rPr lang="en-US" sz="2400" dirty="0">
                <a:latin typeface="Times New Roman" pitchFamily="18" charset="0"/>
                <a:cs typeface="Times New Roman" pitchFamily="18" charset="0"/>
              </a:rPr>
              <a:t>: 03 </a:t>
            </a:r>
            <a:r>
              <a:rPr lang="en-US" sz="2400" dirty="0" err="1">
                <a:latin typeface="Times New Roman" pitchFamily="18" charset="0"/>
                <a:cs typeface="Times New Roman" pitchFamily="18" charset="0"/>
              </a:rPr>
              <a:t>dấu</a:t>
            </a:r>
            <a:r>
              <a:rPr lang="en-US" sz="2400" dirty="0">
                <a:latin typeface="Times New Roman" pitchFamily="18" charset="0"/>
                <a:cs typeface="Times New Roman" pitchFamily="18" charset="0"/>
              </a:rPr>
              <a:t> (A, B, C).</a:t>
            </a:r>
          </a:p>
          <a:p>
            <a:pPr marL="0" indent="0" algn="just">
              <a:buNone/>
            </a:pP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Dấu</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Thời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hạn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bảo</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vệ</a:t>
            </a:r>
            <a:r>
              <a:rPr lang="en-US" sz="2400" dirty="0">
                <a:latin typeface="Times New Roman" pitchFamily="18" charset="0"/>
                <a:cs typeface="Times New Roman" pitchFamily="18" charset="0"/>
              </a:rPr>
              <a:t> BMNN: 01 </a:t>
            </a:r>
            <a:r>
              <a:rPr lang="en-US" sz="2400" dirty="0" err="1">
                <a:latin typeface="Times New Roman" pitchFamily="18" charset="0"/>
                <a:cs typeface="Times New Roman" pitchFamily="18" charset="0"/>
              </a:rPr>
              <a:t>dấu</a:t>
            </a:r>
            <a:r>
              <a:rPr lang="en-US" sz="2400" dirty="0">
                <a:latin typeface="Times New Roman" pitchFamily="18" charset="0"/>
                <a:cs typeface="Times New Roman" pitchFamily="18" charset="0"/>
              </a:rPr>
              <a:t>.</a:t>
            </a:r>
          </a:p>
          <a:p>
            <a:pPr marL="0" indent="0" algn="just">
              <a:buNone/>
            </a:pP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Dấu</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Gia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hạn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thời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hạn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bảo</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vệ</a:t>
            </a:r>
            <a:r>
              <a:rPr lang="en-US" sz="2400" dirty="0">
                <a:latin typeface="Times New Roman" pitchFamily="18" charset="0"/>
                <a:cs typeface="Times New Roman" pitchFamily="18" charset="0"/>
              </a:rPr>
              <a:t> BMNN: 01 </a:t>
            </a:r>
            <a:r>
              <a:rPr lang="en-US" sz="2400" dirty="0" err="1">
                <a:latin typeface="Times New Roman" pitchFamily="18" charset="0"/>
                <a:cs typeface="Times New Roman" pitchFamily="18" charset="0"/>
              </a:rPr>
              <a:t>dấu</a:t>
            </a:r>
            <a:r>
              <a:rPr lang="en-US" sz="2400" dirty="0">
                <a:latin typeface="Times New Roman" pitchFamily="18" charset="0"/>
                <a:cs typeface="Times New Roman" pitchFamily="18" charset="0"/>
              </a:rPr>
              <a:t>.</a:t>
            </a:r>
          </a:p>
          <a:p>
            <a:pPr marL="0" indent="0" algn="just">
              <a:buNone/>
            </a:pP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Dấu</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Giải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mật</a:t>
            </a:r>
            <a:r>
              <a:rPr lang="en-US" sz="2400" dirty="0">
                <a:latin typeface="Times New Roman" pitchFamily="18" charset="0"/>
                <a:cs typeface="Times New Roman" pitchFamily="18" charset="0"/>
              </a:rPr>
              <a:t>: 01 </a:t>
            </a:r>
            <a:r>
              <a:rPr lang="en-US" sz="2400" dirty="0" err="1">
                <a:latin typeface="Times New Roman" pitchFamily="18" charset="0"/>
                <a:cs typeface="Times New Roman" pitchFamily="18" charset="0"/>
              </a:rPr>
              <a:t>dấu</a:t>
            </a:r>
            <a:r>
              <a:rPr lang="en-US" sz="2400" dirty="0">
                <a:latin typeface="Times New Roman" pitchFamily="18" charset="0"/>
                <a:cs typeface="Times New Roman" pitchFamily="18" charset="0"/>
              </a:rPr>
              <a:t>.</a:t>
            </a:r>
          </a:p>
          <a:p>
            <a:pPr marL="0" indent="0" algn="just">
              <a:buNone/>
            </a:pP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Dấu</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điều</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chỉnh</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độ</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mật</a:t>
            </a:r>
            <a:r>
              <a:rPr lang="en-US" sz="2400" dirty="0">
                <a:latin typeface="Times New Roman" pitchFamily="18" charset="0"/>
                <a:cs typeface="Times New Roman" pitchFamily="18" charset="0"/>
              </a:rPr>
              <a:t>: 04 </a:t>
            </a:r>
            <a:r>
              <a:rPr lang="en-US" sz="2400" dirty="0" err="1">
                <a:latin typeface="Times New Roman" pitchFamily="18" charset="0"/>
                <a:cs typeface="Times New Roman" pitchFamily="18" charset="0"/>
              </a:rPr>
              <a:t>dấu</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Giảm</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xuống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Tối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mật</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Giảm</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xuống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Mật</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Tăng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lên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Tuyệt</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mật</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Tăng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lên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Tối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mật</a:t>
            </a:r>
            <a:r>
              <a:rPr lang="en-US" sz="2400" dirty="0">
                <a:latin typeface="Times New Roman" pitchFamily="18" charset="0"/>
                <a:cs typeface="Times New Roman" pitchFamily="18" charset="0"/>
              </a:rPr>
              <a:t>).</a:t>
            </a:r>
          </a:p>
          <a:p>
            <a:pPr marL="0" indent="0" algn="just">
              <a:buNone/>
            </a:pP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Dấu</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Tài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liệu</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thu</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hồi</a:t>
            </a:r>
            <a:r>
              <a:rPr lang="en-US" sz="2400" dirty="0">
                <a:latin typeface="Times New Roman" pitchFamily="18" charset="0"/>
                <a:cs typeface="Times New Roman" pitchFamily="18" charset="0"/>
              </a:rPr>
              <a:t>: 01 </a:t>
            </a:r>
            <a:r>
              <a:rPr lang="en-US" sz="2400" dirty="0" err="1">
                <a:latin typeface="Times New Roman" pitchFamily="18" charset="0"/>
                <a:cs typeface="Times New Roman" pitchFamily="18" charset="0"/>
              </a:rPr>
              <a:t>dấu</a:t>
            </a:r>
            <a:r>
              <a:rPr lang="en-US" sz="2400" dirty="0">
                <a:latin typeface="Times New Roman" pitchFamily="18" charset="0"/>
                <a:cs typeface="Times New Roman" pitchFamily="18" charset="0"/>
              </a:rPr>
              <a:t>. </a:t>
            </a:r>
          </a:p>
          <a:p>
            <a:pPr marL="0" indent="0" algn="just">
              <a:buNone/>
            </a:pP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Dấu</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Chỉ</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người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có</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tên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mới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được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bóc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bì</a:t>
            </a:r>
            <a:r>
              <a:rPr lang="en-US" sz="2400" dirty="0">
                <a:latin typeface="Times New Roman" pitchFamily="18" charset="0"/>
                <a:cs typeface="Times New Roman" pitchFamily="18" charset="0"/>
              </a:rPr>
              <a:t>: 01 </a:t>
            </a:r>
            <a:r>
              <a:rPr lang="en-US" sz="2400" dirty="0" err="1" smtClean="0">
                <a:latin typeface="Times New Roman" pitchFamily="18" charset="0"/>
                <a:cs typeface="Times New Roman" pitchFamily="18" charset="0"/>
              </a:rPr>
              <a:t>dấu</a:t>
            </a:r>
            <a:r>
              <a:rPr lang="en-US" sz="2400" dirty="0" smtClean="0">
                <a:latin typeface="Times New Roman" pitchFamily="18" charset="0"/>
                <a:cs typeface="Times New Roman" pitchFamily="18" charset="0"/>
              </a:rPr>
              <a:t>.</a:t>
            </a:r>
            <a:endParaRPr lang="en-US" sz="2400" dirty="0">
              <a:latin typeface="Times New Roman" pitchFamily="18" charset="0"/>
              <a:cs typeface="Times New Roman" pitchFamily="18" charset="0"/>
            </a:endParaRPr>
          </a:p>
          <a:p>
            <a:pPr marL="0" indent="0" algn="just">
              <a:buNone/>
            </a:pP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Dấu</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quản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lý</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số</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lượng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tài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liệu</a:t>
            </a:r>
            <a:r>
              <a:rPr lang="en-US" sz="2400" dirty="0">
                <a:latin typeface="Times New Roman" pitchFamily="18" charset="0"/>
                <a:cs typeface="Times New Roman" pitchFamily="18" charset="0"/>
              </a:rPr>
              <a:t> BMNN: 01 </a:t>
            </a:r>
            <a:r>
              <a:rPr lang="en-US" sz="2400" dirty="0" err="1">
                <a:latin typeface="Times New Roman" pitchFamily="18" charset="0"/>
                <a:cs typeface="Times New Roman" pitchFamily="18" charset="0"/>
              </a:rPr>
              <a:t>dấu</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Bản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số</a:t>
            </a:r>
            <a:r>
              <a:rPr lang="en-US" sz="2400" dirty="0" smtClean="0">
                <a:latin typeface="Times New Roman" pitchFamily="18" charset="0"/>
                <a:cs typeface="Times New Roman" pitchFamily="18" charset="0"/>
              </a:rPr>
              <a:t>).</a:t>
            </a:r>
            <a:endParaRPr lang="en-US" sz="2400" dirty="0">
              <a:latin typeface="Times New Roman" pitchFamily="18" charset="0"/>
              <a:cs typeface="Times New Roman" pitchFamily="18" charset="0"/>
            </a:endParaRPr>
          </a:p>
          <a:p>
            <a:pPr marL="0" indent="0" algn="just">
              <a:buNone/>
            </a:pP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Dấu</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sao</a:t>
            </a:r>
            <a:r>
              <a:rPr lang="en-US" sz="2400" dirty="0">
                <a:latin typeface="Times New Roman" pitchFamily="18" charset="0"/>
                <a:cs typeface="Times New Roman" pitchFamily="18" charset="0"/>
              </a:rPr>
              <a:t> BMNN: 02 </a:t>
            </a:r>
            <a:r>
              <a:rPr lang="en-US" sz="2400" dirty="0" err="1">
                <a:latin typeface="Times New Roman" pitchFamily="18" charset="0"/>
                <a:cs typeface="Times New Roman" pitchFamily="18" charset="0"/>
              </a:rPr>
              <a:t>dấu</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Bản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sao</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số</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Bản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sao</a:t>
            </a:r>
            <a:r>
              <a:rPr lang="en-US" sz="2400" dirty="0">
                <a:latin typeface="Times New Roman" pitchFamily="18" charset="0"/>
                <a:cs typeface="Times New Roman" pitchFamily="18" charset="0"/>
              </a:rPr>
              <a:t> BMNN</a:t>
            </a:r>
            <a:r>
              <a:rPr lang="en-US" sz="2400" dirty="0" smtClean="0">
                <a:latin typeface="Times New Roman" pitchFamily="18" charset="0"/>
                <a:cs typeface="Times New Roman" pitchFamily="18" charset="0"/>
              </a:rPr>
              <a:t>).</a:t>
            </a:r>
            <a:endParaRPr lang="en-US" sz="2400" dirty="0">
              <a:latin typeface="Times New Roman" pitchFamily="18" charset="0"/>
              <a:cs typeface="Times New Roman" pitchFamily="18" charset="0"/>
            </a:endParaRPr>
          </a:p>
          <a:p>
            <a:pPr marL="0" indent="0">
              <a:buNone/>
            </a:pPr>
            <a:endParaRPr lang="en-US" dirty="0"/>
          </a:p>
        </p:txBody>
      </p:sp>
    </p:spTree>
    <p:extLst>
      <p:ext uri="{BB962C8B-B14F-4D97-AF65-F5344CB8AC3E}">
        <p14:creationId xmlns:p14="http://schemas.microsoft.com/office/powerpoint/2010/main" val="1611166330"/>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noChangeAspect="1"/>
          </p:cNvGraphicFramePr>
          <p:nvPr>
            <p:ph idx="1"/>
            <p:extLst>
              <p:ext uri="{D42A27DB-BD31-4B8C-83A1-F6EECF244321}">
                <p14:modId xmlns:p14="http://schemas.microsoft.com/office/powerpoint/2010/main" val="346674524"/>
              </p:ext>
            </p:extLst>
          </p:nvPr>
        </p:nvGraphicFramePr>
        <p:xfrm>
          <a:off x="2133600" y="228599"/>
          <a:ext cx="5181600" cy="6531785"/>
        </p:xfrm>
        <a:graphic>
          <a:graphicData uri="http://schemas.openxmlformats.org/presentationml/2006/ole">
            <mc:AlternateContent xmlns:mc="http://schemas.openxmlformats.org/markup-compatibility/2006">
              <mc:Choice xmlns:v="urn:schemas-microsoft-com:vml" Requires="v">
                <p:oleObj spid="_x0000_s7371" name="Document" r:id="rId4" imgW="6613928" imgH="8336161" progId="Word.Document.12">
                  <p:embed/>
                </p:oleObj>
              </mc:Choice>
              <mc:Fallback>
                <p:oleObj name="Document" r:id="rId4" imgW="6613928" imgH="8336161" progId="Word.Document.12">
                  <p:embed/>
                  <p:pic>
                    <p:nvPicPr>
                      <p:cNvPr id="0" name=""/>
                      <p:cNvPicPr/>
                      <p:nvPr/>
                    </p:nvPicPr>
                    <p:blipFill>
                      <a:blip r:embed="rId5"/>
                      <a:stretch>
                        <a:fillRect/>
                      </a:stretch>
                    </p:blipFill>
                    <p:spPr>
                      <a:xfrm>
                        <a:off x="2133600" y="228599"/>
                        <a:ext cx="5181600" cy="6531785"/>
                      </a:xfrm>
                      <a:prstGeom prst="rect">
                        <a:avLst/>
                      </a:prstGeom>
                    </p:spPr>
                  </p:pic>
                </p:oleObj>
              </mc:Fallback>
            </mc:AlternateContent>
          </a:graphicData>
        </a:graphic>
      </p:graphicFrame>
    </p:spTree>
    <p:extLst>
      <p:ext uri="{BB962C8B-B14F-4D97-AF65-F5344CB8AC3E}">
        <p14:creationId xmlns:p14="http://schemas.microsoft.com/office/powerpoint/2010/main" val="4018359353"/>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noChangeAspect="1"/>
          </p:cNvGraphicFramePr>
          <p:nvPr>
            <p:ph idx="1"/>
            <p:extLst>
              <p:ext uri="{D42A27DB-BD31-4B8C-83A1-F6EECF244321}">
                <p14:modId xmlns:p14="http://schemas.microsoft.com/office/powerpoint/2010/main" val="3562770185"/>
              </p:ext>
            </p:extLst>
          </p:nvPr>
        </p:nvGraphicFramePr>
        <p:xfrm>
          <a:off x="381000" y="914400"/>
          <a:ext cx="8229600" cy="3435350"/>
        </p:xfrm>
        <a:graphic>
          <a:graphicData uri="http://schemas.openxmlformats.org/presentationml/2006/ole">
            <mc:AlternateContent xmlns:mc="http://schemas.openxmlformats.org/markup-compatibility/2006">
              <mc:Choice xmlns:v="urn:schemas-microsoft-com:vml" Requires="v">
                <p:oleObj spid="_x0000_s8395" name="Document" r:id="rId4" imgW="6607463" imgH="2757517" progId="Word.Document.12">
                  <p:embed/>
                </p:oleObj>
              </mc:Choice>
              <mc:Fallback>
                <p:oleObj name="Document" r:id="rId4" imgW="6607463" imgH="2757517" progId="Word.Document.12">
                  <p:embed/>
                  <p:pic>
                    <p:nvPicPr>
                      <p:cNvPr id="0" name=""/>
                      <p:cNvPicPr/>
                      <p:nvPr/>
                    </p:nvPicPr>
                    <p:blipFill>
                      <a:blip r:embed="rId5"/>
                      <a:stretch>
                        <a:fillRect/>
                      </a:stretch>
                    </p:blipFill>
                    <p:spPr>
                      <a:xfrm>
                        <a:off x="381000" y="914400"/>
                        <a:ext cx="8229600" cy="3435350"/>
                      </a:xfrm>
                      <a:prstGeom prst="rect">
                        <a:avLst/>
                      </a:prstGeom>
                    </p:spPr>
                  </p:pic>
                </p:oleObj>
              </mc:Fallback>
            </mc:AlternateContent>
          </a:graphicData>
        </a:graphic>
      </p:graphicFrame>
    </p:spTree>
    <p:extLst>
      <p:ext uri="{BB962C8B-B14F-4D97-AF65-F5344CB8AC3E}">
        <p14:creationId xmlns:p14="http://schemas.microsoft.com/office/powerpoint/2010/main" val="1002359174"/>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noChangeAspect="1"/>
          </p:cNvGraphicFramePr>
          <p:nvPr>
            <p:ph idx="1"/>
            <p:extLst>
              <p:ext uri="{D42A27DB-BD31-4B8C-83A1-F6EECF244321}">
                <p14:modId xmlns:p14="http://schemas.microsoft.com/office/powerpoint/2010/main" val="1471437307"/>
              </p:ext>
            </p:extLst>
          </p:nvPr>
        </p:nvGraphicFramePr>
        <p:xfrm>
          <a:off x="2133600" y="381000"/>
          <a:ext cx="4876800" cy="6142038"/>
        </p:xfrm>
        <a:graphic>
          <a:graphicData uri="http://schemas.openxmlformats.org/presentationml/2006/ole">
            <mc:AlternateContent xmlns:mc="http://schemas.openxmlformats.org/markup-compatibility/2006">
              <mc:Choice xmlns:v="urn:schemas-microsoft-com:vml" Requires="v">
                <p:oleObj spid="_x0000_s13468" name="Document" r:id="rId4" imgW="6613928" imgH="8336161" progId="Word.Document.12">
                  <p:embed/>
                </p:oleObj>
              </mc:Choice>
              <mc:Fallback>
                <p:oleObj name="Document" r:id="rId4" imgW="6613928" imgH="8336161" progId="Word.Document.12">
                  <p:embed/>
                  <p:pic>
                    <p:nvPicPr>
                      <p:cNvPr id="0" name=""/>
                      <p:cNvPicPr/>
                      <p:nvPr/>
                    </p:nvPicPr>
                    <p:blipFill>
                      <a:blip r:embed="rId5"/>
                      <a:stretch>
                        <a:fillRect/>
                      </a:stretch>
                    </p:blipFill>
                    <p:spPr>
                      <a:xfrm>
                        <a:off x="2133600" y="381000"/>
                        <a:ext cx="4876800" cy="6142038"/>
                      </a:xfrm>
                      <a:prstGeom prst="rect">
                        <a:avLst/>
                      </a:prstGeom>
                    </p:spPr>
                  </p:pic>
                </p:oleObj>
              </mc:Fallback>
            </mc:AlternateContent>
          </a:graphicData>
        </a:graphic>
      </p:graphicFrame>
    </p:spTree>
    <p:extLst>
      <p:ext uri="{BB962C8B-B14F-4D97-AF65-F5344CB8AC3E}">
        <p14:creationId xmlns:p14="http://schemas.microsoft.com/office/powerpoint/2010/main" val="2797645622"/>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noChangeAspect="1"/>
          </p:cNvGraphicFramePr>
          <p:nvPr>
            <p:ph idx="1"/>
            <p:extLst>
              <p:ext uri="{D42A27DB-BD31-4B8C-83A1-F6EECF244321}">
                <p14:modId xmlns:p14="http://schemas.microsoft.com/office/powerpoint/2010/main" val="3652474744"/>
              </p:ext>
            </p:extLst>
          </p:nvPr>
        </p:nvGraphicFramePr>
        <p:xfrm>
          <a:off x="914400" y="914400"/>
          <a:ext cx="7294562" cy="5562600"/>
        </p:xfrm>
        <a:graphic>
          <a:graphicData uri="http://schemas.openxmlformats.org/presentationml/2006/ole">
            <mc:AlternateContent xmlns:mc="http://schemas.openxmlformats.org/markup-compatibility/2006">
              <mc:Choice xmlns:v="urn:schemas-microsoft-com:vml" Requires="v">
                <p:oleObj spid="_x0000_s10442" name="Document" r:id="rId4" imgW="6607463" imgH="5038138" progId="Word.Document.12">
                  <p:embed/>
                </p:oleObj>
              </mc:Choice>
              <mc:Fallback>
                <p:oleObj name="Document" r:id="rId4" imgW="6607463" imgH="5038138" progId="Word.Document.12">
                  <p:embed/>
                  <p:pic>
                    <p:nvPicPr>
                      <p:cNvPr id="0" name=""/>
                      <p:cNvPicPr/>
                      <p:nvPr/>
                    </p:nvPicPr>
                    <p:blipFill>
                      <a:blip r:embed="rId5"/>
                      <a:stretch>
                        <a:fillRect/>
                      </a:stretch>
                    </p:blipFill>
                    <p:spPr>
                      <a:xfrm>
                        <a:off x="914400" y="914400"/>
                        <a:ext cx="7294562" cy="5562600"/>
                      </a:xfrm>
                      <a:prstGeom prst="rect">
                        <a:avLst/>
                      </a:prstGeom>
                    </p:spPr>
                  </p:pic>
                </p:oleObj>
              </mc:Fallback>
            </mc:AlternateContent>
          </a:graphicData>
        </a:graphic>
      </p:graphicFrame>
    </p:spTree>
    <p:extLst>
      <p:ext uri="{BB962C8B-B14F-4D97-AF65-F5344CB8AC3E}">
        <p14:creationId xmlns:p14="http://schemas.microsoft.com/office/powerpoint/2010/main" val="2441269529"/>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noChangeAspect="1"/>
          </p:cNvGraphicFramePr>
          <p:nvPr>
            <p:ph idx="1"/>
            <p:extLst>
              <p:ext uri="{D42A27DB-BD31-4B8C-83A1-F6EECF244321}">
                <p14:modId xmlns:p14="http://schemas.microsoft.com/office/powerpoint/2010/main" val="2401880233"/>
              </p:ext>
            </p:extLst>
          </p:nvPr>
        </p:nvGraphicFramePr>
        <p:xfrm>
          <a:off x="1981200" y="228600"/>
          <a:ext cx="5146675" cy="6487759"/>
        </p:xfrm>
        <a:graphic>
          <a:graphicData uri="http://schemas.openxmlformats.org/presentationml/2006/ole">
            <mc:AlternateContent xmlns:mc="http://schemas.openxmlformats.org/markup-compatibility/2006">
              <mc:Choice xmlns:v="urn:schemas-microsoft-com:vml" Requires="v">
                <p:oleObj spid="_x0000_s14491" name="Document" r:id="rId4" imgW="6613928" imgH="8336161" progId="Word.Document.12">
                  <p:embed/>
                </p:oleObj>
              </mc:Choice>
              <mc:Fallback>
                <p:oleObj name="Document" r:id="rId4" imgW="6613928" imgH="8336161" progId="Word.Document.12">
                  <p:embed/>
                  <p:pic>
                    <p:nvPicPr>
                      <p:cNvPr id="0" name=""/>
                      <p:cNvPicPr/>
                      <p:nvPr/>
                    </p:nvPicPr>
                    <p:blipFill>
                      <a:blip r:embed="rId5"/>
                      <a:stretch>
                        <a:fillRect/>
                      </a:stretch>
                    </p:blipFill>
                    <p:spPr>
                      <a:xfrm>
                        <a:off x="1981200" y="228600"/>
                        <a:ext cx="5146675" cy="6487759"/>
                      </a:xfrm>
                      <a:prstGeom prst="rect">
                        <a:avLst/>
                      </a:prstGeom>
                    </p:spPr>
                  </p:pic>
                </p:oleObj>
              </mc:Fallback>
            </mc:AlternateContent>
          </a:graphicData>
        </a:graphic>
      </p:graphicFrame>
    </p:spTree>
    <p:extLst>
      <p:ext uri="{BB962C8B-B14F-4D97-AF65-F5344CB8AC3E}">
        <p14:creationId xmlns:p14="http://schemas.microsoft.com/office/powerpoint/2010/main" val="3946710654"/>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p:cNvGraphicFramePr>
            <a:graphicFrameLocks noGrp="1" noChangeAspect="1"/>
          </p:cNvGraphicFramePr>
          <p:nvPr>
            <p:ph idx="1"/>
            <p:extLst>
              <p:ext uri="{D42A27DB-BD31-4B8C-83A1-F6EECF244321}">
                <p14:modId xmlns:p14="http://schemas.microsoft.com/office/powerpoint/2010/main" val="444793851"/>
              </p:ext>
            </p:extLst>
          </p:nvPr>
        </p:nvGraphicFramePr>
        <p:xfrm>
          <a:off x="457200" y="1066800"/>
          <a:ext cx="8148637" cy="4800600"/>
        </p:xfrm>
        <a:graphic>
          <a:graphicData uri="http://schemas.openxmlformats.org/presentationml/2006/ole">
            <mc:AlternateContent xmlns:mc="http://schemas.openxmlformats.org/markup-compatibility/2006">
              <mc:Choice xmlns:v="urn:schemas-microsoft-com:vml" Requires="v">
                <p:oleObj spid="_x0000_s9419" name="Document" r:id="rId4" imgW="6607463" imgH="3892077" progId="Word.Document.12">
                  <p:embed/>
                </p:oleObj>
              </mc:Choice>
              <mc:Fallback>
                <p:oleObj name="Document" r:id="rId4" imgW="6607463" imgH="3892077" progId="Word.Document.12">
                  <p:embed/>
                  <p:pic>
                    <p:nvPicPr>
                      <p:cNvPr id="0" name=""/>
                      <p:cNvPicPr/>
                      <p:nvPr/>
                    </p:nvPicPr>
                    <p:blipFill>
                      <a:blip r:embed="rId5"/>
                      <a:stretch>
                        <a:fillRect/>
                      </a:stretch>
                    </p:blipFill>
                    <p:spPr>
                      <a:xfrm>
                        <a:off x="457200" y="1066800"/>
                        <a:ext cx="8148637" cy="4800600"/>
                      </a:xfrm>
                      <a:prstGeom prst="rect">
                        <a:avLst/>
                      </a:prstGeom>
                    </p:spPr>
                  </p:pic>
                </p:oleObj>
              </mc:Fallback>
            </mc:AlternateContent>
          </a:graphicData>
        </a:graphic>
      </p:graphicFrame>
    </p:spTree>
    <p:extLst>
      <p:ext uri="{BB962C8B-B14F-4D97-AF65-F5344CB8AC3E}">
        <p14:creationId xmlns:p14="http://schemas.microsoft.com/office/powerpoint/2010/main" val="2541699330"/>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14400"/>
            <a:ext cx="8229600" cy="5791200"/>
          </a:xfrm>
        </p:spPr>
        <p:txBody>
          <a:bodyPr>
            <a:normAutofit/>
          </a:bodyPr>
          <a:lstStyle/>
          <a:p>
            <a:pPr marL="0" indent="0" algn="just">
              <a:buNone/>
            </a:pPr>
            <a:r>
              <a:rPr lang="en-US" sz="2400" b="1" i="1" dirty="0">
                <a:latin typeface="Times New Roman" pitchFamily="18" charset="0"/>
                <a:cs typeface="Times New Roman" pitchFamily="18" charset="0"/>
              </a:rPr>
              <a:t>8</a:t>
            </a:r>
            <a:r>
              <a:rPr lang="en-US" sz="2400" b="1" i="1" dirty="0" smtClean="0">
                <a:latin typeface="Times New Roman" pitchFamily="18" charset="0"/>
                <a:cs typeface="Times New Roman" pitchFamily="18" charset="0"/>
              </a:rPr>
              <a:t>. </a:t>
            </a:r>
            <a:r>
              <a:rPr lang="en-US" sz="2400" b="1" i="1" dirty="0" err="1">
                <a:latin typeface="Times New Roman" pitchFamily="18" charset="0"/>
                <a:cs typeface="Times New Roman" pitchFamily="18" charset="0"/>
              </a:rPr>
              <a:t>Mang</a:t>
            </a:r>
            <a:r>
              <a:rPr lang="en-US" sz="2400" b="1" i="1" dirty="0">
                <a:latin typeface="Times New Roman" pitchFamily="18" charset="0"/>
                <a:cs typeface="Times New Roman" pitchFamily="18" charset="0"/>
              </a:rPr>
              <a:t> </a:t>
            </a:r>
            <a:r>
              <a:rPr lang="en-US" sz="2400" b="1" i="1" dirty="0" err="1">
                <a:latin typeface="Times New Roman" pitchFamily="18" charset="0"/>
                <a:cs typeface="Times New Roman" pitchFamily="18" charset="0"/>
              </a:rPr>
              <a:t>tài</a:t>
            </a:r>
            <a:r>
              <a:rPr lang="en-US" sz="2400" b="1" i="1" dirty="0">
                <a:latin typeface="Times New Roman" pitchFamily="18" charset="0"/>
                <a:cs typeface="Times New Roman" pitchFamily="18" charset="0"/>
              </a:rPr>
              <a:t> </a:t>
            </a:r>
            <a:r>
              <a:rPr lang="en-US" sz="2400" b="1" i="1" dirty="0" err="1">
                <a:latin typeface="Times New Roman" pitchFamily="18" charset="0"/>
                <a:cs typeface="Times New Roman" pitchFamily="18" charset="0"/>
              </a:rPr>
              <a:t>liệu</a:t>
            </a:r>
            <a:r>
              <a:rPr lang="en-US" sz="2400" b="1" i="1" dirty="0">
                <a:latin typeface="Times New Roman" pitchFamily="18" charset="0"/>
                <a:cs typeface="Times New Roman" pitchFamily="18" charset="0"/>
              </a:rPr>
              <a:t>, </a:t>
            </a:r>
            <a:r>
              <a:rPr lang="en-US" sz="2400" b="1" i="1" dirty="0" err="1">
                <a:latin typeface="Times New Roman" pitchFamily="18" charset="0"/>
                <a:cs typeface="Times New Roman" pitchFamily="18" charset="0"/>
              </a:rPr>
              <a:t>vật</a:t>
            </a:r>
            <a:r>
              <a:rPr lang="en-US" sz="2400" b="1" i="1" dirty="0">
                <a:latin typeface="Times New Roman" pitchFamily="18" charset="0"/>
                <a:cs typeface="Times New Roman" pitchFamily="18" charset="0"/>
              </a:rPr>
              <a:t> </a:t>
            </a:r>
            <a:r>
              <a:rPr lang="en-US" sz="2400" b="1" i="1" dirty="0" err="1">
                <a:latin typeface="Times New Roman" pitchFamily="18" charset="0"/>
                <a:cs typeface="Times New Roman" pitchFamily="18" charset="0"/>
              </a:rPr>
              <a:t>chứa</a:t>
            </a:r>
            <a:r>
              <a:rPr lang="en-US" sz="2400" b="1" i="1" dirty="0">
                <a:latin typeface="Times New Roman" pitchFamily="18" charset="0"/>
                <a:cs typeface="Times New Roman" pitchFamily="18" charset="0"/>
              </a:rPr>
              <a:t> BMNN </a:t>
            </a:r>
            <a:r>
              <a:rPr lang="en-US" sz="2400" b="1" i="1" dirty="0" err="1">
                <a:latin typeface="Times New Roman" pitchFamily="18" charset="0"/>
                <a:cs typeface="Times New Roman" pitchFamily="18" charset="0"/>
              </a:rPr>
              <a:t>ra</a:t>
            </a:r>
            <a:r>
              <a:rPr lang="en-US" sz="2400" b="1" i="1" dirty="0">
                <a:latin typeface="Times New Roman" pitchFamily="18" charset="0"/>
                <a:cs typeface="Times New Roman" pitchFamily="18" charset="0"/>
              </a:rPr>
              <a:t> </a:t>
            </a:r>
            <a:r>
              <a:rPr lang="en-US" sz="2400" b="1" i="1" dirty="0" err="1">
                <a:latin typeface="Times New Roman" pitchFamily="18" charset="0"/>
                <a:cs typeface="Times New Roman" pitchFamily="18" charset="0"/>
              </a:rPr>
              <a:t>khỏi</a:t>
            </a:r>
            <a:r>
              <a:rPr lang="en-US" sz="2400" b="1" i="1" dirty="0">
                <a:latin typeface="Times New Roman" pitchFamily="18" charset="0"/>
                <a:cs typeface="Times New Roman" pitchFamily="18" charset="0"/>
              </a:rPr>
              <a:t> </a:t>
            </a:r>
            <a:r>
              <a:rPr lang="en-US" sz="2400" b="1" i="1" dirty="0" err="1">
                <a:latin typeface="Times New Roman" pitchFamily="18" charset="0"/>
                <a:cs typeface="Times New Roman" pitchFamily="18" charset="0"/>
              </a:rPr>
              <a:t>nơi</a:t>
            </a:r>
            <a:r>
              <a:rPr lang="en-US" sz="2400" b="1" i="1" dirty="0">
                <a:latin typeface="Times New Roman" pitchFamily="18" charset="0"/>
                <a:cs typeface="Times New Roman" pitchFamily="18" charset="0"/>
              </a:rPr>
              <a:t> </a:t>
            </a:r>
            <a:r>
              <a:rPr lang="en-US" sz="2400" b="1" i="1" dirty="0" err="1">
                <a:latin typeface="Times New Roman" pitchFamily="18" charset="0"/>
                <a:cs typeface="Times New Roman" pitchFamily="18" charset="0"/>
              </a:rPr>
              <a:t>lưu</a:t>
            </a:r>
            <a:r>
              <a:rPr lang="en-US" sz="2400" b="1" i="1" dirty="0">
                <a:latin typeface="Times New Roman" pitchFamily="18" charset="0"/>
                <a:cs typeface="Times New Roman" pitchFamily="18" charset="0"/>
              </a:rPr>
              <a:t> </a:t>
            </a:r>
            <a:r>
              <a:rPr lang="en-US" sz="2400" b="1" i="1" dirty="0" err="1">
                <a:latin typeface="Times New Roman" pitchFamily="18" charset="0"/>
                <a:cs typeface="Times New Roman" pitchFamily="18" charset="0"/>
              </a:rPr>
              <a:t>giữ</a:t>
            </a:r>
            <a:r>
              <a:rPr lang="en-US" sz="2400" b="1" i="1" dirty="0">
                <a:latin typeface="Times New Roman" pitchFamily="18" charset="0"/>
                <a:cs typeface="Times New Roman" pitchFamily="18" charset="0"/>
              </a:rPr>
              <a:t> (</a:t>
            </a:r>
            <a:r>
              <a:rPr lang="en-US" sz="2400" b="1" i="1" dirty="0" err="1">
                <a:latin typeface="Times New Roman" pitchFamily="18" charset="0"/>
                <a:cs typeface="Times New Roman" pitchFamily="18" charset="0"/>
              </a:rPr>
              <a:t>Điều</a:t>
            </a:r>
            <a:r>
              <a:rPr lang="en-US" sz="2400" b="1" i="1" dirty="0">
                <a:latin typeface="Times New Roman" pitchFamily="18" charset="0"/>
                <a:cs typeface="Times New Roman" pitchFamily="18" charset="0"/>
              </a:rPr>
              <a:t> </a:t>
            </a:r>
            <a:r>
              <a:rPr lang="en-US" sz="2400" b="1" i="1" dirty="0" smtClean="0">
                <a:latin typeface="Times New Roman" pitchFamily="18" charset="0"/>
                <a:cs typeface="Times New Roman" pitchFamily="18" charset="0"/>
              </a:rPr>
              <a:t>14)</a:t>
            </a:r>
          </a:p>
          <a:p>
            <a:pPr marL="0" indent="0" algn="just">
              <a:buNone/>
            </a:pPr>
            <a:r>
              <a:rPr lang="en-US" sz="2400" b="1" i="1"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Thẩm</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quyền</a:t>
            </a:r>
            <a:r>
              <a:rPr lang="en-US" sz="2400" dirty="0" smtClean="0">
                <a:latin typeface="Times New Roman" pitchFamily="18" charset="0"/>
                <a:cs typeface="Times New Roman" pitchFamily="18" charset="0"/>
              </a:rPr>
              <a:t> </a:t>
            </a:r>
            <a:r>
              <a:rPr lang="vi-VN" sz="2400" dirty="0" smtClean="0">
                <a:latin typeface="Times New Roman" pitchFamily="18" charset="0"/>
                <a:cs typeface="Times New Roman" pitchFamily="18" charset="0"/>
              </a:rPr>
              <a:t>mang </a:t>
            </a:r>
            <a:r>
              <a:rPr lang="vi-VN" sz="2400" dirty="0">
                <a:latin typeface="Times New Roman" pitchFamily="18" charset="0"/>
                <a:cs typeface="Times New Roman" pitchFamily="18" charset="0"/>
              </a:rPr>
              <a:t>tài liệu, vật chứa bí mật nhà nước ra khỏi nơi lưu giữ để phục vụ công tác ở trong </a:t>
            </a:r>
            <a:r>
              <a:rPr lang="vi-VN" sz="2400" dirty="0" smtClean="0">
                <a:latin typeface="Times New Roman" pitchFamily="18" charset="0"/>
                <a:cs typeface="Times New Roman" pitchFamily="18" charset="0"/>
              </a:rPr>
              <a:t>nước</a:t>
            </a:r>
            <a:r>
              <a:rPr lang="en-US" sz="2400" dirty="0" smtClean="0">
                <a:latin typeface="Times New Roman" pitchFamily="18" charset="0"/>
                <a:cs typeface="Times New Roman" pitchFamily="18" charset="0"/>
              </a:rPr>
              <a:t>:</a:t>
            </a:r>
            <a:r>
              <a:rPr lang="vi-VN" sz="2400" dirty="0" smtClean="0">
                <a:latin typeface="Times New Roman" pitchFamily="18" charset="0"/>
                <a:cs typeface="Times New Roman" pitchFamily="18" charset="0"/>
              </a:rPr>
              <a:t> người </a:t>
            </a:r>
            <a:r>
              <a:rPr lang="vi-VN" sz="2400" dirty="0">
                <a:latin typeface="Times New Roman" pitchFamily="18" charset="0"/>
                <a:cs typeface="Times New Roman" pitchFamily="18" charset="0"/>
              </a:rPr>
              <a:t>đứng đầu hoặc cấp phó được ủy quyền của người đứng đầu cơ quan, tổ chức trực tiếp quản lý bí mật nhà nước cho phép</a:t>
            </a:r>
            <a:r>
              <a:rPr lang="vi-VN" sz="2400" dirty="0" smtClean="0">
                <a:latin typeface="Times New Roman" pitchFamily="18" charset="0"/>
                <a:cs typeface="Times New Roman" pitchFamily="18" charset="0"/>
              </a:rPr>
              <a:t>.</a:t>
            </a:r>
            <a:endParaRPr lang="en-US" sz="2400" dirty="0" smtClean="0">
              <a:latin typeface="Times New Roman" pitchFamily="18" charset="0"/>
              <a:cs typeface="Times New Roman" pitchFamily="18" charset="0"/>
            </a:endParaRPr>
          </a:p>
          <a:p>
            <a:pPr marL="0" indent="0" algn="just">
              <a:buNone/>
            </a:pP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Thẩm</a:t>
            </a:r>
            <a:r>
              <a:rPr lang="en-US" sz="2400" dirty="0" smtClean="0">
                <a:latin typeface="Times New Roman" pitchFamily="18" charset="0"/>
                <a:cs typeface="Times New Roman" pitchFamily="18" charset="0"/>
              </a:rPr>
              <a:t> </a:t>
            </a:r>
            <a:r>
              <a:rPr lang="en-US" sz="2400" dirty="0" err="1">
                <a:latin typeface="Times New Roman" pitchFamily="18" charset="0"/>
                <a:cs typeface="Times New Roman" pitchFamily="18" charset="0"/>
              </a:rPr>
              <a:t>quyền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cho</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phép</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mang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tài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liệu</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vật</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chứa</a:t>
            </a:r>
            <a:r>
              <a:rPr lang="en-US" sz="2400" dirty="0">
                <a:latin typeface="Times New Roman" pitchFamily="18" charset="0"/>
                <a:cs typeface="Times New Roman" pitchFamily="18" charset="0"/>
              </a:rPr>
              <a:t> BMNN </a:t>
            </a:r>
            <a:r>
              <a:rPr lang="en-US" sz="2400" dirty="0" err="1">
                <a:latin typeface="Times New Roman" pitchFamily="18" charset="0"/>
                <a:cs typeface="Times New Roman" pitchFamily="18" charset="0"/>
              </a:rPr>
              <a:t>ra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khỏi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nơi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lưu</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giữ</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để</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phục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vụ</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công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tác</a:t>
            </a:r>
            <a:r>
              <a:rPr lang="en-US" sz="2400" dirty="0">
                <a:latin typeface="Times New Roman" pitchFamily="18" charset="0"/>
                <a:cs typeface="Times New Roman" pitchFamily="18" charset="0"/>
              </a:rPr>
              <a:t> ở </a:t>
            </a:r>
            <a:r>
              <a:rPr lang="en-US" sz="2400" dirty="0" err="1">
                <a:latin typeface="Times New Roman" pitchFamily="18" charset="0"/>
                <a:cs typeface="Times New Roman" pitchFamily="18" charset="0"/>
              </a:rPr>
              <a:t>nước</a:t>
            </a:r>
            <a:r>
              <a:rPr lang="en-US" sz="2400" dirty="0">
                <a:latin typeface="Times New Roman" pitchFamily="18" charset="0"/>
                <a:cs typeface="Times New Roman" pitchFamily="18" charset="0"/>
              </a:rPr>
              <a:t> </a:t>
            </a:r>
            <a:r>
              <a:rPr lang="en-US" sz="2400" dirty="0" err="1" smtClean="0">
                <a:latin typeface="Times New Roman" pitchFamily="18" charset="0"/>
                <a:cs typeface="Times New Roman" pitchFamily="18" charset="0"/>
              </a:rPr>
              <a:t>ngoài</a:t>
            </a:r>
            <a:r>
              <a:rPr lang="en-US" sz="2400" dirty="0" smtClean="0">
                <a:latin typeface="Times New Roman" pitchFamily="18" charset="0"/>
                <a:cs typeface="Times New Roman" pitchFamily="18" charset="0"/>
              </a:rPr>
              <a:t>: n</a:t>
            </a:r>
            <a:r>
              <a:rPr lang="vi-VN" sz="2400" dirty="0" smtClean="0">
                <a:latin typeface="Times New Roman" pitchFamily="18" charset="0"/>
                <a:cs typeface="Times New Roman" pitchFamily="18" charset="0"/>
              </a:rPr>
              <a:t>gười </a:t>
            </a:r>
            <a:r>
              <a:rPr lang="vi-VN" sz="2400" dirty="0">
                <a:latin typeface="Times New Roman" pitchFamily="18" charset="0"/>
                <a:cs typeface="Times New Roman" pitchFamily="18" charset="0"/>
              </a:rPr>
              <a:t>có thẩm quyền quy định tại các điểm a, b, c, d, đ, g, h, i, k và l khoản 1 Điều 11 của Luật </a:t>
            </a:r>
            <a:r>
              <a:rPr lang="en-US" sz="2400" dirty="0" err="1" smtClean="0">
                <a:latin typeface="Times New Roman" pitchFamily="18" charset="0"/>
                <a:cs typeface="Times New Roman" pitchFamily="18" charset="0"/>
              </a:rPr>
              <a:t>Bảo</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vệ</a:t>
            </a:r>
            <a:r>
              <a:rPr lang="en-US" sz="2400" dirty="0" smtClean="0">
                <a:latin typeface="Times New Roman" pitchFamily="18" charset="0"/>
                <a:cs typeface="Times New Roman" pitchFamily="18" charset="0"/>
              </a:rPr>
              <a:t> BMNN </a:t>
            </a:r>
            <a:r>
              <a:rPr lang="vi-VN" sz="2400" dirty="0" smtClean="0">
                <a:latin typeface="Times New Roman" pitchFamily="18" charset="0"/>
                <a:cs typeface="Times New Roman" pitchFamily="18" charset="0"/>
              </a:rPr>
              <a:t>hoặc </a:t>
            </a:r>
            <a:r>
              <a:rPr lang="vi-VN" sz="2400" dirty="0">
                <a:latin typeface="Times New Roman" pitchFamily="18" charset="0"/>
                <a:cs typeface="Times New Roman" pitchFamily="18" charset="0"/>
              </a:rPr>
              <a:t>cấp phó được ủy quyền cho phép và phải báo cáo Trưởng đoàn công tác.</a:t>
            </a:r>
            <a:endParaRPr lang="en-US" sz="2400" dirty="0">
              <a:latin typeface="Times New Roman" pitchFamily="18" charset="0"/>
              <a:cs typeface="Times New Roman" pitchFamily="18" charset="0"/>
            </a:endParaRPr>
          </a:p>
        </p:txBody>
      </p:sp>
    </p:spTree>
    <p:extLst>
      <p:ext uri="{BB962C8B-B14F-4D97-AF65-F5344CB8AC3E}">
        <p14:creationId xmlns:p14="http://schemas.microsoft.com/office/powerpoint/2010/main" val="2771561617"/>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33400"/>
            <a:ext cx="8229600" cy="5791200"/>
          </a:xfrm>
        </p:spPr>
        <p:txBody>
          <a:bodyPr>
            <a:noAutofit/>
          </a:bodyPr>
          <a:lstStyle/>
          <a:p>
            <a:pPr marL="0" indent="0" algn="just">
              <a:buNone/>
            </a:pPr>
            <a:r>
              <a:rPr lang="en-US" sz="2400" b="1" i="1" dirty="0" smtClean="0">
                <a:latin typeface="Times New Roman" pitchFamily="18" charset="0"/>
                <a:cs typeface="Times New Roman" pitchFamily="18" charset="0"/>
              </a:rPr>
              <a:t>- </a:t>
            </a:r>
            <a:r>
              <a:rPr lang="en-US" sz="2400" b="1" i="1" dirty="0" err="1" smtClean="0">
                <a:latin typeface="Times New Roman" pitchFamily="18" charset="0"/>
                <a:cs typeface="Times New Roman" pitchFamily="18" charset="0"/>
              </a:rPr>
              <a:t>Trình</a:t>
            </a:r>
            <a:r>
              <a:rPr lang="en-US" sz="2400" b="1" i="1" dirty="0" smtClean="0">
                <a:latin typeface="Times New Roman" pitchFamily="18" charset="0"/>
                <a:cs typeface="Times New Roman" pitchFamily="18" charset="0"/>
              </a:rPr>
              <a:t> </a:t>
            </a:r>
            <a:r>
              <a:rPr lang="en-US" sz="2400" b="1" i="1" dirty="0" err="1" smtClean="0">
                <a:latin typeface="Times New Roman" pitchFamily="18" charset="0"/>
                <a:cs typeface="Times New Roman" pitchFamily="18" charset="0"/>
              </a:rPr>
              <a:t>tự</a:t>
            </a:r>
            <a:r>
              <a:rPr lang="en-US" sz="2400" b="1" i="1" dirty="0" smtClean="0">
                <a:latin typeface="Times New Roman" pitchFamily="18" charset="0"/>
                <a:cs typeface="Times New Roman" pitchFamily="18" charset="0"/>
              </a:rPr>
              <a:t>, </a:t>
            </a:r>
            <a:r>
              <a:rPr lang="en-US" sz="2400" b="1" i="1" dirty="0" err="1" smtClean="0">
                <a:latin typeface="Times New Roman" pitchFamily="18" charset="0"/>
                <a:cs typeface="Times New Roman" pitchFamily="18" charset="0"/>
              </a:rPr>
              <a:t>thủ</a:t>
            </a:r>
            <a:r>
              <a:rPr lang="en-US" sz="2400" b="1" i="1" dirty="0" smtClean="0">
                <a:latin typeface="Times New Roman" pitchFamily="18" charset="0"/>
                <a:cs typeface="Times New Roman" pitchFamily="18" charset="0"/>
              </a:rPr>
              <a:t> </a:t>
            </a:r>
            <a:r>
              <a:rPr lang="en-US" sz="2400" b="1" i="1" dirty="0" err="1" smtClean="0">
                <a:latin typeface="Times New Roman" pitchFamily="18" charset="0"/>
                <a:cs typeface="Times New Roman" pitchFamily="18" charset="0"/>
              </a:rPr>
              <a:t>tục</a:t>
            </a:r>
            <a:r>
              <a:rPr lang="en-US" sz="2400" b="1" i="1" dirty="0" smtClean="0">
                <a:latin typeface="Times New Roman" pitchFamily="18" charset="0"/>
                <a:cs typeface="Times New Roman" pitchFamily="18" charset="0"/>
              </a:rPr>
              <a:t>:</a:t>
            </a:r>
          </a:p>
          <a:p>
            <a:pPr marL="0" indent="0" algn="just">
              <a:buNone/>
            </a:pPr>
            <a:r>
              <a:rPr lang="en-US" sz="2400" dirty="0" smtClean="0">
                <a:latin typeface="Times New Roman" pitchFamily="18" charset="0"/>
                <a:cs typeface="Times New Roman" pitchFamily="18" charset="0"/>
              </a:rPr>
              <a:t>+ </a:t>
            </a:r>
            <a:r>
              <a:rPr lang="vi-VN" sz="2400" dirty="0" smtClean="0">
                <a:latin typeface="Times New Roman" pitchFamily="18" charset="0"/>
                <a:cs typeface="Times New Roman" pitchFamily="18" charset="0"/>
              </a:rPr>
              <a:t>Người </a:t>
            </a:r>
            <a:r>
              <a:rPr lang="vi-VN" sz="2400" dirty="0">
                <a:latin typeface="Times New Roman" pitchFamily="18" charset="0"/>
                <a:cs typeface="Times New Roman" pitchFamily="18" charset="0"/>
              </a:rPr>
              <a:t>mang tài liệu, vật chứa </a:t>
            </a:r>
            <a:r>
              <a:rPr lang="en-US" sz="2400" dirty="0" smtClean="0">
                <a:latin typeface="Times New Roman" pitchFamily="18" charset="0"/>
                <a:cs typeface="Times New Roman" pitchFamily="18" charset="0"/>
              </a:rPr>
              <a:t>BMNN </a:t>
            </a:r>
            <a:r>
              <a:rPr lang="vi-VN" sz="2400" dirty="0" smtClean="0">
                <a:latin typeface="Times New Roman" pitchFamily="18" charset="0"/>
                <a:cs typeface="Times New Roman" pitchFamily="18" charset="0"/>
              </a:rPr>
              <a:t>ra </a:t>
            </a:r>
            <a:r>
              <a:rPr lang="vi-VN" sz="2400" dirty="0">
                <a:latin typeface="Times New Roman" pitchFamily="18" charset="0"/>
                <a:cs typeface="Times New Roman" pitchFamily="18" charset="0"/>
              </a:rPr>
              <a:t>khỏi nơi lưu giữ phục vụ công tác trong nước, nước ngoài phải có văn bản xin phép người có thẩm </a:t>
            </a:r>
            <a:r>
              <a:rPr lang="vi-VN" sz="2400" dirty="0" smtClean="0">
                <a:latin typeface="Times New Roman" pitchFamily="18" charset="0"/>
                <a:cs typeface="Times New Roman" pitchFamily="18" charset="0"/>
              </a:rPr>
              <a:t>quyền</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và</a:t>
            </a:r>
            <a:r>
              <a:rPr lang="en-US" sz="2400" dirty="0" smtClean="0">
                <a:latin typeface="Times New Roman" pitchFamily="18" charset="0"/>
                <a:cs typeface="Times New Roman" pitchFamily="18" charset="0"/>
              </a:rPr>
              <a:t> </a:t>
            </a:r>
            <a:r>
              <a:rPr lang="en-US" sz="2400" dirty="0" err="1">
                <a:latin typeface="Times New Roman" pitchFamily="18" charset="0"/>
                <a:cs typeface="Times New Roman" pitchFamily="18" charset="0"/>
              </a:rPr>
              <a:t>k</a:t>
            </a:r>
            <a:r>
              <a:rPr lang="en-US" sz="2400" dirty="0" err="1" smtClean="0">
                <a:latin typeface="Times New Roman" pitchFamily="18" charset="0"/>
                <a:cs typeface="Times New Roman" pitchFamily="18" charset="0"/>
              </a:rPr>
              <a:t>hi</a:t>
            </a:r>
            <a:r>
              <a:rPr lang="en-US" sz="2400" dirty="0" smtClean="0">
                <a:latin typeface="Times New Roman" pitchFamily="18" charset="0"/>
                <a:cs typeface="Times New Roman" pitchFamily="18" charset="0"/>
              </a:rPr>
              <a:t> </a:t>
            </a:r>
            <a:r>
              <a:rPr lang="en-US" sz="2400" dirty="0" err="1">
                <a:latin typeface="Times New Roman" pitchFamily="18" charset="0"/>
                <a:cs typeface="Times New Roman" pitchFamily="18" charset="0"/>
              </a:rPr>
              <a:t>kết</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thúc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nhiệm</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vụ</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phải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báo</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cáo</a:t>
            </a:r>
            <a:r>
              <a:rPr lang="en-US" sz="2400" dirty="0">
                <a:latin typeface="Times New Roman" pitchFamily="18" charset="0"/>
                <a:cs typeface="Times New Roman" pitchFamily="18" charset="0"/>
              </a:rPr>
              <a:t> </a:t>
            </a:r>
            <a:r>
              <a:rPr lang="en-US" sz="2400" dirty="0" err="1" smtClean="0">
                <a:latin typeface="Times New Roman" pitchFamily="18" charset="0"/>
                <a:cs typeface="Times New Roman" pitchFamily="18" charset="0"/>
              </a:rPr>
              <a:t>về</a:t>
            </a:r>
            <a:r>
              <a:rPr lang="en-US" sz="2400" dirty="0" smtClean="0">
                <a:latin typeface="Times New Roman" pitchFamily="18" charset="0"/>
                <a:cs typeface="Times New Roman" pitchFamily="18" charset="0"/>
              </a:rPr>
              <a:t> </a:t>
            </a:r>
            <a:r>
              <a:rPr lang="en-US" sz="2400" dirty="0" err="1">
                <a:latin typeface="Times New Roman" pitchFamily="18" charset="0"/>
                <a:cs typeface="Times New Roman" pitchFamily="18" charset="0"/>
              </a:rPr>
              <a:t>việc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quản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lý</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sử</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dụng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bí</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mật</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nhà</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nước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và</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nộp</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lại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cơ</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quan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tổ</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chức</a:t>
            </a:r>
            <a:r>
              <a:rPr lang="en-US" sz="2400" dirty="0" smtClean="0">
                <a:latin typeface="Times New Roman" pitchFamily="18" charset="0"/>
                <a:cs typeface="Times New Roman" pitchFamily="18" charset="0"/>
              </a:rPr>
              <a:t>.</a:t>
            </a:r>
          </a:p>
          <a:p>
            <a:pPr marL="0" indent="0" algn="just">
              <a:buNone/>
            </a:pPr>
            <a:r>
              <a:rPr lang="en-US" sz="2400" dirty="0" smtClean="0">
                <a:latin typeface="Times New Roman" pitchFamily="18" charset="0"/>
                <a:cs typeface="Times New Roman" pitchFamily="18" charset="0"/>
              </a:rPr>
              <a:t>+ </a:t>
            </a:r>
            <a:r>
              <a:rPr lang="vi-VN" sz="2400" dirty="0">
                <a:latin typeface="Times New Roman" pitchFamily="18" charset="0"/>
                <a:cs typeface="Times New Roman" pitchFamily="18" charset="0"/>
              </a:rPr>
              <a:t>Văn bản xin phép </a:t>
            </a:r>
            <a:r>
              <a:rPr lang="vi-VN" sz="2400" dirty="0" smtClean="0">
                <a:latin typeface="Times New Roman" pitchFamily="18" charset="0"/>
                <a:cs typeface="Times New Roman" pitchFamily="18" charset="0"/>
              </a:rPr>
              <a:t>phải </a:t>
            </a:r>
            <a:r>
              <a:rPr lang="vi-VN" sz="2400" dirty="0">
                <a:latin typeface="Times New Roman" pitchFamily="18" charset="0"/>
                <a:cs typeface="Times New Roman" pitchFamily="18" charset="0"/>
              </a:rPr>
              <a:t>nêu </a:t>
            </a:r>
            <a:r>
              <a:rPr lang="vi-VN" sz="2400" dirty="0" smtClean="0">
                <a:latin typeface="Times New Roman" pitchFamily="18" charset="0"/>
                <a:cs typeface="Times New Roman" pitchFamily="18" charset="0"/>
              </a:rPr>
              <a:t>rõ </a:t>
            </a:r>
            <a:r>
              <a:rPr lang="vi-VN" sz="2400" dirty="0">
                <a:latin typeface="Times New Roman" pitchFamily="18" charset="0"/>
                <a:cs typeface="Times New Roman" pitchFamily="18" charset="0"/>
              </a:rPr>
              <a:t>họ, tên, chức vụ, đơn vị công tác; </a:t>
            </a:r>
            <a:r>
              <a:rPr lang="en-US" sz="2400" dirty="0" err="1">
                <a:latin typeface="Times New Roman" pitchFamily="18" charset="0"/>
                <a:cs typeface="Times New Roman" pitchFamily="18" charset="0"/>
              </a:rPr>
              <a:t>tên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loại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trích</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yếu</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nội</a:t>
            </a:r>
            <a:r>
              <a:rPr lang="en-US" sz="2400" dirty="0">
                <a:latin typeface="Times New Roman" pitchFamily="18" charset="0"/>
                <a:cs typeface="Times New Roman" pitchFamily="18" charset="0"/>
              </a:rPr>
              <a:t> dung, </a:t>
            </a:r>
            <a:r>
              <a:rPr lang="vi-VN" sz="2400" dirty="0">
                <a:latin typeface="Times New Roman" pitchFamily="18" charset="0"/>
                <a:cs typeface="Times New Roman" pitchFamily="18" charset="0"/>
              </a:rPr>
              <a:t>độ mật của </a:t>
            </a:r>
            <a:r>
              <a:rPr lang="en-US" sz="2400" dirty="0" err="1">
                <a:latin typeface="Times New Roman" pitchFamily="18" charset="0"/>
                <a:cs typeface="Times New Roman" pitchFamily="18" charset="0"/>
              </a:rPr>
              <a:t>tài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liệu</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vật</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chứa</a:t>
            </a:r>
            <a:r>
              <a:rPr lang="en-US" sz="2400" dirty="0">
                <a:latin typeface="Times New Roman" pitchFamily="18" charset="0"/>
                <a:cs typeface="Times New Roman" pitchFamily="18" charset="0"/>
              </a:rPr>
              <a:t> </a:t>
            </a:r>
            <a:r>
              <a:rPr lang="vi-VN" sz="2400" dirty="0">
                <a:latin typeface="Times New Roman" pitchFamily="18" charset="0"/>
                <a:cs typeface="Times New Roman" pitchFamily="18" charset="0"/>
              </a:rPr>
              <a:t>bí mật nhà nước; mục đích sử dụng; thời gian, địa điểm công tác; biện pháp bảo </a:t>
            </a:r>
            <a:r>
              <a:rPr lang="vi-VN" sz="2400" dirty="0" smtClean="0">
                <a:latin typeface="Times New Roman" pitchFamily="18" charset="0"/>
                <a:cs typeface="Times New Roman" pitchFamily="18" charset="0"/>
              </a:rPr>
              <a:t>vệ </a:t>
            </a:r>
            <a:r>
              <a:rPr lang="vi-VN" sz="2400" dirty="0">
                <a:latin typeface="Times New Roman" pitchFamily="18" charset="0"/>
                <a:cs typeface="Times New Roman" pitchFamily="18" charset="0"/>
              </a:rPr>
              <a:t>bí mật nhà nước</a:t>
            </a:r>
            <a:r>
              <a:rPr lang="vi-VN" sz="2400" dirty="0" smtClean="0">
                <a:latin typeface="Times New Roman" pitchFamily="18" charset="0"/>
                <a:cs typeface="Times New Roman" pitchFamily="18" charset="0"/>
              </a:rPr>
              <a:t>.</a:t>
            </a:r>
            <a:endParaRPr lang="en-US" sz="2400" dirty="0" smtClean="0">
              <a:latin typeface="Times New Roman" pitchFamily="18" charset="0"/>
              <a:cs typeface="Times New Roman" pitchFamily="18" charset="0"/>
            </a:endParaRPr>
          </a:p>
          <a:p>
            <a:pPr marL="0" indent="0" algn="just">
              <a:buNone/>
            </a:pPr>
            <a:r>
              <a:rPr lang="en-US" sz="2400" dirty="0" smtClean="0">
                <a:latin typeface="Times New Roman" pitchFamily="18" charset="0"/>
                <a:cs typeface="Times New Roman" pitchFamily="18" charset="0"/>
              </a:rPr>
              <a:t>+ </a:t>
            </a:r>
            <a:r>
              <a:rPr lang="en-US" sz="2400" dirty="0" err="1">
                <a:latin typeface="Times New Roman" pitchFamily="18" charset="0"/>
                <a:cs typeface="Times New Roman" pitchFamily="18" charset="0"/>
              </a:rPr>
              <a:t>Tài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liệu</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vật</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chứa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bí</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mật</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nhà</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nước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mang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ra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khỏi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nơi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lưu</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giữ</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phải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chứa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đựng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vận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chuyển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bằng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phương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tiện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thiết</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bị</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bảo</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đảm</a:t>
            </a:r>
            <a:r>
              <a:rPr lang="en-US" sz="2400" dirty="0">
                <a:latin typeface="Times New Roman" pitchFamily="18" charset="0"/>
                <a:cs typeface="Times New Roman" pitchFamily="18" charset="0"/>
              </a:rPr>
              <a:t> an </a:t>
            </a:r>
            <a:r>
              <a:rPr lang="en-US" sz="2400" dirty="0" err="1">
                <a:latin typeface="Times New Roman" pitchFamily="18" charset="0"/>
                <a:cs typeface="Times New Roman" pitchFamily="18" charset="0"/>
              </a:rPr>
              <a:t>toàn</a:t>
            </a:r>
            <a:r>
              <a:rPr lang="en-US" sz="2400" dirty="0">
                <a:latin typeface="Times New Roman" pitchFamily="18" charset="0"/>
                <a:cs typeface="Times New Roman" pitchFamily="18" charset="0"/>
              </a:rPr>
              <a:t> do </a:t>
            </a:r>
            <a:r>
              <a:rPr lang="en-US" sz="2400" dirty="0" err="1">
                <a:latin typeface="Times New Roman" pitchFamily="18" charset="0"/>
                <a:cs typeface="Times New Roman" pitchFamily="18" charset="0"/>
              </a:rPr>
              <a:t>người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đứng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đầu</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cơ</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quan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tổ</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chức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trực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tiếp</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quản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lý</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bí</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mật</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nhà</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nước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quy</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định</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và</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phải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bảo</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vệ</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trong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thời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gian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mang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ra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khỏi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nơi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lưu</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giữ</a:t>
            </a:r>
            <a:r>
              <a:rPr lang="en-US" sz="2400" dirty="0">
                <a:latin typeface="Times New Roman" pitchFamily="18" charset="0"/>
                <a:cs typeface="Times New Roman" pitchFamily="18" charset="0"/>
              </a:rPr>
              <a:t>.</a:t>
            </a:r>
          </a:p>
        </p:txBody>
      </p:sp>
    </p:spTree>
    <p:extLst>
      <p:ext uri="{BB962C8B-B14F-4D97-AF65-F5344CB8AC3E}">
        <p14:creationId xmlns:p14="http://schemas.microsoft.com/office/powerpoint/2010/main" val="1646633336"/>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33400"/>
            <a:ext cx="8229600" cy="5791200"/>
          </a:xfrm>
        </p:spPr>
        <p:txBody>
          <a:bodyPr/>
          <a:lstStyle/>
          <a:p>
            <a:pPr marL="0" indent="0" algn="just">
              <a:buNone/>
            </a:pPr>
            <a:r>
              <a:rPr lang="en-US" sz="2400" b="1" i="1" dirty="0">
                <a:latin typeface="Times New Roman" pitchFamily="18" charset="0"/>
                <a:cs typeface="Times New Roman" pitchFamily="18" charset="0"/>
              </a:rPr>
              <a:t>9</a:t>
            </a:r>
            <a:r>
              <a:rPr lang="en-US" sz="2400" b="1" i="1" dirty="0" smtClean="0">
                <a:latin typeface="Times New Roman" pitchFamily="18" charset="0"/>
                <a:cs typeface="Times New Roman" pitchFamily="18" charset="0"/>
              </a:rPr>
              <a:t>. </a:t>
            </a:r>
            <a:r>
              <a:rPr lang="vi-VN" sz="2400" b="1" i="1" dirty="0">
                <a:latin typeface="Times New Roman" pitchFamily="18" charset="0"/>
                <a:cs typeface="Times New Roman" pitchFamily="18" charset="0"/>
              </a:rPr>
              <a:t>Cung c</a:t>
            </a:r>
            <a:r>
              <a:rPr lang="en-US" sz="2400" b="1" i="1" dirty="0">
                <a:latin typeface="Times New Roman" pitchFamily="18" charset="0"/>
                <a:cs typeface="Times New Roman" pitchFamily="18" charset="0"/>
              </a:rPr>
              <a:t>ấ</a:t>
            </a:r>
            <a:r>
              <a:rPr lang="vi-VN" sz="2400" b="1" i="1" dirty="0" smtClean="0">
                <a:latin typeface="Times New Roman" pitchFamily="18" charset="0"/>
                <a:cs typeface="Times New Roman" pitchFamily="18" charset="0"/>
              </a:rPr>
              <a:t>p</a:t>
            </a:r>
            <a:r>
              <a:rPr lang="en-US" sz="2400" b="1" i="1" dirty="0" smtClean="0">
                <a:latin typeface="Times New Roman" pitchFamily="18" charset="0"/>
                <a:cs typeface="Times New Roman" pitchFamily="18" charset="0"/>
              </a:rPr>
              <a:t>,</a:t>
            </a:r>
            <a:r>
              <a:rPr lang="vi-VN" sz="2400" b="1" i="1" dirty="0" smtClean="0">
                <a:latin typeface="Times New Roman" pitchFamily="18" charset="0"/>
                <a:cs typeface="Times New Roman" pitchFamily="18" charset="0"/>
              </a:rPr>
              <a:t> </a:t>
            </a:r>
            <a:r>
              <a:rPr lang="vi-VN" sz="2400" b="1" i="1" dirty="0">
                <a:latin typeface="Times New Roman" pitchFamily="18" charset="0"/>
                <a:cs typeface="Times New Roman" pitchFamily="18" charset="0"/>
              </a:rPr>
              <a:t>chuy</a:t>
            </a:r>
            <a:r>
              <a:rPr lang="en-US" sz="2400" b="1" i="1" dirty="0">
                <a:latin typeface="Times New Roman" pitchFamily="18" charset="0"/>
                <a:cs typeface="Times New Roman" pitchFamily="18" charset="0"/>
              </a:rPr>
              <a:t>ể</a:t>
            </a:r>
            <a:r>
              <a:rPr lang="vi-VN" sz="2400" b="1" i="1" dirty="0">
                <a:latin typeface="Times New Roman" pitchFamily="18" charset="0"/>
                <a:cs typeface="Times New Roman" pitchFamily="18" charset="0"/>
              </a:rPr>
              <a:t>n giao BMNN cho cơ quan, t</a:t>
            </a:r>
            <a:r>
              <a:rPr lang="en-US" sz="2400" b="1" i="1" dirty="0">
                <a:latin typeface="Times New Roman" pitchFamily="18" charset="0"/>
                <a:cs typeface="Times New Roman" pitchFamily="18" charset="0"/>
              </a:rPr>
              <a:t>ổ</a:t>
            </a:r>
            <a:r>
              <a:rPr lang="vi-VN" sz="2400" b="1" i="1" dirty="0">
                <a:latin typeface="Times New Roman" pitchFamily="18" charset="0"/>
                <a:cs typeface="Times New Roman" pitchFamily="18" charset="0"/>
              </a:rPr>
              <a:t> ch</a:t>
            </a:r>
            <a:r>
              <a:rPr lang="en-US" sz="2400" b="1" i="1" dirty="0" err="1">
                <a:latin typeface="Times New Roman" pitchFamily="18" charset="0"/>
                <a:cs typeface="Times New Roman" pitchFamily="18" charset="0"/>
              </a:rPr>
              <a:t>ức</a:t>
            </a:r>
            <a:r>
              <a:rPr lang="vi-VN" sz="2400" b="1" i="1" dirty="0">
                <a:latin typeface="Times New Roman" pitchFamily="18" charset="0"/>
                <a:cs typeface="Times New Roman" pitchFamily="18" charset="0"/>
              </a:rPr>
              <a:t>, ngư</a:t>
            </a:r>
            <a:r>
              <a:rPr lang="en-US" sz="2400" b="1" i="1" dirty="0">
                <a:latin typeface="Times New Roman" pitchFamily="18" charset="0"/>
                <a:cs typeface="Times New Roman" pitchFamily="18" charset="0"/>
              </a:rPr>
              <a:t>ờ</a:t>
            </a:r>
            <a:r>
              <a:rPr lang="vi-VN" sz="2400" b="1" i="1" dirty="0">
                <a:latin typeface="Times New Roman" pitchFamily="18" charset="0"/>
                <a:cs typeface="Times New Roman" pitchFamily="18" charset="0"/>
              </a:rPr>
              <a:t>i Vi</a:t>
            </a:r>
            <a:r>
              <a:rPr lang="en-US" sz="2400" b="1" i="1" dirty="0" err="1">
                <a:latin typeface="Times New Roman" pitchFamily="18" charset="0"/>
                <a:cs typeface="Times New Roman" pitchFamily="18" charset="0"/>
              </a:rPr>
              <a:t>ệt</a:t>
            </a:r>
            <a:r>
              <a:rPr lang="vi-VN" sz="2400" b="1" i="1" dirty="0">
                <a:latin typeface="Times New Roman" pitchFamily="18" charset="0"/>
                <a:cs typeface="Times New Roman" pitchFamily="18" charset="0"/>
              </a:rPr>
              <a:t> Nam đư</a:t>
            </a:r>
            <a:r>
              <a:rPr lang="en-US" sz="2400" b="1" i="1" dirty="0" err="1">
                <a:latin typeface="Times New Roman" pitchFamily="18" charset="0"/>
                <a:cs typeface="Times New Roman" pitchFamily="18" charset="0"/>
              </a:rPr>
              <a:t>ợc</a:t>
            </a:r>
            <a:r>
              <a:rPr lang="vi-VN" sz="2400" b="1" i="1" dirty="0">
                <a:latin typeface="Times New Roman" pitchFamily="18" charset="0"/>
                <a:cs typeface="Times New Roman" pitchFamily="18" charset="0"/>
              </a:rPr>
              <a:t> giao th</a:t>
            </a:r>
            <a:r>
              <a:rPr lang="en-US" sz="2400" b="1" i="1" dirty="0" err="1">
                <a:latin typeface="Times New Roman" pitchFamily="18" charset="0"/>
                <a:cs typeface="Times New Roman" pitchFamily="18" charset="0"/>
              </a:rPr>
              <a:t>ực</a:t>
            </a:r>
            <a:r>
              <a:rPr lang="vi-VN" sz="2400" b="1" i="1" dirty="0">
                <a:latin typeface="Times New Roman" pitchFamily="18" charset="0"/>
                <a:cs typeface="Times New Roman" pitchFamily="18" charset="0"/>
              </a:rPr>
              <a:t> hi</a:t>
            </a:r>
            <a:r>
              <a:rPr lang="en-US" sz="2400" b="1" i="1" dirty="0" err="1">
                <a:latin typeface="Times New Roman" pitchFamily="18" charset="0"/>
                <a:cs typeface="Times New Roman" pitchFamily="18" charset="0"/>
              </a:rPr>
              <a:t>ện</a:t>
            </a:r>
            <a:r>
              <a:rPr lang="vi-VN" sz="2400" b="1" i="1" dirty="0">
                <a:latin typeface="Times New Roman" pitchFamily="18" charset="0"/>
                <a:cs typeface="Times New Roman" pitchFamily="18" charset="0"/>
              </a:rPr>
              <a:t> nhi</a:t>
            </a:r>
            <a:r>
              <a:rPr lang="en-US" sz="2400" b="1" i="1" dirty="0" err="1">
                <a:latin typeface="Times New Roman" pitchFamily="18" charset="0"/>
                <a:cs typeface="Times New Roman" pitchFamily="18" charset="0"/>
              </a:rPr>
              <a:t>ệm</a:t>
            </a:r>
            <a:r>
              <a:rPr lang="vi-VN" sz="2400" b="1" i="1" dirty="0">
                <a:latin typeface="Times New Roman" pitchFamily="18" charset="0"/>
                <a:cs typeface="Times New Roman" pitchFamily="18" charset="0"/>
              </a:rPr>
              <a:t> vụ liên quan đ</a:t>
            </a:r>
            <a:r>
              <a:rPr lang="en-US" sz="2400" b="1" i="1" dirty="0" err="1">
                <a:latin typeface="Times New Roman" pitchFamily="18" charset="0"/>
                <a:cs typeface="Times New Roman" pitchFamily="18" charset="0"/>
              </a:rPr>
              <a:t>ến</a:t>
            </a:r>
            <a:r>
              <a:rPr lang="vi-VN" sz="2400" b="1" i="1" dirty="0">
                <a:latin typeface="Times New Roman" pitchFamily="18" charset="0"/>
                <a:cs typeface="Times New Roman" pitchFamily="18" charset="0"/>
              </a:rPr>
              <a:t> tr</a:t>
            </a:r>
            <a:r>
              <a:rPr lang="en-US" sz="2400" b="1" i="1" dirty="0" err="1">
                <a:latin typeface="Times New Roman" pitchFamily="18" charset="0"/>
                <a:cs typeface="Times New Roman" pitchFamily="18" charset="0"/>
              </a:rPr>
              <a:t>ực</a:t>
            </a:r>
            <a:r>
              <a:rPr lang="vi-VN" sz="2400" b="1" i="1" dirty="0">
                <a:latin typeface="Times New Roman" pitchFamily="18" charset="0"/>
                <a:cs typeface="Times New Roman" pitchFamily="18" charset="0"/>
              </a:rPr>
              <a:t> ti</a:t>
            </a:r>
            <a:r>
              <a:rPr lang="en-US" sz="2400" b="1" i="1" dirty="0">
                <a:latin typeface="Times New Roman" pitchFamily="18" charset="0"/>
                <a:cs typeface="Times New Roman" pitchFamily="18" charset="0"/>
              </a:rPr>
              <a:t>ế</a:t>
            </a:r>
            <a:r>
              <a:rPr lang="vi-VN" sz="2400" b="1" i="1" dirty="0">
                <a:latin typeface="Times New Roman" pitchFamily="18" charset="0"/>
                <a:cs typeface="Times New Roman" pitchFamily="18" charset="0"/>
              </a:rPr>
              <a:t>p đ</a:t>
            </a:r>
            <a:r>
              <a:rPr lang="en-US" sz="2400" b="1" i="1" dirty="0" err="1">
                <a:latin typeface="Times New Roman" pitchFamily="18" charset="0"/>
                <a:cs typeface="Times New Roman" pitchFamily="18" charset="0"/>
              </a:rPr>
              <a:t>ến</a:t>
            </a:r>
            <a:r>
              <a:rPr lang="vi-VN" sz="2400" b="1" i="1" dirty="0">
                <a:latin typeface="Times New Roman" pitchFamily="18" charset="0"/>
                <a:cs typeface="Times New Roman" pitchFamily="18" charset="0"/>
              </a:rPr>
              <a:t> BMNN (Đi</a:t>
            </a:r>
            <a:r>
              <a:rPr lang="en-US" sz="2400" b="1" i="1" dirty="0">
                <a:latin typeface="Times New Roman" pitchFamily="18" charset="0"/>
                <a:cs typeface="Times New Roman" pitchFamily="18" charset="0"/>
              </a:rPr>
              <a:t>ề</a:t>
            </a:r>
            <a:r>
              <a:rPr lang="vi-VN" sz="2400" b="1" i="1" dirty="0">
                <a:latin typeface="Times New Roman" pitchFamily="18" charset="0"/>
                <a:cs typeface="Times New Roman" pitchFamily="18" charset="0"/>
              </a:rPr>
              <a:t>u 15</a:t>
            </a:r>
            <a:r>
              <a:rPr lang="vi-VN" sz="2400" b="1" i="1" dirty="0" smtClean="0">
                <a:latin typeface="Times New Roman" pitchFamily="18" charset="0"/>
                <a:cs typeface="Times New Roman" pitchFamily="18" charset="0"/>
              </a:rPr>
              <a:t>)</a:t>
            </a:r>
            <a:endParaRPr lang="en-US" sz="2400" b="1" i="1" dirty="0" smtClean="0">
              <a:latin typeface="Times New Roman" pitchFamily="18" charset="0"/>
              <a:cs typeface="Times New Roman" pitchFamily="18" charset="0"/>
            </a:endParaRPr>
          </a:p>
          <a:p>
            <a:pPr marL="0" indent="0" algn="just">
              <a:buNone/>
            </a:pPr>
            <a:r>
              <a:rPr lang="en-US" sz="2400" b="1" i="1" dirty="0" smtClean="0">
                <a:latin typeface="Times New Roman" pitchFamily="18" charset="0"/>
                <a:cs typeface="Times New Roman" pitchFamily="18" charset="0"/>
              </a:rPr>
              <a:t>- </a:t>
            </a:r>
            <a:r>
              <a:rPr lang="en-US" sz="2400" b="1" i="1" dirty="0" err="1" smtClean="0">
                <a:latin typeface="Times New Roman" pitchFamily="18" charset="0"/>
                <a:cs typeface="Times New Roman" pitchFamily="18" charset="0"/>
              </a:rPr>
              <a:t>Thẩm</a:t>
            </a:r>
            <a:r>
              <a:rPr lang="en-US" sz="2400" b="1" i="1" dirty="0" smtClean="0">
                <a:latin typeface="Times New Roman" pitchFamily="18" charset="0"/>
                <a:cs typeface="Times New Roman" pitchFamily="18" charset="0"/>
              </a:rPr>
              <a:t> </a:t>
            </a:r>
            <a:r>
              <a:rPr lang="en-US" sz="2400" b="1" i="1" dirty="0" err="1" smtClean="0">
                <a:latin typeface="Times New Roman" pitchFamily="18" charset="0"/>
                <a:cs typeface="Times New Roman" pitchFamily="18" charset="0"/>
              </a:rPr>
              <a:t>quyền</a:t>
            </a:r>
            <a:r>
              <a:rPr lang="en-US" sz="2400" b="1" i="1" dirty="0" smtClean="0">
                <a:latin typeface="Times New Roman" pitchFamily="18" charset="0"/>
                <a:cs typeface="Times New Roman" pitchFamily="18" charset="0"/>
              </a:rPr>
              <a:t>:</a:t>
            </a:r>
          </a:p>
          <a:p>
            <a:pPr marL="0" indent="0" algn="just">
              <a:buNone/>
            </a:pP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Người</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có</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thẩm</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quyền</a:t>
            </a:r>
            <a:r>
              <a:rPr lang="en-US" sz="2400" dirty="0" smtClean="0">
                <a:latin typeface="Times New Roman" pitchFamily="18" charset="0"/>
                <a:cs typeface="Times New Roman" pitchFamily="18" charset="0"/>
              </a:rPr>
              <a:t> </a:t>
            </a:r>
            <a:r>
              <a:rPr lang="en-US" sz="2400" dirty="0" err="1">
                <a:latin typeface="Times New Roman" pitchFamily="18" charset="0"/>
                <a:cs typeface="Times New Roman" pitchFamily="18" charset="0"/>
              </a:rPr>
              <a:t>quyết</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định</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cung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cấp</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chuyển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giao</a:t>
            </a:r>
            <a:r>
              <a:rPr lang="en-US" sz="2400" dirty="0">
                <a:latin typeface="Times New Roman" pitchFamily="18" charset="0"/>
                <a:cs typeface="Times New Roman" pitchFamily="18" charset="0"/>
              </a:rPr>
              <a:t> </a:t>
            </a:r>
            <a:r>
              <a:rPr lang="en-US" sz="2400" dirty="0" smtClean="0">
                <a:latin typeface="Times New Roman" pitchFamily="18" charset="0"/>
                <a:cs typeface="Times New Roman" pitchFamily="18" charset="0"/>
              </a:rPr>
              <a:t>BMNN </a:t>
            </a:r>
            <a:r>
              <a:rPr lang="en-US" sz="2400" dirty="0" err="1" smtClean="0">
                <a:latin typeface="Times New Roman" pitchFamily="18" charset="0"/>
                <a:cs typeface="Times New Roman" pitchFamily="18" charset="0"/>
              </a:rPr>
              <a:t>là</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người</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có</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thẩm</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quyền</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cho</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phép</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sao</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chụp</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tài</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liệu</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vật</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chứa</a:t>
            </a:r>
            <a:r>
              <a:rPr lang="en-US" sz="2400" dirty="0" smtClean="0">
                <a:latin typeface="Times New Roman" pitchFamily="18" charset="0"/>
                <a:cs typeface="Times New Roman" pitchFamily="18" charset="0"/>
              </a:rPr>
              <a:t> BMNN </a:t>
            </a:r>
            <a:r>
              <a:rPr lang="en-US" sz="2400" dirty="0" err="1" smtClean="0">
                <a:latin typeface="Times New Roman" pitchFamily="18" charset="0"/>
                <a:cs typeface="Times New Roman" pitchFamily="18" charset="0"/>
              </a:rPr>
              <a:t>theo</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độ</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mật</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tương</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ứng</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chỉ</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có</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cấp</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trưởng</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có</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thẩm</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quyền</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không</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ủy</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quyền</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cho</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cấp</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phó</a:t>
            </a:r>
            <a:r>
              <a:rPr lang="en-US" sz="2400" dirty="0" smtClean="0">
                <a:latin typeface="Times New Roman" pitchFamily="18" charset="0"/>
                <a:cs typeface="Times New Roman" pitchFamily="18" charset="0"/>
              </a:rPr>
              <a:t>).</a:t>
            </a:r>
          </a:p>
          <a:p>
            <a:pPr marL="0" indent="0" algn="just">
              <a:buNone/>
            </a:pPr>
            <a:r>
              <a:rPr lang="en-US" sz="2400" dirty="0" smtClean="0">
                <a:latin typeface="Times New Roman" pitchFamily="18" charset="0"/>
                <a:cs typeface="Times New Roman" pitchFamily="18" charset="0"/>
              </a:rPr>
              <a:t>+ </a:t>
            </a:r>
            <a:r>
              <a:rPr lang="vi-VN" sz="2400" dirty="0">
                <a:latin typeface="Times New Roman" pitchFamily="18" charset="0"/>
                <a:cs typeface="Times New Roman" pitchFamily="18" charset="0"/>
              </a:rPr>
              <a:t>Bộ trưởng Bộ Quốc phòng, Bộ trưởng Bộ Công an quy định thẩm quyền cung cấp, chuyển giao bí mật nhà nước thuộc phạm vi quản </a:t>
            </a:r>
            <a:r>
              <a:rPr lang="vi-VN" sz="2400" dirty="0" smtClean="0">
                <a:latin typeface="Times New Roman" pitchFamily="18" charset="0"/>
                <a:cs typeface="Times New Roman" pitchFamily="18" charset="0"/>
              </a:rPr>
              <a:t>lý</a:t>
            </a:r>
            <a:r>
              <a:rPr lang="en-US" sz="2400" dirty="0" smtClean="0">
                <a:latin typeface="Times New Roman" pitchFamily="18" charset="0"/>
                <a:cs typeface="Times New Roman" pitchFamily="18" charset="0"/>
              </a:rPr>
              <a:t>.</a:t>
            </a:r>
          </a:p>
          <a:p>
            <a:pPr marL="0" indent="0" algn="just">
              <a:buNone/>
            </a:pPr>
            <a:endParaRPr lang="en-US" dirty="0" smtClean="0">
              <a:latin typeface="Constantia" pitchFamily="18" charset="0"/>
            </a:endParaRPr>
          </a:p>
          <a:p>
            <a:pPr marL="0" indent="0" algn="just">
              <a:buNone/>
            </a:pPr>
            <a:endParaRPr lang="en-US" dirty="0"/>
          </a:p>
        </p:txBody>
      </p:sp>
    </p:spTree>
    <p:extLst>
      <p:ext uri="{BB962C8B-B14F-4D97-AF65-F5344CB8AC3E}">
        <p14:creationId xmlns:p14="http://schemas.microsoft.com/office/powerpoint/2010/main" val="1571898915"/>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6096000"/>
          </a:xfrm>
        </p:spPr>
        <p:txBody>
          <a:bodyPr>
            <a:normAutofit fontScale="92500"/>
          </a:bodyPr>
          <a:lstStyle/>
          <a:p>
            <a:pPr marL="0" indent="0" algn="just">
              <a:buNone/>
            </a:pPr>
            <a:r>
              <a:rPr lang="en-US" b="1" i="1" dirty="0" smtClean="0">
                <a:latin typeface="Times New Roman" pitchFamily="18" charset="0"/>
                <a:cs typeface="Times New Roman" pitchFamily="18" charset="0"/>
              </a:rPr>
              <a:t>- </a:t>
            </a:r>
            <a:r>
              <a:rPr lang="en-US" b="1" i="1" dirty="0" err="1" smtClean="0">
                <a:latin typeface="Times New Roman" pitchFamily="18" charset="0"/>
                <a:cs typeface="Times New Roman" pitchFamily="18" charset="0"/>
              </a:rPr>
              <a:t>Trình</a:t>
            </a:r>
            <a:r>
              <a:rPr lang="en-US" b="1" i="1" dirty="0" smtClean="0">
                <a:latin typeface="Times New Roman" pitchFamily="18" charset="0"/>
                <a:cs typeface="Times New Roman" pitchFamily="18" charset="0"/>
              </a:rPr>
              <a:t> </a:t>
            </a:r>
            <a:r>
              <a:rPr lang="en-US" b="1" i="1" dirty="0" err="1" smtClean="0">
                <a:latin typeface="Times New Roman" pitchFamily="18" charset="0"/>
                <a:cs typeface="Times New Roman" pitchFamily="18" charset="0"/>
              </a:rPr>
              <a:t>tự</a:t>
            </a:r>
            <a:r>
              <a:rPr lang="en-US" b="1" i="1" dirty="0" smtClean="0">
                <a:latin typeface="Times New Roman" pitchFamily="18" charset="0"/>
                <a:cs typeface="Times New Roman" pitchFamily="18" charset="0"/>
              </a:rPr>
              <a:t>, </a:t>
            </a:r>
            <a:r>
              <a:rPr lang="en-US" b="1" i="1" dirty="0" err="1" smtClean="0">
                <a:latin typeface="Times New Roman" pitchFamily="18" charset="0"/>
                <a:cs typeface="Times New Roman" pitchFamily="18" charset="0"/>
              </a:rPr>
              <a:t>thủ</a:t>
            </a:r>
            <a:r>
              <a:rPr lang="en-US" b="1" i="1" dirty="0" smtClean="0">
                <a:latin typeface="Times New Roman" pitchFamily="18" charset="0"/>
                <a:cs typeface="Times New Roman" pitchFamily="18" charset="0"/>
              </a:rPr>
              <a:t> </a:t>
            </a:r>
            <a:r>
              <a:rPr lang="en-US" b="1" i="1" dirty="0" err="1" smtClean="0">
                <a:latin typeface="Times New Roman" pitchFamily="18" charset="0"/>
                <a:cs typeface="Times New Roman" pitchFamily="18" charset="0"/>
              </a:rPr>
              <a:t>tục</a:t>
            </a:r>
            <a:r>
              <a:rPr lang="en-US" b="1" i="1" dirty="0" smtClean="0">
                <a:latin typeface="Times New Roman" pitchFamily="18" charset="0"/>
                <a:cs typeface="Times New Roman" pitchFamily="18" charset="0"/>
              </a:rPr>
              <a:t>:</a:t>
            </a:r>
          </a:p>
          <a:p>
            <a:pPr marL="0" indent="0" algn="just">
              <a:buNone/>
            </a:pPr>
            <a:r>
              <a:rPr lang="en-US" dirty="0" smtClean="0">
                <a:latin typeface="Times New Roman" pitchFamily="18" charset="0"/>
                <a:cs typeface="Times New Roman" pitchFamily="18" charset="0"/>
              </a:rPr>
              <a:t>+ </a:t>
            </a:r>
            <a:r>
              <a:rPr lang="vi-VN" dirty="0" smtClean="0">
                <a:latin typeface="Times New Roman" pitchFamily="18" charset="0"/>
                <a:cs typeface="Times New Roman" pitchFamily="18" charset="0"/>
              </a:rPr>
              <a:t>Cơ </a:t>
            </a:r>
            <a:r>
              <a:rPr lang="vi-VN" dirty="0">
                <a:latin typeface="Times New Roman" pitchFamily="18" charset="0"/>
                <a:cs typeface="Times New Roman" pitchFamily="18" charset="0"/>
              </a:rPr>
              <a:t>quan, tổ chức và người Việt Nam được giao thực hiện nhiệm vụ liên quan trực tiếp đến bí mật nhà nước </a:t>
            </a:r>
            <a:r>
              <a:rPr lang="vi-VN" dirty="0" smtClean="0">
                <a:latin typeface="Times New Roman" pitchFamily="18" charset="0"/>
                <a:cs typeface="Times New Roman" pitchFamily="18" charset="0"/>
              </a:rPr>
              <a:t>đề </a:t>
            </a:r>
            <a:r>
              <a:rPr lang="vi-VN" dirty="0">
                <a:latin typeface="Times New Roman" pitchFamily="18" charset="0"/>
                <a:cs typeface="Times New Roman" pitchFamily="18" charset="0"/>
              </a:rPr>
              <a:t>nghị cung cấp, chuyển giao bí mật nhà </a:t>
            </a:r>
            <a:r>
              <a:rPr lang="vi-VN" dirty="0" smtClean="0">
                <a:latin typeface="Times New Roman" pitchFamily="18" charset="0"/>
                <a:cs typeface="Times New Roman" pitchFamily="18" charset="0"/>
              </a:rPr>
              <a:t>nước</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bằng</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văn</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bản</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theo</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mẫu</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số</a:t>
            </a:r>
            <a:r>
              <a:rPr lang="en-US" dirty="0" smtClean="0">
                <a:latin typeface="Times New Roman" pitchFamily="18" charset="0"/>
                <a:cs typeface="Times New Roman" pitchFamily="18" charset="0"/>
              </a:rPr>
              <a:t> 17 </a:t>
            </a:r>
            <a:r>
              <a:rPr lang="en-US" dirty="0" err="1" smtClean="0">
                <a:latin typeface="Times New Roman" pitchFamily="18" charset="0"/>
                <a:cs typeface="Times New Roman" pitchFamily="18" charset="0"/>
              </a:rPr>
              <a:t>quy</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định</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tại</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Thông</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tư</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số</a:t>
            </a:r>
            <a:r>
              <a:rPr lang="en-US" dirty="0" smtClean="0">
                <a:latin typeface="Times New Roman" pitchFamily="18" charset="0"/>
                <a:cs typeface="Times New Roman" pitchFamily="18" charset="0"/>
              </a:rPr>
              <a:t> 24 </a:t>
            </a:r>
            <a:r>
              <a:rPr lang="en-US" dirty="0" err="1" smtClean="0">
                <a:latin typeface="Times New Roman" pitchFamily="18" charset="0"/>
                <a:cs typeface="Times New Roman" pitchFamily="18" charset="0"/>
              </a:rPr>
              <a:t>gửi</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người</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có</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thẩm</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quyền</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quyết</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định</a:t>
            </a:r>
            <a:r>
              <a:rPr lang="vi-VN" dirty="0" smtClean="0">
                <a:latin typeface="Times New Roman" pitchFamily="18" charset="0"/>
                <a:cs typeface="Times New Roman" pitchFamily="18" charset="0"/>
              </a:rPr>
              <a:t>.</a:t>
            </a:r>
            <a:endParaRPr lang="en-US" dirty="0" smtClean="0">
              <a:latin typeface="Times New Roman" pitchFamily="18" charset="0"/>
              <a:cs typeface="Times New Roman" pitchFamily="18" charset="0"/>
            </a:endParaRPr>
          </a:p>
          <a:p>
            <a:pPr marL="0" indent="0" algn="just">
              <a:buNone/>
            </a:pPr>
            <a:r>
              <a:rPr lang="en-US" dirty="0" smtClean="0">
                <a:latin typeface="Times New Roman" pitchFamily="18" charset="0"/>
                <a:cs typeface="Times New Roman" pitchFamily="18" charset="0"/>
              </a:rPr>
              <a:t>+ </a:t>
            </a:r>
            <a:r>
              <a:rPr lang="vi-VN" dirty="0" smtClean="0">
                <a:latin typeface="Times New Roman" pitchFamily="18" charset="0"/>
                <a:cs typeface="Times New Roman" pitchFamily="18" charset="0"/>
              </a:rPr>
              <a:t>Văn </a:t>
            </a:r>
            <a:r>
              <a:rPr lang="vi-VN" dirty="0">
                <a:latin typeface="Times New Roman" pitchFamily="18" charset="0"/>
                <a:cs typeface="Times New Roman" pitchFamily="18" charset="0"/>
              </a:rPr>
              <a:t>bản đề nghị phải ghi rõ tên cơ quan, tổ </a:t>
            </a:r>
            <a:r>
              <a:rPr lang="vi-VN" dirty="0" smtClean="0">
                <a:latin typeface="Times New Roman" pitchFamily="18" charset="0"/>
                <a:cs typeface="Times New Roman" pitchFamily="18" charset="0"/>
              </a:rPr>
              <a:t>chức; </a:t>
            </a:r>
            <a:r>
              <a:rPr lang="vi-VN" dirty="0">
                <a:latin typeface="Times New Roman" pitchFamily="18" charset="0"/>
                <a:cs typeface="Times New Roman" pitchFamily="18" charset="0"/>
              </a:rPr>
              <a:t>người đại diện cơ quan, tổ </a:t>
            </a:r>
            <a:r>
              <a:rPr lang="vi-VN" dirty="0" smtClean="0">
                <a:latin typeface="Times New Roman" pitchFamily="18" charset="0"/>
                <a:cs typeface="Times New Roman" pitchFamily="18" charset="0"/>
              </a:rPr>
              <a:t>chức</a:t>
            </a:r>
            <a:r>
              <a:rPr lang="en-US" dirty="0">
                <a:latin typeface="Times New Roman" pitchFamily="18" charset="0"/>
                <a:cs typeface="Times New Roman" pitchFamily="18" charset="0"/>
              </a:rPr>
              <a:t> </a:t>
            </a:r>
            <a:r>
              <a:rPr lang="en-US" dirty="0" err="1" smtClean="0">
                <a:latin typeface="Times New Roman" pitchFamily="18" charset="0"/>
                <a:cs typeface="Times New Roman" pitchFamily="18" charset="0"/>
              </a:rPr>
              <a:t>hoặc</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họ</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tên</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số</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Căn</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cước</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công</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dân</a:t>
            </a:r>
            <a:r>
              <a:rPr lang="it-IT" dirty="0">
                <a:latin typeface="Times New Roman" pitchFamily="18" charset="0"/>
                <a:cs typeface="Times New Roman" pitchFamily="18" charset="0"/>
              </a:rPr>
              <a:t> Chứng minh nhân dân, Hộ chiếu, Chứng minh Công an nhân dân hoặc số giấy chứng minh do Quân đội nhân dân cấp</a:t>
            </a:r>
            <a:r>
              <a:rPr lang="vi-VN" dirty="0">
                <a:latin typeface="Times New Roman" pitchFamily="18" charset="0"/>
                <a:cs typeface="Times New Roman" pitchFamily="18" charset="0"/>
              </a:rPr>
              <a:t>; địa chỉ liên lạc; vị trí công </a:t>
            </a:r>
            <a:r>
              <a:rPr lang="vi-VN" dirty="0" smtClean="0">
                <a:latin typeface="Times New Roman" pitchFamily="18" charset="0"/>
                <a:cs typeface="Times New Roman" pitchFamily="18" charset="0"/>
              </a:rPr>
              <a:t>tác</a:t>
            </a:r>
            <a:r>
              <a:rPr lang="en-US" dirty="0" smtClean="0">
                <a:latin typeface="Times New Roman" pitchFamily="18" charset="0"/>
                <a:cs typeface="Times New Roman" pitchFamily="18" charset="0"/>
              </a:rPr>
              <a:t>,</a:t>
            </a:r>
            <a:r>
              <a:rPr lang="vi-VN" dirty="0" smtClean="0">
                <a:latin typeface="Times New Roman" pitchFamily="18" charset="0"/>
                <a:cs typeface="Times New Roman" pitchFamily="18" charset="0"/>
              </a:rPr>
              <a:t> </a:t>
            </a:r>
            <a:r>
              <a:rPr lang="vi-VN" dirty="0">
                <a:latin typeface="Times New Roman" pitchFamily="18" charset="0"/>
                <a:cs typeface="Times New Roman" pitchFamily="18" charset="0"/>
              </a:rPr>
              <a:t>bí mật nhà nước đề nghị cung cấp, chuyển giao; mục đích sử dụng và cam kết bảo vệ bí mật nhà nước.</a:t>
            </a:r>
            <a:endParaRPr lang="en-US" dirty="0">
              <a:latin typeface="Times New Roman" pitchFamily="18" charset="0"/>
              <a:cs typeface="Times New Roman" pitchFamily="18" charset="0"/>
            </a:endParaRPr>
          </a:p>
          <a:p>
            <a:pPr marL="0" indent="0" algn="just">
              <a:buNone/>
            </a:pPr>
            <a:r>
              <a:rPr lang="en-US" dirty="0" smtClean="0">
                <a:latin typeface="Times New Roman" pitchFamily="18" charset="0"/>
                <a:cs typeface="Times New Roman" pitchFamily="18" charset="0"/>
              </a:rPr>
              <a:t>+ </a:t>
            </a:r>
            <a:r>
              <a:rPr lang="vi-VN" dirty="0" smtClean="0">
                <a:latin typeface="Times New Roman" pitchFamily="18" charset="0"/>
                <a:cs typeface="Times New Roman" pitchFamily="18" charset="0"/>
              </a:rPr>
              <a:t>Trường </a:t>
            </a:r>
            <a:r>
              <a:rPr lang="vi-VN" dirty="0">
                <a:latin typeface="Times New Roman" pitchFamily="18" charset="0"/>
                <a:cs typeface="Times New Roman" pitchFamily="18" charset="0"/>
              </a:rPr>
              <a:t>hợp từ chối cung cấp, chuyển giao bí mật nhà nước, người có thẩm quyền quyết định việc cung cấp, chuyển giao bí mật nhà nước phải trả lời bằng văn bản và nêu rõ lý do.</a:t>
            </a:r>
            <a:endParaRPr lang="en-US" dirty="0">
              <a:latin typeface="Times New Roman" pitchFamily="18" charset="0"/>
              <a:cs typeface="Times New Roman" pitchFamily="18" charset="0"/>
            </a:endParaRPr>
          </a:p>
          <a:p>
            <a:pPr marL="0" indent="0" algn="just">
              <a:buNone/>
            </a:pPr>
            <a:endParaRPr lang="en-US" b="1" i="1" dirty="0"/>
          </a:p>
        </p:txBody>
      </p:sp>
    </p:spTree>
    <p:extLst>
      <p:ext uri="{BB962C8B-B14F-4D97-AF65-F5344CB8AC3E}">
        <p14:creationId xmlns:p14="http://schemas.microsoft.com/office/powerpoint/2010/main" val="178464551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02920" y="530352"/>
            <a:ext cx="8183880" cy="5794248"/>
          </a:xfrm>
        </p:spPr>
        <p:txBody>
          <a:bodyPr>
            <a:normAutofit/>
          </a:bodyPr>
          <a:lstStyle/>
          <a:p>
            <a:pPr marL="0" indent="0" algn="just">
              <a:spcAft>
                <a:spcPts val="600"/>
              </a:spcAft>
              <a:buNone/>
            </a:pPr>
            <a:r>
              <a:rPr lang="en-US" sz="2400" dirty="0" err="1">
                <a:latin typeface="Times New Roman" pitchFamily="18" charset="0"/>
                <a:cs typeface="Times New Roman" pitchFamily="18" charset="0"/>
              </a:rPr>
              <a:t>Luật</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Bảo</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vệ</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bí</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mật</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nhà</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nước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gồm</a:t>
            </a:r>
            <a:r>
              <a:rPr lang="en-US" sz="2400" dirty="0">
                <a:latin typeface="Times New Roman" pitchFamily="18" charset="0"/>
                <a:cs typeface="Times New Roman" pitchFamily="18" charset="0"/>
              </a:rPr>
              <a:t> 5 </a:t>
            </a:r>
            <a:r>
              <a:rPr lang="en-US" sz="2400" dirty="0" err="1" smtClean="0">
                <a:latin typeface="Times New Roman" pitchFamily="18" charset="0"/>
                <a:cs typeface="Times New Roman" pitchFamily="18" charset="0"/>
              </a:rPr>
              <a:t>Chương</a:t>
            </a:r>
            <a:r>
              <a:rPr lang="en-US" sz="2400" dirty="0" smtClean="0">
                <a:latin typeface="Times New Roman" pitchFamily="18" charset="0"/>
                <a:cs typeface="Times New Roman" pitchFamily="18" charset="0"/>
              </a:rPr>
              <a:t>, 28 </a:t>
            </a:r>
            <a:r>
              <a:rPr lang="en-US" sz="2400" dirty="0" err="1" smtClean="0">
                <a:latin typeface="Times New Roman" pitchFamily="18" charset="0"/>
                <a:cs typeface="Times New Roman" pitchFamily="18" charset="0"/>
              </a:rPr>
              <a:t>điều</a:t>
            </a:r>
            <a:endParaRPr lang="en-US" sz="2400" dirty="0" smtClean="0">
              <a:latin typeface="Times New Roman" pitchFamily="18" charset="0"/>
              <a:cs typeface="Times New Roman" pitchFamily="18" charset="0"/>
            </a:endParaRPr>
          </a:p>
          <a:p>
            <a:pPr marL="0" indent="0" algn="just">
              <a:spcAft>
                <a:spcPts val="600"/>
              </a:spcAft>
              <a:buNone/>
            </a:pPr>
            <a:r>
              <a:rPr lang="en-US" sz="2400" b="1" i="1" dirty="0" err="1">
                <a:latin typeface="Times New Roman" pitchFamily="18" charset="0"/>
                <a:cs typeface="Times New Roman" pitchFamily="18" charset="0"/>
              </a:rPr>
              <a:t>Chương</a:t>
            </a:r>
            <a:r>
              <a:rPr lang="en-US" sz="2400" b="1" i="1" dirty="0">
                <a:latin typeface="Times New Roman" pitchFamily="18" charset="0"/>
                <a:cs typeface="Times New Roman" pitchFamily="18" charset="0"/>
              </a:rPr>
              <a:t> I. </a:t>
            </a:r>
            <a:r>
              <a:rPr lang="en-US" sz="2400" b="1" i="1" dirty="0" err="1">
                <a:latin typeface="Times New Roman" pitchFamily="18" charset="0"/>
                <a:cs typeface="Times New Roman" pitchFamily="18" charset="0"/>
              </a:rPr>
              <a:t>Những</a:t>
            </a:r>
            <a:r>
              <a:rPr lang="en-US" sz="2400" b="1" i="1" dirty="0">
                <a:latin typeface="Times New Roman" pitchFamily="18" charset="0"/>
                <a:cs typeface="Times New Roman" pitchFamily="18" charset="0"/>
              </a:rPr>
              <a:t> </a:t>
            </a:r>
            <a:r>
              <a:rPr lang="en-US" sz="2400" b="1" i="1" dirty="0" err="1">
                <a:latin typeface="Times New Roman" pitchFamily="18" charset="0"/>
                <a:cs typeface="Times New Roman" pitchFamily="18" charset="0"/>
              </a:rPr>
              <a:t>quy</a:t>
            </a:r>
            <a:r>
              <a:rPr lang="en-US" sz="2400" b="1" i="1" dirty="0">
                <a:latin typeface="Times New Roman" pitchFamily="18" charset="0"/>
                <a:cs typeface="Times New Roman" pitchFamily="18" charset="0"/>
              </a:rPr>
              <a:t> </a:t>
            </a:r>
            <a:r>
              <a:rPr lang="en-US" sz="2400" b="1" i="1" dirty="0" err="1">
                <a:latin typeface="Times New Roman" pitchFamily="18" charset="0"/>
                <a:cs typeface="Times New Roman" pitchFamily="18" charset="0"/>
              </a:rPr>
              <a:t>định</a:t>
            </a:r>
            <a:r>
              <a:rPr lang="en-US" sz="2400" b="1" i="1" dirty="0">
                <a:latin typeface="Times New Roman" pitchFamily="18" charset="0"/>
                <a:cs typeface="Times New Roman" pitchFamily="18" charset="0"/>
              </a:rPr>
              <a:t> </a:t>
            </a:r>
            <a:r>
              <a:rPr lang="en-US" sz="2400" b="1" i="1" dirty="0" err="1">
                <a:latin typeface="Times New Roman" pitchFamily="18" charset="0"/>
                <a:cs typeface="Times New Roman" pitchFamily="18" charset="0"/>
              </a:rPr>
              <a:t>chun</a:t>
            </a:r>
            <a:r>
              <a:rPr lang="vi-VN" sz="2400" b="1" i="1" dirty="0">
                <a:latin typeface="Times New Roman" pitchFamily="18" charset="0"/>
                <a:cs typeface="Times New Roman" pitchFamily="18" charset="0"/>
              </a:rPr>
              <a:t>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gồm</a:t>
            </a:r>
            <a:r>
              <a:rPr lang="en-US" sz="2400" dirty="0">
                <a:latin typeface="Times New Roman" pitchFamily="18" charset="0"/>
                <a:cs typeface="Times New Roman" pitchFamily="18" charset="0"/>
              </a:rPr>
              <a:t> 06 </a:t>
            </a:r>
            <a:r>
              <a:rPr lang="en-US" sz="2400" dirty="0" err="1">
                <a:latin typeface="Times New Roman" pitchFamily="18" charset="0"/>
                <a:cs typeface="Times New Roman" pitchFamily="18" charset="0"/>
              </a:rPr>
              <a:t>điều</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từ</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Điều</a:t>
            </a:r>
            <a:r>
              <a:rPr lang="en-US" sz="2400" dirty="0">
                <a:latin typeface="Times New Roman" pitchFamily="18" charset="0"/>
                <a:cs typeface="Times New Roman" pitchFamily="18" charset="0"/>
              </a:rPr>
              <a:t> 1 </a:t>
            </a:r>
            <a:r>
              <a:rPr lang="en-US" sz="2400" dirty="0" err="1">
                <a:latin typeface="Times New Roman" pitchFamily="18" charset="0"/>
                <a:cs typeface="Times New Roman" pitchFamily="18" charset="0"/>
              </a:rPr>
              <a:t>đến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Điều</a:t>
            </a:r>
            <a:r>
              <a:rPr lang="en-US" sz="2400" dirty="0">
                <a:latin typeface="Times New Roman" pitchFamily="18" charset="0"/>
                <a:cs typeface="Times New Roman" pitchFamily="18" charset="0"/>
              </a:rPr>
              <a:t> 6), </a:t>
            </a:r>
            <a:r>
              <a:rPr lang="en-US" sz="2400" dirty="0" err="1">
                <a:latin typeface="Times New Roman" pitchFamily="18" charset="0"/>
                <a:cs typeface="Times New Roman" pitchFamily="18" charset="0"/>
              </a:rPr>
              <a:t>quy</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định</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về</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phạm</a:t>
            </a:r>
            <a:r>
              <a:rPr lang="en-US" sz="2400" dirty="0">
                <a:latin typeface="Times New Roman" pitchFamily="18" charset="0"/>
                <a:cs typeface="Times New Roman" pitchFamily="18" charset="0"/>
              </a:rPr>
              <a:t> vi </a:t>
            </a:r>
            <a:r>
              <a:rPr lang="en-US" sz="2400" dirty="0" err="1">
                <a:latin typeface="Times New Roman" pitchFamily="18" charset="0"/>
                <a:cs typeface="Times New Roman" pitchFamily="18" charset="0"/>
              </a:rPr>
              <a:t>điều</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chỉnh</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giải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thích</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từ</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ngữ</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nguyên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tắc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bảo</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vệ</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bí</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mật</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nhà</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nước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hợp</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tác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quốc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tế</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về</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bảo</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vệ</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bí</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mật</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nhà</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nước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các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hành</a:t>
            </a:r>
            <a:r>
              <a:rPr lang="en-US" sz="2400" dirty="0">
                <a:latin typeface="Times New Roman" pitchFamily="18" charset="0"/>
                <a:cs typeface="Times New Roman" pitchFamily="18" charset="0"/>
              </a:rPr>
              <a:t> vi </a:t>
            </a:r>
            <a:r>
              <a:rPr lang="en-US" sz="2400" dirty="0" err="1">
                <a:latin typeface="Times New Roman" pitchFamily="18" charset="0"/>
                <a:cs typeface="Times New Roman" pitchFamily="18" charset="0"/>
              </a:rPr>
              <a:t>bị</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nghiêm</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cấm</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trong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bảo</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vệ</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bí</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mật</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nhà</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nước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kinh</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phí</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cơ</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sở</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vật</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chất</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phục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vụ</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bảo</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vệ</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bí</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mật</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nhà</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nước</a:t>
            </a:r>
            <a:r>
              <a:rPr lang="en-US" sz="2400" dirty="0" smtClean="0">
                <a:latin typeface="Times New Roman" pitchFamily="18" charset="0"/>
                <a:cs typeface="Times New Roman" pitchFamily="18" charset="0"/>
              </a:rPr>
              <a:t>.</a:t>
            </a:r>
            <a:endParaRPr lang="en-US" sz="2400" dirty="0">
              <a:latin typeface="Times New Roman" pitchFamily="18" charset="0"/>
              <a:cs typeface="Times New Roman" pitchFamily="18" charset="0"/>
            </a:endParaRPr>
          </a:p>
          <a:p>
            <a:pPr marL="0" indent="0" algn="just">
              <a:spcAft>
                <a:spcPts val="600"/>
              </a:spcAft>
              <a:buNone/>
            </a:pPr>
            <a:r>
              <a:rPr lang="en-US" sz="2400" b="1" i="1" dirty="0" err="1" smtClean="0">
                <a:latin typeface="Times New Roman" pitchFamily="18" charset="0"/>
                <a:cs typeface="Times New Roman" pitchFamily="18" charset="0"/>
              </a:rPr>
              <a:t>Chương</a:t>
            </a:r>
            <a:r>
              <a:rPr lang="en-US" sz="2400" b="1" i="1" dirty="0" smtClean="0">
                <a:latin typeface="Times New Roman" pitchFamily="18" charset="0"/>
                <a:cs typeface="Times New Roman" pitchFamily="18" charset="0"/>
              </a:rPr>
              <a:t> </a:t>
            </a:r>
            <a:r>
              <a:rPr lang="en-US" sz="2400" b="1" i="1" dirty="0">
                <a:latin typeface="Times New Roman" pitchFamily="18" charset="0"/>
                <a:cs typeface="Times New Roman" pitchFamily="18" charset="0"/>
              </a:rPr>
              <a:t>II. </a:t>
            </a:r>
            <a:r>
              <a:rPr lang="en-US" sz="2400" b="1" i="1" dirty="0" err="1">
                <a:latin typeface="Times New Roman" pitchFamily="18" charset="0"/>
                <a:cs typeface="Times New Roman" pitchFamily="18" charset="0"/>
              </a:rPr>
              <a:t>Phạm</a:t>
            </a:r>
            <a:r>
              <a:rPr lang="en-US" sz="2400" b="1" i="1" dirty="0">
                <a:latin typeface="Times New Roman" pitchFamily="18" charset="0"/>
                <a:cs typeface="Times New Roman" pitchFamily="18" charset="0"/>
              </a:rPr>
              <a:t> vi, </a:t>
            </a:r>
            <a:r>
              <a:rPr lang="en-US" sz="2400" b="1" i="1" dirty="0" err="1">
                <a:latin typeface="Times New Roman" pitchFamily="18" charset="0"/>
                <a:cs typeface="Times New Roman" pitchFamily="18" charset="0"/>
              </a:rPr>
              <a:t>phân</a:t>
            </a:r>
            <a:r>
              <a:rPr lang="en-US" sz="2400" b="1" i="1" dirty="0">
                <a:latin typeface="Times New Roman" pitchFamily="18" charset="0"/>
                <a:cs typeface="Times New Roman" pitchFamily="18" charset="0"/>
              </a:rPr>
              <a:t> </a:t>
            </a:r>
            <a:r>
              <a:rPr lang="en-US" sz="2400" b="1" i="1" dirty="0" err="1">
                <a:latin typeface="Times New Roman" pitchFamily="18" charset="0"/>
                <a:cs typeface="Times New Roman" pitchFamily="18" charset="0"/>
              </a:rPr>
              <a:t>loại</a:t>
            </a:r>
            <a:r>
              <a:rPr lang="en-US" sz="2400" b="1" i="1" dirty="0">
                <a:latin typeface="Times New Roman" pitchFamily="18" charset="0"/>
                <a:cs typeface="Times New Roman" pitchFamily="18" charset="0"/>
              </a:rPr>
              <a:t>, ban </a:t>
            </a:r>
            <a:r>
              <a:rPr lang="en-US" sz="2400" b="1" i="1" dirty="0" err="1">
                <a:latin typeface="Times New Roman" pitchFamily="18" charset="0"/>
                <a:cs typeface="Times New Roman" pitchFamily="18" charset="0"/>
              </a:rPr>
              <a:t>hành</a:t>
            </a:r>
            <a:r>
              <a:rPr lang="en-US" sz="2400" b="1" i="1" dirty="0">
                <a:latin typeface="Times New Roman" pitchFamily="18" charset="0"/>
                <a:cs typeface="Times New Roman" pitchFamily="18" charset="0"/>
              </a:rPr>
              <a:t> </a:t>
            </a:r>
            <a:r>
              <a:rPr lang="en-US" sz="2400" b="1" i="1" dirty="0" err="1">
                <a:latin typeface="Times New Roman" pitchFamily="18" charset="0"/>
                <a:cs typeface="Times New Roman" pitchFamily="18" charset="0"/>
              </a:rPr>
              <a:t>danh</a:t>
            </a:r>
            <a:r>
              <a:rPr lang="en-US" sz="2400" b="1" i="1" dirty="0">
                <a:latin typeface="Times New Roman" pitchFamily="18" charset="0"/>
                <a:cs typeface="Times New Roman" pitchFamily="18" charset="0"/>
              </a:rPr>
              <a:t> </a:t>
            </a:r>
            <a:r>
              <a:rPr lang="en-US" sz="2400" b="1" i="1" dirty="0" err="1">
                <a:latin typeface="Times New Roman" pitchFamily="18" charset="0"/>
                <a:cs typeface="Times New Roman" pitchFamily="18" charset="0"/>
              </a:rPr>
              <a:t>mục</a:t>
            </a:r>
            <a:r>
              <a:rPr lang="en-US" sz="2400" b="1" i="1" dirty="0">
                <a:latin typeface="Times New Roman" pitchFamily="18" charset="0"/>
                <a:cs typeface="Times New Roman" pitchFamily="18" charset="0"/>
              </a:rPr>
              <a:t> </a:t>
            </a:r>
            <a:r>
              <a:rPr lang="en-US" sz="2400" b="1" i="1" dirty="0" err="1">
                <a:latin typeface="Times New Roman" pitchFamily="18" charset="0"/>
                <a:cs typeface="Times New Roman" pitchFamily="18" charset="0"/>
              </a:rPr>
              <a:t>bí</a:t>
            </a:r>
            <a:r>
              <a:rPr lang="en-US" sz="2400" b="1" i="1" dirty="0">
                <a:latin typeface="Times New Roman" pitchFamily="18" charset="0"/>
                <a:cs typeface="Times New Roman" pitchFamily="18" charset="0"/>
              </a:rPr>
              <a:t> </a:t>
            </a:r>
            <a:r>
              <a:rPr lang="en-US" sz="2400" b="1" i="1" dirty="0" err="1">
                <a:latin typeface="Times New Roman" pitchFamily="18" charset="0"/>
                <a:cs typeface="Times New Roman" pitchFamily="18" charset="0"/>
              </a:rPr>
              <a:t>mật</a:t>
            </a:r>
            <a:r>
              <a:rPr lang="en-US" sz="2400" b="1" i="1" dirty="0">
                <a:latin typeface="Times New Roman" pitchFamily="18" charset="0"/>
                <a:cs typeface="Times New Roman" pitchFamily="18" charset="0"/>
              </a:rPr>
              <a:t> </a:t>
            </a:r>
            <a:r>
              <a:rPr lang="en-US" sz="2400" b="1" i="1" dirty="0" err="1">
                <a:latin typeface="Times New Roman" pitchFamily="18" charset="0"/>
                <a:cs typeface="Times New Roman" pitchFamily="18" charset="0"/>
              </a:rPr>
              <a:t>nhà</a:t>
            </a:r>
            <a:r>
              <a:rPr lang="en-US" sz="2400" b="1" i="1" dirty="0">
                <a:latin typeface="Times New Roman" pitchFamily="18" charset="0"/>
                <a:cs typeface="Times New Roman" pitchFamily="18" charset="0"/>
              </a:rPr>
              <a:t> </a:t>
            </a:r>
            <a:r>
              <a:rPr lang="en-US" sz="2400" b="1" i="1" dirty="0" err="1">
                <a:latin typeface="Times New Roman" pitchFamily="18" charset="0"/>
                <a:cs typeface="Times New Roman" pitchFamily="18" charset="0"/>
              </a:rPr>
              <a:t>nước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gồm</a:t>
            </a:r>
            <a:r>
              <a:rPr lang="en-US" sz="2400" dirty="0">
                <a:latin typeface="Times New Roman" pitchFamily="18" charset="0"/>
                <a:cs typeface="Times New Roman" pitchFamily="18" charset="0"/>
              </a:rPr>
              <a:t> 03 </a:t>
            </a:r>
            <a:r>
              <a:rPr lang="en-US" sz="2400" dirty="0" err="1">
                <a:latin typeface="Times New Roman" pitchFamily="18" charset="0"/>
                <a:cs typeface="Times New Roman" pitchFamily="18" charset="0"/>
              </a:rPr>
              <a:t>điều</a:t>
            </a:r>
            <a:r>
              <a:rPr lang="en-US" sz="2400" dirty="0">
                <a:latin typeface="Times New Roman" pitchFamily="18" charset="0"/>
                <a:cs typeface="Times New Roman" pitchFamily="18" charset="0"/>
              </a:rPr>
              <a:t> </a:t>
            </a:r>
            <a:r>
              <a:rPr lang="vi-VN" sz="2400" dirty="0">
                <a:latin typeface="Times New Roman" pitchFamily="18" charset="0"/>
                <a:cs typeface="Times New Roman" pitchFamily="18" charset="0"/>
              </a:rPr>
              <a:t>(</a:t>
            </a:r>
            <a:r>
              <a:rPr lang="en-US" sz="2400" dirty="0" err="1">
                <a:latin typeface="Times New Roman" pitchFamily="18" charset="0"/>
                <a:cs typeface="Times New Roman" pitchFamily="18" charset="0"/>
              </a:rPr>
              <a:t>từ</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Điều</a:t>
            </a:r>
            <a:r>
              <a:rPr lang="en-US" sz="2400" dirty="0">
                <a:latin typeface="Times New Roman" pitchFamily="18" charset="0"/>
                <a:cs typeface="Times New Roman" pitchFamily="18" charset="0"/>
              </a:rPr>
              <a:t> 7 </a:t>
            </a:r>
            <a:r>
              <a:rPr lang="en-US" sz="2400" dirty="0" err="1">
                <a:latin typeface="Times New Roman" pitchFamily="18" charset="0"/>
                <a:cs typeface="Times New Roman" pitchFamily="18" charset="0"/>
              </a:rPr>
              <a:t>đến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Điều</a:t>
            </a:r>
            <a:r>
              <a:rPr lang="en-US" sz="2400" dirty="0">
                <a:latin typeface="Times New Roman" pitchFamily="18" charset="0"/>
                <a:cs typeface="Times New Roman" pitchFamily="18" charset="0"/>
              </a:rPr>
              <a:t> 9), </a:t>
            </a:r>
            <a:r>
              <a:rPr lang="en-US" sz="2400" dirty="0" err="1">
                <a:latin typeface="Times New Roman" pitchFamily="18" charset="0"/>
                <a:cs typeface="Times New Roman" pitchFamily="18" charset="0"/>
              </a:rPr>
              <a:t>quy</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định</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về</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phạm</a:t>
            </a:r>
            <a:r>
              <a:rPr lang="en-US" sz="2400" dirty="0">
                <a:latin typeface="Times New Roman" pitchFamily="18" charset="0"/>
                <a:cs typeface="Times New Roman" pitchFamily="18" charset="0"/>
              </a:rPr>
              <a:t> vi </a:t>
            </a:r>
            <a:r>
              <a:rPr lang="en-US" sz="2400" dirty="0" err="1">
                <a:latin typeface="Times New Roman" pitchFamily="18" charset="0"/>
                <a:cs typeface="Times New Roman" pitchFamily="18" charset="0"/>
              </a:rPr>
              <a:t>bí</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mật</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nhà</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nước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phân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loại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bí</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mật</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nhà</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nước</a:t>
            </a:r>
            <a:r>
              <a:rPr lang="en-US" sz="2400" dirty="0">
                <a:latin typeface="Times New Roman" pitchFamily="18" charset="0"/>
                <a:cs typeface="Times New Roman" pitchFamily="18" charset="0"/>
              </a:rPr>
              <a:t>; ban </a:t>
            </a:r>
            <a:r>
              <a:rPr lang="en-US" sz="2400" dirty="0" err="1">
                <a:latin typeface="Times New Roman" pitchFamily="18" charset="0"/>
                <a:cs typeface="Times New Roman" pitchFamily="18" charset="0"/>
              </a:rPr>
              <a:t>hành</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danh</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mục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bí</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mật</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nhà</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nước</a:t>
            </a:r>
            <a:r>
              <a:rPr lang="en-US" sz="2400" dirty="0">
                <a:latin typeface="Times New Roman" pitchFamily="18" charset="0"/>
                <a:cs typeface="Times New Roman" pitchFamily="18" charset="0"/>
              </a:rPr>
              <a:t>.</a:t>
            </a:r>
          </a:p>
          <a:p>
            <a:pPr marL="0" indent="0">
              <a:buNone/>
            </a:pPr>
            <a:endParaRPr lang="en-US" dirty="0"/>
          </a:p>
        </p:txBody>
      </p:sp>
    </p:spTree>
    <p:extLst>
      <p:ext uri="{BB962C8B-B14F-4D97-AF65-F5344CB8AC3E}">
        <p14:creationId xmlns:p14="http://schemas.microsoft.com/office/powerpoint/2010/main" val="1786490073"/>
      </p:ext>
    </p:extLst>
  </p:cSld>
  <p:clrMapOvr>
    <a:masterClrMapping/>
  </p:clrMapOvr>
  <p:transition spd="slow">
    <p:pull/>
  </p:transition>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762000"/>
            <a:ext cx="8229600" cy="5867400"/>
          </a:xfrm>
        </p:spPr>
        <p:txBody>
          <a:bodyPr>
            <a:normAutofit/>
          </a:bodyPr>
          <a:lstStyle/>
          <a:p>
            <a:pPr marL="0" indent="0" algn="just">
              <a:buNone/>
            </a:pPr>
            <a:r>
              <a:rPr lang="vi-VN" sz="2400" b="1" i="1" dirty="0" smtClean="0"/>
              <a:t>1</a:t>
            </a:r>
            <a:r>
              <a:rPr lang="en-US" sz="2400" b="1" i="1" dirty="0">
                <a:latin typeface="Times New Roman" pitchFamily="18" charset="0"/>
                <a:cs typeface="Times New Roman" pitchFamily="18" charset="0"/>
              </a:rPr>
              <a:t>0</a:t>
            </a:r>
            <a:r>
              <a:rPr lang="en-US" sz="2400" b="1" i="1" dirty="0" smtClean="0">
                <a:latin typeface="Times New Roman" pitchFamily="18" charset="0"/>
                <a:cs typeface="Times New Roman" pitchFamily="18" charset="0"/>
              </a:rPr>
              <a:t>.</a:t>
            </a:r>
            <a:r>
              <a:rPr lang="en-US" sz="2400" b="1" i="1" dirty="0" smtClean="0"/>
              <a:t> </a:t>
            </a:r>
            <a:r>
              <a:rPr lang="en-US" sz="2400" b="1" i="1" dirty="0" err="1">
                <a:latin typeface="Times New Roman" pitchFamily="18" charset="0"/>
                <a:cs typeface="Times New Roman" pitchFamily="18" charset="0"/>
              </a:rPr>
              <a:t>Cung</a:t>
            </a:r>
            <a:r>
              <a:rPr lang="en-US" sz="2400" b="1" i="1" dirty="0">
                <a:latin typeface="Times New Roman" pitchFamily="18" charset="0"/>
                <a:cs typeface="Times New Roman" pitchFamily="18" charset="0"/>
              </a:rPr>
              <a:t> </a:t>
            </a:r>
            <a:r>
              <a:rPr lang="en-US" sz="2400" b="1" i="1" dirty="0" err="1">
                <a:latin typeface="Times New Roman" pitchFamily="18" charset="0"/>
                <a:cs typeface="Times New Roman" pitchFamily="18" charset="0"/>
              </a:rPr>
              <a:t>cấp</a:t>
            </a:r>
            <a:r>
              <a:rPr lang="en-US" sz="2400" b="1" i="1" dirty="0">
                <a:latin typeface="Times New Roman" pitchFamily="18" charset="0"/>
                <a:cs typeface="Times New Roman" pitchFamily="18" charset="0"/>
              </a:rPr>
              <a:t>, </a:t>
            </a:r>
            <a:r>
              <a:rPr lang="en-US" sz="2400" b="1" i="1" dirty="0" err="1">
                <a:latin typeface="Times New Roman" pitchFamily="18" charset="0"/>
                <a:cs typeface="Times New Roman" pitchFamily="18" charset="0"/>
              </a:rPr>
              <a:t>chuyển</a:t>
            </a:r>
            <a:r>
              <a:rPr lang="en-US" sz="2400" b="1" i="1" dirty="0">
                <a:latin typeface="Times New Roman" pitchFamily="18" charset="0"/>
                <a:cs typeface="Times New Roman" pitchFamily="18" charset="0"/>
              </a:rPr>
              <a:t> </a:t>
            </a:r>
            <a:r>
              <a:rPr lang="en-US" sz="2400" b="1" i="1" dirty="0" err="1">
                <a:latin typeface="Times New Roman" pitchFamily="18" charset="0"/>
                <a:cs typeface="Times New Roman" pitchFamily="18" charset="0"/>
              </a:rPr>
              <a:t>giao</a:t>
            </a:r>
            <a:r>
              <a:rPr lang="en-US" sz="2400" b="1" i="1" dirty="0">
                <a:latin typeface="Times New Roman" pitchFamily="18" charset="0"/>
                <a:cs typeface="Times New Roman" pitchFamily="18" charset="0"/>
              </a:rPr>
              <a:t> BMNN </a:t>
            </a:r>
            <a:r>
              <a:rPr lang="en-US" sz="2400" b="1" i="1" dirty="0" err="1">
                <a:latin typeface="Times New Roman" pitchFamily="18" charset="0"/>
                <a:cs typeface="Times New Roman" pitchFamily="18" charset="0"/>
              </a:rPr>
              <a:t>cho</a:t>
            </a:r>
            <a:r>
              <a:rPr lang="en-US" sz="2400" b="1" i="1" dirty="0">
                <a:latin typeface="Times New Roman" pitchFamily="18" charset="0"/>
                <a:cs typeface="Times New Roman" pitchFamily="18" charset="0"/>
              </a:rPr>
              <a:t> </a:t>
            </a:r>
            <a:r>
              <a:rPr lang="en-US" sz="2400" b="1" i="1" dirty="0" err="1">
                <a:latin typeface="Times New Roman" pitchFamily="18" charset="0"/>
                <a:cs typeface="Times New Roman" pitchFamily="18" charset="0"/>
              </a:rPr>
              <a:t>cơ</a:t>
            </a:r>
            <a:r>
              <a:rPr lang="en-US" sz="2400" b="1" i="1" dirty="0">
                <a:latin typeface="Times New Roman" pitchFamily="18" charset="0"/>
                <a:cs typeface="Times New Roman" pitchFamily="18" charset="0"/>
              </a:rPr>
              <a:t> </a:t>
            </a:r>
            <a:r>
              <a:rPr lang="en-US" sz="2400" b="1" i="1" dirty="0" err="1">
                <a:latin typeface="Times New Roman" pitchFamily="18" charset="0"/>
                <a:cs typeface="Times New Roman" pitchFamily="18" charset="0"/>
              </a:rPr>
              <a:t>quan</a:t>
            </a:r>
            <a:r>
              <a:rPr lang="en-US" sz="2400" b="1" i="1" dirty="0">
                <a:latin typeface="Times New Roman" pitchFamily="18" charset="0"/>
                <a:cs typeface="Times New Roman" pitchFamily="18" charset="0"/>
              </a:rPr>
              <a:t>, </a:t>
            </a:r>
            <a:r>
              <a:rPr lang="en-US" sz="2400" b="1" i="1" dirty="0" err="1">
                <a:latin typeface="Times New Roman" pitchFamily="18" charset="0"/>
                <a:cs typeface="Times New Roman" pitchFamily="18" charset="0"/>
              </a:rPr>
              <a:t>tổ</a:t>
            </a:r>
            <a:r>
              <a:rPr lang="en-US" sz="2400" b="1" i="1" dirty="0">
                <a:latin typeface="Times New Roman" pitchFamily="18" charset="0"/>
                <a:cs typeface="Times New Roman" pitchFamily="18" charset="0"/>
              </a:rPr>
              <a:t> </a:t>
            </a:r>
            <a:r>
              <a:rPr lang="en-US" sz="2400" b="1" i="1" dirty="0" err="1">
                <a:latin typeface="Times New Roman" pitchFamily="18" charset="0"/>
                <a:cs typeface="Times New Roman" pitchFamily="18" charset="0"/>
              </a:rPr>
              <a:t>chức</a:t>
            </a:r>
            <a:r>
              <a:rPr lang="en-US" sz="2400" b="1" i="1" dirty="0">
                <a:latin typeface="Times New Roman" pitchFamily="18" charset="0"/>
                <a:cs typeface="Times New Roman" pitchFamily="18" charset="0"/>
              </a:rPr>
              <a:t>, </a:t>
            </a:r>
            <a:r>
              <a:rPr lang="en-US" sz="2400" b="1" i="1" dirty="0" err="1">
                <a:latin typeface="Times New Roman" pitchFamily="18" charset="0"/>
                <a:cs typeface="Times New Roman" pitchFamily="18" charset="0"/>
              </a:rPr>
              <a:t>cá</a:t>
            </a:r>
            <a:r>
              <a:rPr lang="en-US" sz="2400" b="1" i="1" dirty="0">
                <a:latin typeface="Times New Roman" pitchFamily="18" charset="0"/>
                <a:cs typeface="Times New Roman" pitchFamily="18" charset="0"/>
              </a:rPr>
              <a:t> </a:t>
            </a:r>
            <a:r>
              <a:rPr lang="en-US" sz="2400" b="1" i="1" dirty="0" err="1">
                <a:latin typeface="Times New Roman" pitchFamily="18" charset="0"/>
                <a:cs typeface="Times New Roman" pitchFamily="18" charset="0"/>
              </a:rPr>
              <a:t>nhân</a:t>
            </a:r>
            <a:r>
              <a:rPr lang="en-US" sz="2400" b="1" i="1" dirty="0">
                <a:latin typeface="Times New Roman" pitchFamily="18" charset="0"/>
                <a:cs typeface="Times New Roman" pitchFamily="18" charset="0"/>
              </a:rPr>
              <a:t> </a:t>
            </a:r>
            <a:r>
              <a:rPr lang="en-US" sz="2400" b="1" i="1" dirty="0" err="1">
                <a:latin typeface="Times New Roman" pitchFamily="18" charset="0"/>
                <a:cs typeface="Times New Roman" pitchFamily="18" charset="0"/>
              </a:rPr>
              <a:t>nước</a:t>
            </a:r>
            <a:r>
              <a:rPr lang="en-US" sz="2400" b="1" i="1" dirty="0">
                <a:latin typeface="Times New Roman" pitchFamily="18" charset="0"/>
                <a:cs typeface="Times New Roman" pitchFamily="18" charset="0"/>
              </a:rPr>
              <a:t> </a:t>
            </a:r>
            <a:r>
              <a:rPr lang="en-US" sz="2400" b="1" i="1" dirty="0" err="1">
                <a:latin typeface="Times New Roman" pitchFamily="18" charset="0"/>
                <a:cs typeface="Times New Roman" pitchFamily="18" charset="0"/>
              </a:rPr>
              <a:t>ngoài</a:t>
            </a:r>
            <a:r>
              <a:rPr lang="en-US" sz="2400" b="1" i="1" dirty="0">
                <a:latin typeface="Times New Roman" pitchFamily="18" charset="0"/>
                <a:cs typeface="Times New Roman" pitchFamily="18" charset="0"/>
              </a:rPr>
              <a:t> (</a:t>
            </a:r>
            <a:r>
              <a:rPr lang="en-US" sz="2400" b="1" i="1" dirty="0" err="1">
                <a:latin typeface="Times New Roman" pitchFamily="18" charset="0"/>
                <a:cs typeface="Times New Roman" pitchFamily="18" charset="0"/>
              </a:rPr>
              <a:t>Điều</a:t>
            </a:r>
            <a:r>
              <a:rPr lang="en-US" sz="2400" b="1" i="1" dirty="0">
                <a:latin typeface="Times New Roman" pitchFamily="18" charset="0"/>
                <a:cs typeface="Times New Roman" pitchFamily="18" charset="0"/>
              </a:rPr>
              <a:t> 16)</a:t>
            </a:r>
            <a:endParaRPr lang="en-US" sz="2400" dirty="0">
              <a:latin typeface="Times New Roman" pitchFamily="18" charset="0"/>
              <a:cs typeface="Times New Roman" pitchFamily="18" charset="0"/>
            </a:endParaRPr>
          </a:p>
          <a:p>
            <a:pPr marL="0" indent="0" algn="just">
              <a:buNone/>
            </a:pPr>
            <a:r>
              <a:rPr lang="en-US" sz="2400" b="1" i="1" dirty="0" smtClean="0"/>
              <a:t>- </a:t>
            </a:r>
            <a:r>
              <a:rPr lang="en-US" sz="2400" b="1" i="1" dirty="0" err="1" smtClean="0">
                <a:latin typeface="Times New Roman" pitchFamily="18" charset="0"/>
                <a:cs typeface="Times New Roman" pitchFamily="18" charset="0"/>
              </a:rPr>
              <a:t>Thẩm</a:t>
            </a:r>
            <a:r>
              <a:rPr lang="en-US" sz="2400" b="1" i="1" dirty="0" smtClean="0">
                <a:latin typeface="Times New Roman" pitchFamily="18" charset="0"/>
                <a:cs typeface="Times New Roman" pitchFamily="18" charset="0"/>
              </a:rPr>
              <a:t> </a:t>
            </a:r>
            <a:r>
              <a:rPr lang="en-US" sz="2400" b="1" i="1" dirty="0" err="1" smtClean="0">
                <a:latin typeface="Times New Roman" pitchFamily="18" charset="0"/>
                <a:cs typeface="Times New Roman" pitchFamily="18" charset="0"/>
              </a:rPr>
              <a:t>quyền</a:t>
            </a:r>
            <a:r>
              <a:rPr lang="en-US" sz="2400" b="1" i="1" dirty="0" smtClean="0">
                <a:latin typeface="Times New Roman" pitchFamily="18" charset="0"/>
                <a:cs typeface="Times New Roman" pitchFamily="18" charset="0"/>
              </a:rPr>
              <a:t>:</a:t>
            </a:r>
          </a:p>
          <a:p>
            <a:pPr marL="0" indent="0" algn="just">
              <a:buNone/>
            </a:pPr>
            <a:r>
              <a:rPr lang="en-US" sz="2400" dirty="0" smtClean="0"/>
              <a:t>+ </a:t>
            </a:r>
            <a:r>
              <a:rPr lang="it-IT" sz="2400" dirty="0">
                <a:latin typeface="Times New Roman" pitchFamily="18" charset="0"/>
                <a:cs typeface="Times New Roman" pitchFamily="18" charset="0"/>
              </a:rPr>
              <a:t>Thủ tướng Chính phủ quyết định cung cấp, chuyển giao bí mật nhà nước độ Tuyệt </a:t>
            </a:r>
            <a:r>
              <a:rPr lang="it-IT" sz="2400" dirty="0" smtClean="0">
                <a:latin typeface="Times New Roman" pitchFamily="18" charset="0"/>
                <a:cs typeface="Times New Roman" pitchFamily="18" charset="0"/>
              </a:rPr>
              <a:t>mật.</a:t>
            </a:r>
          </a:p>
          <a:p>
            <a:pPr marL="0" indent="0" algn="just">
              <a:buNone/>
            </a:pPr>
            <a:r>
              <a:rPr lang="it-IT" sz="2400" dirty="0" smtClean="0"/>
              <a:t>+ </a:t>
            </a:r>
            <a:r>
              <a:rPr lang="en-US" sz="2400" dirty="0" err="1">
                <a:latin typeface="Times New Roman" pitchFamily="18" charset="0"/>
                <a:cs typeface="Times New Roman" pitchFamily="18" charset="0"/>
              </a:rPr>
              <a:t>Người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có</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thẩm</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quyền</a:t>
            </a:r>
            <a:r>
              <a:rPr lang="en-US" sz="2400" dirty="0">
                <a:latin typeface="Times New Roman" pitchFamily="18" charset="0"/>
                <a:cs typeface="Times New Roman" pitchFamily="18" charset="0"/>
              </a:rPr>
              <a:t> </a:t>
            </a:r>
            <a:r>
              <a:rPr lang="vi-VN" sz="2400" dirty="0">
                <a:latin typeface="Times New Roman" pitchFamily="18" charset="0"/>
                <a:cs typeface="Times New Roman" pitchFamily="18" charset="0"/>
              </a:rPr>
              <a:t>cho phép sao, chụp tài liệu, vật chứa BMNN </a:t>
            </a:r>
            <a:r>
              <a:rPr lang="en-US" sz="2400" dirty="0" err="1">
                <a:latin typeface="Times New Roman" pitchFamily="18" charset="0"/>
                <a:cs typeface="Times New Roman" pitchFamily="18" charset="0"/>
              </a:rPr>
              <a:t>độ</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Tuyệt</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mật</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quy</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định</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tại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các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điểm</a:t>
            </a:r>
            <a:r>
              <a:rPr lang="en-US" sz="2400" dirty="0">
                <a:latin typeface="Times New Roman" pitchFamily="18" charset="0"/>
                <a:cs typeface="Times New Roman" pitchFamily="18" charset="0"/>
              </a:rPr>
              <a:t> a, b, c, d, đ, g, h, i </a:t>
            </a:r>
            <a:r>
              <a:rPr lang="en-US" sz="2400" dirty="0" err="1">
                <a:latin typeface="Times New Roman" pitchFamily="18" charset="0"/>
                <a:cs typeface="Times New Roman" pitchFamily="18" charset="0"/>
              </a:rPr>
              <a:t>và</a:t>
            </a:r>
            <a:r>
              <a:rPr lang="en-US" sz="2400" dirty="0">
                <a:latin typeface="Times New Roman" pitchFamily="18" charset="0"/>
                <a:cs typeface="Times New Roman" pitchFamily="18" charset="0"/>
              </a:rPr>
              <a:t> k </a:t>
            </a:r>
            <a:r>
              <a:rPr lang="en-US" sz="2400" dirty="0" err="1">
                <a:latin typeface="Times New Roman" pitchFamily="18" charset="0"/>
                <a:cs typeface="Times New Roman" pitchFamily="18" charset="0"/>
              </a:rPr>
              <a:t>khoản</a:t>
            </a:r>
            <a:r>
              <a:rPr lang="en-US" sz="2400" dirty="0">
                <a:latin typeface="Times New Roman" pitchFamily="18" charset="0"/>
                <a:cs typeface="Times New Roman" pitchFamily="18" charset="0"/>
              </a:rPr>
              <a:t> 1 </a:t>
            </a:r>
            <a:r>
              <a:rPr lang="en-US" sz="2400" dirty="0" err="1">
                <a:latin typeface="Times New Roman" pitchFamily="18" charset="0"/>
                <a:cs typeface="Times New Roman" pitchFamily="18" charset="0"/>
              </a:rPr>
              <a:t>Điều</a:t>
            </a:r>
            <a:r>
              <a:rPr lang="en-US" sz="2400" dirty="0">
                <a:latin typeface="Times New Roman" pitchFamily="18" charset="0"/>
                <a:cs typeface="Times New Roman" pitchFamily="18" charset="0"/>
              </a:rPr>
              <a:t> 11 </a:t>
            </a:r>
            <a:r>
              <a:rPr lang="en-US" sz="2400" dirty="0" err="1">
                <a:latin typeface="Times New Roman" pitchFamily="18" charset="0"/>
                <a:cs typeface="Times New Roman" pitchFamily="18" charset="0"/>
              </a:rPr>
              <a:t>của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Luật</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Bảo</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vệ</a:t>
            </a:r>
            <a:r>
              <a:rPr lang="en-US" sz="2400" dirty="0">
                <a:latin typeface="Times New Roman" pitchFamily="18" charset="0"/>
                <a:cs typeface="Times New Roman" pitchFamily="18" charset="0"/>
              </a:rPr>
              <a:t> BMNN </a:t>
            </a:r>
            <a:r>
              <a:rPr lang="vi-VN" sz="2400" dirty="0">
                <a:latin typeface="Times New Roman" pitchFamily="18" charset="0"/>
                <a:cs typeface="Times New Roman" pitchFamily="18" charset="0"/>
              </a:rPr>
              <a:t>có thẩm quyền </a:t>
            </a:r>
            <a:r>
              <a:rPr lang="en-US" sz="2400" dirty="0" err="1">
                <a:latin typeface="Times New Roman" pitchFamily="18" charset="0"/>
                <a:cs typeface="Times New Roman" pitchFamily="18" charset="0"/>
              </a:rPr>
              <a:t>quyết</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định</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cung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cấp</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chuyển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giao</a:t>
            </a:r>
            <a:r>
              <a:rPr lang="en-US" sz="2400" dirty="0">
                <a:latin typeface="Times New Roman" pitchFamily="18" charset="0"/>
                <a:cs typeface="Times New Roman" pitchFamily="18" charset="0"/>
              </a:rPr>
              <a:t> BMNN </a:t>
            </a:r>
            <a:r>
              <a:rPr lang="en-US" sz="2400" dirty="0" err="1">
                <a:latin typeface="Times New Roman" pitchFamily="18" charset="0"/>
                <a:cs typeface="Times New Roman" pitchFamily="18" charset="0"/>
              </a:rPr>
              <a:t>độ</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Tối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mật</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độ</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Mật</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thuộc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phạm</a:t>
            </a:r>
            <a:r>
              <a:rPr lang="en-US" sz="2400" dirty="0">
                <a:latin typeface="Times New Roman" pitchFamily="18" charset="0"/>
                <a:cs typeface="Times New Roman" pitchFamily="18" charset="0"/>
              </a:rPr>
              <a:t> vi </a:t>
            </a:r>
            <a:r>
              <a:rPr lang="en-US" sz="2400" dirty="0" err="1">
                <a:latin typeface="Times New Roman" pitchFamily="18" charset="0"/>
                <a:cs typeface="Times New Roman" pitchFamily="18" charset="0"/>
              </a:rPr>
              <a:t>quản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lý</a:t>
            </a:r>
            <a:r>
              <a:rPr lang="vi-VN" sz="2400" dirty="0">
                <a:latin typeface="Times New Roman" pitchFamily="18" charset="0"/>
                <a:cs typeface="Times New Roman" pitchFamily="18" charset="0"/>
              </a:rPr>
              <a:t>.</a:t>
            </a:r>
            <a:endParaRPr lang="en-US" sz="2400" dirty="0">
              <a:latin typeface="Times New Roman" pitchFamily="18" charset="0"/>
              <a:cs typeface="Times New Roman" pitchFamily="18" charset="0"/>
            </a:endParaRPr>
          </a:p>
        </p:txBody>
      </p:sp>
    </p:spTree>
    <p:extLst>
      <p:ext uri="{BB962C8B-B14F-4D97-AF65-F5344CB8AC3E}">
        <p14:creationId xmlns:p14="http://schemas.microsoft.com/office/powerpoint/2010/main" val="770841525"/>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867400"/>
          </a:xfrm>
        </p:spPr>
        <p:txBody>
          <a:bodyPr>
            <a:noAutofit/>
          </a:bodyPr>
          <a:lstStyle/>
          <a:p>
            <a:pPr marL="0" indent="0" algn="just">
              <a:buNone/>
            </a:pPr>
            <a:r>
              <a:rPr lang="en-US" sz="2400" b="1" i="1" dirty="0" smtClean="0">
                <a:latin typeface="Times New Roman" pitchFamily="18" charset="0"/>
                <a:cs typeface="Times New Roman" pitchFamily="18" charset="0"/>
              </a:rPr>
              <a:t>- </a:t>
            </a:r>
            <a:r>
              <a:rPr lang="en-US" sz="2400" b="1" i="1" dirty="0" err="1" smtClean="0">
                <a:latin typeface="Times New Roman" pitchFamily="18" charset="0"/>
                <a:cs typeface="Times New Roman" pitchFamily="18" charset="0"/>
              </a:rPr>
              <a:t>Trình</a:t>
            </a:r>
            <a:r>
              <a:rPr lang="en-US" sz="2400" b="1" i="1" dirty="0" smtClean="0">
                <a:latin typeface="Times New Roman" pitchFamily="18" charset="0"/>
                <a:cs typeface="Times New Roman" pitchFamily="18" charset="0"/>
              </a:rPr>
              <a:t> </a:t>
            </a:r>
            <a:r>
              <a:rPr lang="en-US" sz="2400" b="1" i="1" dirty="0" err="1">
                <a:latin typeface="Times New Roman" pitchFamily="18" charset="0"/>
                <a:cs typeface="Times New Roman" pitchFamily="18" charset="0"/>
              </a:rPr>
              <a:t>tự</a:t>
            </a:r>
            <a:r>
              <a:rPr lang="en-US" sz="2400" b="1" i="1" dirty="0">
                <a:latin typeface="Times New Roman" pitchFamily="18" charset="0"/>
                <a:cs typeface="Times New Roman" pitchFamily="18" charset="0"/>
              </a:rPr>
              <a:t>, </a:t>
            </a:r>
            <a:r>
              <a:rPr lang="en-US" sz="2400" b="1" i="1" dirty="0" err="1">
                <a:latin typeface="Times New Roman" pitchFamily="18" charset="0"/>
                <a:cs typeface="Times New Roman" pitchFamily="18" charset="0"/>
              </a:rPr>
              <a:t>thủ</a:t>
            </a:r>
            <a:r>
              <a:rPr lang="en-US" sz="2400" b="1" i="1" dirty="0">
                <a:latin typeface="Times New Roman" pitchFamily="18" charset="0"/>
                <a:cs typeface="Times New Roman" pitchFamily="18" charset="0"/>
              </a:rPr>
              <a:t> </a:t>
            </a:r>
            <a:r>
              <a:rPr lang="en-US" sz="2400" b="1" i="1" dirty="0" err="1" smtClean="0">
                <a:latin typeface="Times New Roman" pitchFamily="18" charset="0"/>
                <a:cs typeface="Times New Roman" pitchFamily="18" charset="0"/>
              </a:rPr>
              <a:t>tục</a:t>
            </a:r>
            <a:r>
              <a:rPr lang="en-US" sz="2400" b="1" i="1" dirty="0" smtClean="0">
                <a:latin typeface="Times New Roman" pitchFamily="18" charset="0"/>
                <a:cs typeface="Times New Roman" pitchFamily="18" charset="0"/>
              </a:rPr>
              <a:t>:</a:t>
            </a:r>
          </a:p>
          <a:p>
            <a:pPr marL="0" indent="0" algn="just">
              <a:buNone/>
            </a:pP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Cơ</a:t>
            </a:r>
            <a:r>
              <a:rPr lang="en-US" sz="2400" dirty="0" smtClean="0">
                <a:latin typeface="Times New Roman" pitchFamily="18" charset="0"/>
                <a:cs typeface="Times New Roman" pitchFamily="18" charset="0"/>
              </a:rPr>
              <a:t> </a:t>
            </a:r>
            <a:r>
              <a:rPr lang="en-US" sz="2400" dirty="0" err="1">
                <a:latin typeface="Times New Roman" pitchFamily="18" charset="0"/>
                <a:cs typeface="Times New Roman" pitchFamily="18" charset="0"/>
              </a:rPr>
              <a:t>quan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tổ</a:t>
            </a:r>
            <a:r>
              <a:rPr lang="en-US" sz="2400" dirty="0">
                <a:latin typeface="Times New Roman" pitchFamily="18" charset="0"/>
                <a:cs typeface="Times New Roman" pitchFamily="18" charset="0"/>
              </a:rPr>
              <a:t> </a:t>
            </a:r>
            <a:r>
              <a:rPr lang="en-US" sz="2400" dirty="0" err="1" smtClean="0">
                <a:latin typeface="Times New Roman" pitchFamily="18" charset="0"/>
                <a:cs typeface="Times New Roman" pitchFamily="18" charset="0"/>
              </a:rPr>
              <a:t>chức</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hoặc</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cá</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nhân</a:t>
            </a:r>
            <a:r>
              <a:rPr lang="en-US" sz="2400" dirty="0" smtClean="0">
                <a:latin typeface="Times New Roman" pitchFamily="18" charset="0"/>
                <a:cs typeface="Times New Roman" pitchFamily="18" charset="0"/>
              </a:rPr>
              <a:t> </a:t>
            </a:r>
            <a:r>
              <a:rPr lang="en-US" sz="2400" dirty="0" err="1">
                <a:latin typeface="Times New Roman" pitchFamily="18" charset="0"/>
                <a:cs typeface="Times New Roman" pitchFamily="18" charset="0"/>
              </a:rPr>
              <a:t>nước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ngoài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đề</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nghị</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cung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cấp</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chuyển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giao</a:t>
            </a:r>
            <a:r>
              <a:rPr lang="en-US" sz="2400" dirty="0">
                <a:latin typeface="Times New Roman" pitchFamily="18" charset="0"/>
                <a:cs typeface="Times New Roman" pitchFamily="18" charset="0"/>
              </a:rPr>
              <a:t> </a:t>
            </a:r>
            <a:r>
              <a:rPr lang="vi-VN" sz="2400" dirty="0">
                <a:latin typeface="Times New Roman" pitchFamily="18" charset="0"/>
                <a:cs typeface="Times New Roman" pitchFamily="18" charset="0"/>
              </a:rPr>
              <a:t>BMNN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phải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có</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văn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bản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gửi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cơ</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quan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tổ</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chức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Việt</a:t>
            </a:r>
            <a:r>
              <a:rPr lang="en-US" sz="2400" dirty="0">
                <a:latin typeface="Times New Roman" pitchFamily="18" charset="0"/>
                <a:cs typeface="Times New Roman" pitchFamily="18" charset="0"/>
              </a:rPr>
              <a:t> Nam </a:t>
            </a:r>
            <a:r>
              <a:rPr lang="en-US" sz="2400" dirty="0" err="1">
                <a:latin typeface="Times New Roman" pitchFamily="18" charset="0"/>
                <a:cs typeface="Times New Roman" pitchFamily="18" charset="0"/>
              </a:rPr>
              <a:t>chủ</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trì</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chương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trình</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hợp</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tác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quốc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tế</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hoặc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thi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hành</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công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vụ</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có</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liên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quan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đến</a:t>
            </a:r>
            <a:r>
              <a:rPr lang="en-US" sz="2400" dirty="0">
                <a:latin typeface="Times New Roman" pitchFamily="18" charset="0"/>
                <a:cs typeface="Times New Roman" pitchFamily="18" charset="0"/>
              </a:rPr>
              <a:t> BMNN. </a:t>
            </a:r>
            <a:r>
              <a:rPr lang="en-US" sz="2400" dirty="0" err="1" smtClean="0">
                <a:latin typeface="Times New Roman" pitchFamily="18" charset="0"/>
                <a:cs typeface="Times New Roman" pitchFamily="18" charset="0"/>
              </a:rPr>
              <a:t>Văn</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bản</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đề</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nghị</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thực</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hiện</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theo</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mẫu</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số</a:t>
            </a:r>
            <a:r>
              <a:rPr lang="en-US" sz="2400" dirty="0" smtClean="0">
                <a:latin typeface="Times New Roman" pitchFamily="18" charset="0"/>
                <a:cs typeface="Times New Roman" pitchFamily="18" charset="0"/>
              </a:rPr>
              <a:t> 17 </a:t>
            </a:r>
            <a:r>
              <a:rPr lang="en-US" sz="2400" dirty="0" err="1" smtClean="0">
                <a:latin typeface="Times New Roman" pitchFamily="18" charset="0"/>
                <a:cs typeface="Times New Roman" pitchFamily="18" charset="0"/>
              </a:rPr>
              <a:t>quy</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định</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tại</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Thông</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tư</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số</a:t>
            </a:r>
            <a:r>
              <a:rPr lang="en-US" sz="2400" dirty="0" smtClean="0">
                <a:latin typeface="Times New Roman" pitchFamily="18" charset="0"/>
                <a:cs typeface="Times New Roman" pitchFamily="18" charset="0"/>
              </a:rPr>
              <a:t> 24.</a:t>
            </a:r>
          </a:p>
          <a:p>
            <a:pPr marL="0" indent="0" algn="just">
              <a:buNone/>
            </a:pP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Văn</a:t>
            </a:r>
            <a:r>
              <a:rPr lang="en-US" sz="2400" dirty="0" smtClean="0">
                <a:latin typeface="Times New Roman" pitchFamily="18" charset="0"/>
                <a:cs typeface="Times New Roman" pitchFamily="18" charset="0"/>
              </a:rPr>
              <a:t> </a:t>
            </a:r>
            <a:r>
              <a:rPr lang="en-US" sz="2400" dirty="0" err="1">
                <a:latin typeface="Times New Roman" pitchFamily="18" charset="0"/>
                <a:cs typeface="Times New Roman" pitchFamily="18" charset="0"/>
              </a:rPr>
              <a:t>bản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đề</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nghị</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phải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ghi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rõ</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tên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cơ</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quan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tổ</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chức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người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đại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diện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cơ</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quan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tổ</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chức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quốc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tịch</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số</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Hộ</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chiếu</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chức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vụ</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của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người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đại</a:t>
            </a:r>
            <a:r>
              <a:rPr lang="en-US" sz="2400" dirty="0">
                <a:latin typeface="Times New Roman" pitchFamily="18" charset="0"/>
                <a:cs typeface="Times New Roman" pitchFamily="18" charset="0"/>
              </a:rPr>
              <a:t> </a:t>
            </a:r>
            <a:r>
              <a:rPr lang="en-US" sz="2400" dirty="0" err="1" smtClean="0">
                <a:latin typeface="Times New Roman" pitchFamily="18" charset="0"/>
                <a:cs typeface="Times New Roman" pitchFamily="18" charset="0"/>
              </a:rPr>
              <a:t>diện</a:t>
            </a:r>
            <a:r>
              <a:rPr lang="en-US" sz="2400" dirty="0">
                <a:latin typeface="Times New Roman" pitchFamily="18" charset="0"/>
                <a:cs typeface="Times New Roman" pitchFamily="18" charset="0"/>
              </a:rPr>
              <a:t> </a:t>
            </a:r>
            <a:r>
              <a:rPr lang="en-US" sz="2400" dirty="0" err="1" smtClean="0">
                <a:latin typeface="Times New Roman" pitchFamily="18" charset="0"/>
                <a:cs typeface="Times New Roman" pitchFamily="18" charset="0"/>
              </a:rPr>
              <a:t>hoặc</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họ</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tên</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cá</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nhân</a:t>
            </a:r>
            <a:r>
              <a:rPr lang="en-US" sz="2400" dirty="0">
                <a:latin typeface="Times New Roman" pitchFamily="18" charset="0"/>
                <a:cs typeface="Times New Roman" pitchFamily="18" charset="0"/>
              </a:rPr>
              <a:t> </a:t>
            </a:r>
            <a:r>
              <a:rPr lang="en-US" sz="2400" dirty="0" err="1" smtClean="0">
                <a:latin typeface="Times New Roman" pitchFamily="18" charset="0"/>
                <a:cs typeface="Times New Roman" pitchFamily="18" charset="0"/>
              </a:rPr>
              <a:t>đề</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nghị</a:t>
            </a:r>
            <a:r>
              <a:rPr lang="en-US" sz="2400" dirty="0" smtClean="0">
                <a:latin typeface="Times New Roman" pitchFamily="18" charset="0"/>
                <a:cs typeface="Times New Roman" pitchFamily="18" charset="0"/>
              </a:rPr>
              <a:t> </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số</a:t>
            </a:r>
            <a:r>
              <a:rPr lang="en-US" sz="2400" b="1" i="1" dirty="0">
                <a:latin typeface="Times New Roman" pitchFamily="18" charset="0"/>
                <a:cs typeface="Times New Roman" pitchFamily="18" charset="0"/>
              </a:rPr>
              <a:t> </a:t>
            </a:r>
            <a:r>
              <a:rPr lang="it-IT" sz="2400" dirty="0">
                <a:latin typeface="Times New Roman" pitchFamily="18" charset="0"/>
                <a:cs typeface="Times New Roman" pitchFamily="18" charset="0"/>
              </a:rPr>
              <a:t>Hộ chiếu, </a:t>
            </a:r>
            <a:r>
              <a:rPr lang="en-US" sz="2400" dirty="0" err="1">
                <a:latin typeface="Times New Roman" pitchFamily="18" charset="0"/>
                <a:cs typeface="Times New Roman" pitchFamily="18" charset="0"/>
              </a:rPr>
              <a:t>địa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chỉ</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liên</a:t>
            </a:r>
            <a:r>
              <a:rPr lang="en-US" sz="2400" dirty="0">
                <a:latin typeface="Times New Roman" pitchFamily="18" charset="0"/>
                <a:cs typeface="Times New Roman" pitchFamily="18" charset="0"/>
              </a:rPr>
              <a:t> </a:t>
            </a:r>
            <a:r>
              <a:rPr lang="en-US" sz="2400" dirty="0" err="1" smtClean="0">
                <a:latin typeface="Times New Roman" pitchFamily="18" charset="0"/>
                <a:cs typeface="Times New Roman" pitchFamily="18" charset="0"/>
              </a:rPr>
              <a:t>lạc</a:t>
            </a:r>
            <a:r>
              <a:rPr lang="en-US" sz="2400" dirty="0" smtClean="0">
                <a:latin typeface="Times New Roman" pitchFamily="18" charset="0"/>
                <a:cs typeface="Times New Roman" pitchFamily="18" charset="0"/>
              </a:rPr>
              <a:t>; BMNN </a:t>
            </a:r>
            <a:r>
              <a:rPr lang="en-US" sz="2400" dirty="0" err="1">
                <a:latin typeface="Times New Roman" pitchFamily="18" charset="0"/>
                <a:cs typeface="Times New Roman" pitchFamily="18" charset="0"/>
              </a:rPr>
              <a:t>đề</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nghị</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cung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cấp</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chuyển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giao</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mục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đích</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sử</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dụng</a:t>
            </a:r>
            <a:r>
              <a:rPr lang="en-US" sz="2400" dirty="0">
                <a:latin typeface="Times New Roman" pitchFamily="18" charset="0"/>
                <a:cs typeface="Times New Roman" pitchFamily="18" charset="0"/>
              </a:rPr>
              <a:t>, cam </a:t>
            </a:r>
            <a:r>
              <a:rPr lang="en-US" sz="2400" dirty="0" err="1">
                <a:latin typeface="Times New Roman" pitchFamily="18" charset="0"/>
                <a:cs typeface="Times New Roman" pitchFamily="18" charset="0"/>
              </a:rPr>
              <a:t>kết</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bảo</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vệ</a:t>
            </a:r>
            <a:r>
              <a:rPr lang="en-US" sz="2400" dirty="0">
                <a:latin typeface="Times New Roman" pitchFamily="18" charset="0"/>
                <a:cs typeface="Times New Roman" pitchFamily="18" charset="0"/>
              </a:rPr>
              <a:t> BMNN </a:t>
            </a:r>
            <a:r>
              <a:rPr lang="en-US" sz="2400" dirty="0" err="1">
                <a:latin typeface="Times New Roman" pitchFamily="18" charset="0"/>
                <a:cs typeface="Times New Roman" pitchFamily="18" charset="0"/>
              </a:rPr>
              <a:t>và</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không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cung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cấp</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chuyển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giao</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cho</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bên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thứ</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ba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nếu</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không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có</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sự</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đồng</a:t>
            </a:r>
            <a:r>
              <a:rPr lang="en-US" sz="2400" dirty="0">
                <a:latin typeface="Times New Roman" pitchFamily="18" charset="0"/>
                <a:cs typeface="Times New Roman" pitchFamily="18" charset="0"/>
              </a:rPr>
              <a:t> ý </a:t>
            </a:r>
            <a:r>
              <a:rPr lang="en-US" sz="2400" dirty="0" err="1">
                <a:latin typeface="Times New Roman" pitchFamily="18" charset="0"/>
                <a:cs typeface="Times New Roman" pitchFamily="18" charset="0"/>
              </a:rPr>
              <a:t>của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bên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cung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cấp</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chuyển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giao</a:t>
            </a:r>
            <a:r>
              <a:rPr lang="en-US" sz="2400" dirty="0" smtClean="0">
                <a:latin typeface="Times New Roman" pitchFamily="18" charset="0"/>
                <a:cs typeface="Times New Roman" pitchFamily="18" charset="0"/>
              </a:rPr>
              <a:t>.</a:t>
            </a:r>
            <a:endParaRPr lang="en-US" sz="2400" dirty="0">
              <a:latin typeface="Times New Roman" pitchFamily="18" charset="0"/>
              <a:cs typeface="Times New Roman" pitchFamily="18" charset="0"/>
            </a:endParaRPr>
          </a:p>
        </p:txBody>
      </p:sp>
    </p:spTree>
    <p:extLst>
      <p:ext uri="{BB962C8B-B14F-4D97-AF65-F5344CB8AC3E}">
        <p14:creationId xmlns:p14="http://schemas.microsoft.com/office/powerpoint/2010/main" val="2734108663"/>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838200"/>
            <a:ext cx="8229600" cy="5867400"/>
          </a:xfrm>
        </p:spPr>
        <p:txBody>
          <a:bodyPr>
            <a:noAutofit/>
          </a:bodyPr>
          <a:lstStyle/>
          <a:p>
            <a:pPr marL="0" indent="0" algn="just">
              <a:buNone/>
            </a:pP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Cơ</a:t>
            </a:r>
            <a:r>
              <a:rPr lang="en-US" sz="2400" dirty="0" smtClean="0">
                <a:latin typeface="Times New Roman" pitchFamily="18" charset="0"/>
                <a:cs typeface="Times New Roman" pitchFamily="18" charset="0"/>
              </a:rPr>
              <a:t> </a:t>
            </a:r>
            <a:r>
              <a:rPr lang="en-US" sz="2400" dirty="0" err="1">
                <a:latin typeface="Times New Roman" pitchFamily="18" charset="0"/>
                <a:cs typeface="Times New Roman" pitchFamily="18" charset="0"/>
              </a:rPr>
              <a:t>quan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tổ</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chức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Việt</a:t>
            </a:r>
            <a:r>
              <a:rPr lang="en-US" sz="2400" dirty="0">
                <a:latin typeface="Times New Roman" pitchFamily="18" charset="0"/>
                <a:cs typeface="Times New Roman" pitchFamily="18" charset="0"/>
              </a:rPr>
              <a:t> Nam </a:t>
            </a:r>
            <a:r>
              <a:rPr lang="en-US" sz="2400" dirty="0" err="1">
                <a:latin typeface="Times New Roman" pitchFamily="18" charset="0"/>
                <a:cs typeface="Times New Roman" pitchFamily="18" charset="0"/>
              </a:rPr>
              <a:t>chủ</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trì</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chương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trình</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hợp</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tác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quốc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tế</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hoặc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thi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hành</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công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vụ</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có</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liên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quan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đến</a:t>
            </a:r>
            <a:r>
              <a:rPr lang="en-US" sz="2400" dirty="0">
                <a:latin typeface="Times New Roman" pitchFamily="18" charset="0"/>
                <a:cs typeface="Times New Roman" pitchFamily="18" charset="0"/>
              </a:rPr>
              <a:t> BMNN </a:t>
            </a:r>
            <a:r>
              <a:rPr lang="en-US" sz="2400" dirty="0" err="1">
                <a:latin typeface="Times New Roman" pitchFamily="18" charset="0"/>
                <a:cs typeface="Times New Roman" pitchFamily="18" charset="0"/>
              </a:rPr>
              <a:t>có</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trách</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nhiệm</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chuyển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đề</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nghị</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của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cơ</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quan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tổ</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chức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cá</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nhân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nước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ngoài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đến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người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có</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thẩm</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quyền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quyết</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định</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việc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cung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cấp</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chuyển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giao</a:t>
            </a:r>
            <a:r>
              <a:rPr lang="en-US" sz="2400" dirty="0">
                <a:latin typeface="Times New Roman" pitchFamily="18" charset="0"/>
                <a:cs typeface="Times New Roman" pitchFamily="18" charset="0"/>
              </a:rPr>
              <a:t> BMNN.</a:t>
            </a:r>
          </a:p>
          <a:p>
            <a:pPr marL="0" indent="0" algn="just">
              <a:buNone/>
            </a:pP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Trường</a:t>
            </a:r>
            <a:r>
              <a:rPr lang="en-US" sz="2400" dirty="0" smtClean="0">
                <a:latin typeface="Times New Roman" pitchFamily="18" charset="0"/>
                <a:cs typeface="Times New Roman" pitchFamily="18" charset="0"/>
              </a:rPr>
              <a:t> </a:t>
            </a:r>
            <a:r>
              <a:rPr lang="en-US" sz="2400" dirty="0" err="1">
                <a:latin typeface="Times New Roman" pitchFamily="18" charset="0"/>
                <a:cs typeface="Times New Roman" pitchFamily="18" charset="0"/>
              </a:rPr>
              <a:t>hợp</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từ</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chối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cung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cấp</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chuyển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giao</a:t>
            </a:r>
            <a:r>
              <a:rPr lang="en-US" sz="2400" dirty="0">
                <a:latin typeface="Times New Roman" pitchFamily="18" charset="0"/>
                <a:cs typeface="Times New Roman" pitchFamily="18" charset="0"/>
              </a:rPr>
              <a:t> BMNN, </a:t>
            </a:r>
            <a:r>
              <a:rPr lang="en-US" sz="2400" dirty="0" err="1">
                <a:latin typeface="Times New Roman" pitchFamily="18" charset="0"/>
                <a:cs typeface="Times New Roman" pitchFamily="18" charset="0"/>
              </a:rPr>
              <a:t>người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có</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thẩm</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quyền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quyết</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định</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việc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cung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cấp</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chuyển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giao</a:t>
            </a:r>
            <a:r>
              <a:rPr lang="en-US" sz="2400" dirty="0">
                <a:latin typeface="Times New Roman" pitchFamily="18" charset="0"/>
                <a:cs typeface="Times New Roman" pitchFamily="18" charset="0"/>
              </a:rPr>
              <a:t> BMNN </a:t>
            </a:r>
            <a:r>
              <a:rPr lang="en-US" sz="2400" dirty="0" err="1">
                <a:latin typeface="Times New Roman" pitchFamily="18" charset="0"/>
                <a:cs typeface="Times New Roman" pitchFamily="18" charset="0"/>
              </a:rPr>
              <a:t>phải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trả</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lời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bằng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văn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bản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và</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nêu</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rõ</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lý</a:t>
            </a:r>
            <a:r>
              <a:rPr lang="en-US" sz="2400" dirty="0">
                <a:latin typeface="Times New Roman" pitchFamily="18" charset="0"/>
                <a:cs typeface="Times New Roman" pitchFamily="18" charset="0"/>
              </a:rPr>
              <a:t> do.</a:t>
            </a:r>
          </a:p>
        </p:txBody>
      </p:sp>
    </p:spTree>
    <p:extLst>
      <p:ext uri="{BB962C8B-B14F-4D97-AF65-F5344CB8AC3E}">
        <p14:creationId xmlns:p14="http://schemas.microsoft.com/office/powerpoint/2010/main" val="598444839"/>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noChangeAspect="1"/>
          </p:cNvGraphicFramePr>
          <p:nvPr>
            <p:ph idx="1"/>
            <p:extLst>
              <p:ext uri="{D42A27DB-BD31-4B8C-83A1-F6EECF244321}">
                <p14:modId xmlns:p14="http://schemas.microsoft.com/office/powerpoint/2010/main" val="3620162961"/>
              </p:ext>
            </p:extLst>
          </p:nvPr>
        </p:nvGraphicFramePr>
        <p:xfrm>
          <a:off x="1828800" y="152400"/>
          <a:ext cx="5562600" cy="6385638"/>
        </p:xfrm>
        <a:graphic>
          <a:graphicData uri="http://schemas.openxmlformats.org/presentationml/2006/ole">
            <mc:AlternateContent xmlns:mc="http://schemas.openxmlformats.org/markup-compatibility/2006">
              <mc:Choice xmlns:v="urn:schemas-microsoft-com:vml" Requires="v">
                <p:oleObj spid="_x0000_s15511" name="Document" r:id="rId4" imgW="6261630" imgH="7186866" progId="Word.Document.12">
                  <p:embed/>
                </p:oleObj>
              </mc:Choice>
              <mc:Fallback>
                <p:oleObj name="Document" r:id="rId4" imgW="6261630" imgH="7186866" progId="Word.Document.12">
                  <p:embed/>
                  <p:pic>
                    <p:nvPicPr>
                      <p:cNvPr id="0" name=""/>
                      <p:cNvPicPr/>
                      <p:nvPr/>
                    </p:nvPicPr>
                    <p:blipFill>
                      <a:blip r:embed="rId5"/>
                      <a:stretch>
                        <a:fillRect/>
                      </a:stretch>
                    </p:blipFill>
                    <p:spPr>
                      <a:xfrm>
                        <a:off x="1828800" y="152400"/>
                        <a:ext cx="5562600" cy="6385638"/>
                      </a:xfrm>
                      <a:prstGeom prst="rect">
                        <a:avLst/>
                      </a:prstGeom>
                    </p:spPr>
                  </p:pic>
                </p:oleObj>
              </mc:Fallback>
            </mc:AlternateContent>
          </a:graphicData>
        </a:graphic>
      </p:graphicFrame>
    </p:spTree>
    <p:extLst>
      <p:ext uri="{BB962C8B-B14F-4D97-AF65-F5344CB8AC3E}">
        <p14:creationId xmlns:p14="http://schemas.microsoft.com/office/powerpoint/2010/main" val="2824255417"/>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6019800"/>
          </a:xfrm>
        </p:spPr>
        <p:txBody>
          <a:bodyPr>
            <a:normAutofit/>
          </a:bodyPr>
          <a:lstStyle/>
          <a:p>
            <a:pPr marL="0" indent="0" algn="just">
              <a:buNone/>
            </a:pPr>
            <a:r>
              <a:rPr lang="vi-VN" sz="2400" b="1" i="1" dirty="0" smtClean="0"/>
              <a:t>1</a:t>
            </a:r>
            <a:r>
              <a:rPr lang="en-US" sz="2400" b="1" i="1" dirty="0">
                <a:latin typeface="Times New Roman" pitchFamily="18" charset="0"/>
                <a:cs typeface="Times New Roman" pitchFamily="18" charset="0"/>
              </a:rPr>
              <a:t>1</a:t>
            </a:r>
            <a:r>
              <a:rPr lang="en-US" sz="2400" b="1" i="1" dirty="0" smtClean="0"/>
              <a:t>. </a:t>
            </a:r>
            <a:r>
              <a:rPr lang="en-US" sz="2400" b="1" i="1" dirty="0" err="1">
                <a:latin typeface="Times New Roman" pitchFamily="18" charset="0"/>
                <a:cs typeface="Times New Roman" pitchFamily="18" charset="0"/>
              </a:rPr>
              <a:t>Hội</a:t>
            </a:r>
            <a:r>
              <a:rPr lang="en-US" sz="2400" b="1" i="1" dirty="0">
                <a:latin typeface="Times New Roman" pitchFamily="18" charset="0"/>
                <a:cs typeface="Times New Roman" pitchFamily="18" charset="0"/>
              </a:rPr>
              <a:t> </a:t>
            </a:r>
            <a:r>
              <a:rPr lang="en-US" sz="2400" b="1" i="1" dirty="0" err="1">
                <a:latin typeface="Times New Roman" pitchFamily="18" charset="0"/>
                <a:cs typeface="Times New Roman" pitchFamily="18" charset="0"/>
              </a:rPr>
              <a:t>nghị</a:t>
            </a:r>
            <a:r>
              <a:rPr lang="en-US" sz="2400" b="1" i="1" dirty="0">
                <a:latin typeface="Times New Roman" pitchFamily="18" charset="0"/>
                <a:cs typeface="Times New Roman" pitchFamily="18" charset="0"/>
              </a:rPr>
              <a:t>, </a:t>
            </a:r>
            <a:r>
              <a:rPr lang="en-US" sz="2400" b="1" i="1" dirty="0" err="1">
                <a:latin typeface="Times New Roman" pitchFamily="18" charset="0"/>
                <a:cs typeface="Times New Roman" pitchFamily="18" charset="0"/>
              </a:rPr>
              <a:t>hội</a:t>
            </a:r>
            <a:r>
              <a:rPr lang="en-US" sz="2400" b="1" i="1" dirty="0">
                <a:latin typeface="Times New Roman" pitchFamily="18" charset="0"/>
                <a:cs typeface="Times New Roman" pitchFamily="18" charset="0"/>
              </a:rPr>
              <a:t> </a:t>
            </a:r>
            <a:r>
              <a:rPr lang="en-US" sz="2400" b="1" i="1" dirty="0" err="1">
                <a:latin typeface="Times New Roman" pitchFamily="18" charset="0"/>
                <a:cs typeface="Times New Roman" pitchFamily="18" charset="0"/>
              </a:rPr>
              <a:t>thảo</a:t>
            </a:r>
            <a:r>
              <a:rPr lang="en-US" sz="2400" b="1" i="1" dirty="0">
                <a:latin typeface="Times New Roman" pitchFamily="18" charset="0"/>
                <a:cs typeface="Times New Roman" pitchFamily="18" charset="0"/>
              </a:rPr>
              <a:t>, </a:t>
            </a:r>
            <a:r>
              <a:rPr lang="en-US" sz="2400" b="1" i="1" dirty="0" err="1">
                <a:latin typeface="Times New Roman" pitchFamily="18" charset="0"/>
                <a:cs typeface="Times New Roman" pitchFamily="18" charset="0"/>
              </a:rPr>
              <a:t>cuộc</a:t>
            </a:r>
            <a:r>
              <a:rPr lang="en-US" sz="2400" b="1" i="1" dirty="0">
                <a:latin typeface="Times New Roman" pitchFamily="18" charset="0"/>
                <a:cs typeface="Times New Roman" pitchFamily="18" charset="0"/>
              </a:rPr>
              <a:t> </a:t>
            </a:r>
            <a:r>
              <a:rPr lang="en-US" sz="2400" b="1" i="1" dirty="0" err="1">
                <a:latin typeface="Times New Roman" pitchFamily="18" charset="0"/>
                <a:cs typeface="Times New Roman" pitchFamily="18" charset="0"/>
              </a:rPr>
              <a:t>họp</a:t>
            </a:r>
            <a:r>
              <a:rPr lang="en-US" sz="2400" b="1" i="1" dirty="0">
                <a:latin typeface="Times New Roman" pitchFamily="18" charset="0"/>
                <a:cs typeface="Times New Roman" pitchFamily="18" charset="0"/>
              </a:rPr>
              <a:t> </a:t>
            </a:r>
            <a:r>
              <a:rPr lang="en-US" sz="2400" b="1" i="1" dirty="0" err="1">
                <a:latin typeface="Times New Roman" pitchFamily="18" charset="0"/>
                <a:cs typeface="Times New Roman" pitchFamily="18" charset="0"/>
              </a:rPr>
              <a:t>có</a:t>
            </a:r>
            <a:r>
              <a:rPr lang="en-US" sz="2400" b="1" i="1" dirty="0">
                <a:latin typeface="Times New Roman" pitchFamily="18" charset="0"/>
                <a:cs typeface="Times New Roman" pitchFamily="18" charset="0"/>
              </a:rPr>
              <a:t> </a:t>
            </a:r>
            <a:r>
              <a:rPr lang="en-US" sz="2400" b="1" i="1" dirty="0" err="1">
                <a:latin typeface="Times New Roman" pitchFamily="18" charset="0"/>
                <a:cs typeface="Times New Roman" pitchFamily="18" charset="0"/>
              </a:rPr>
              <a:t>nội</a:t>
            </a:r>
            <a:r>
              <a:rPr lang="en-US" sz="2400" b="1" i="1" dirty="0">
                <a:latin typeface="Times New Roman" pitchFamily="18" charset="0"/>
                <a:cs typeface="Times New Roman" pitchFamily="18" charset="0"/>
              </a:rPr>
              <a:t> dung BMNN </a:t>
            </a:r>
            <a:r>
              <a:rPr lang="en-US" sz="2400" b="1" i="1" dirty="0" smtClean="0">
                <a:latin typeface="Times New Roman" pitchFamily="18" charset="0"/>
                <a:cs typeface="Times New Roman" pitchFamily="18" charset="0"/>
              </a:rPr>
              <a:t>(</a:t>
            </a:r>
            <a:r>
              <a:rPr lang="en-US" sz="2400" b="1" i="1" dirty="0" err="1" smtClean="0">
                <a:latin typeface="Times New Roman" pitchFamily="18" charset="0"/>
                <a:cs typeface="Times New Roman" pitchFamily="18" charset="0"/>
              </a:rPr>
              <a:t>Điều</a:t>
            </a:r>
            <a:r>
              <a:rPr lang="en-US" sz="2400" b="1" i="1" dirty="0" smtClean="0">
                <a:latin typeface="Times New Roman" pitchFamily="18" charset="0"/>
                <a:cs typeface="Times New Roman" pitchFamily="18" charset="0"/>
              </a:rPr>
              <a:t> 17, </a:t>
            </a:r>
            <a:r>
              <a:rPr lang="en-US" sz="2400" b="1" i="1" dirty="0" err="1" smtClean="0">
                <a:latin typeface="Times New Roman" pitchFamily="18" charset="0"/>
                <a:cs typeface="Times New Roman" pitchFamily="18" charset="0"/>
              </a:rPr>
              <a:t>Điều</a:t>
            </a:r>
            <a:r>
              <a:rPr lang="en-US" sz="2400" b="1" i="1" dirty="0" smtClean="0">
                <a:latin typeface="Times New Roman" pitchFamily="18" charset="0"/>
                <a:cs typeface="Times New Roman" pitchFamily="18" charset="0"/>
              </a:rPr>
              <a:t> 18)</a:t>
            </a:r>
          </a:p>
          <a:p>
            <a:pPr marL="0" indent="0" algn="just">
              <a:buNone/>
            </a:pPr>
            <a:r>
              <a:rPr lang="en-US" sz="2400" b="1" i="1" dirty="0" smtClean="0"/>
              <a:t>- </a:t>
            </a:r>
            <a:r>
              <a:rPr lang="en-US" sz="2400" b="1" i="1" dirty="0" err="1" smtClean="0">
                <a:latin typeface="Times New Roman" pitchFamily="18" charset="0"/>
                <a:cs typeface="Times New Roman" pitchFamily="18" charset="0"/>
              </a:rPr>
              <a:t>Thẩm</a:t>
            </a:r>
            <a:r>
              <a:rPr lang="en-US" sz="2400" b="1" i="1" dirty="0" smtClean="0">
                <a:latin typeface="Times New Roman" pitchFamily="18" charset="0"/>
                <a:cs typeface="Times New Roman" pitchFamily="18" charset="0"/>
              </a:rPr>
              <a:t> </a:t>
            </a:r>
            <a:r>
              <a:rPr lang="en-US" sz="2400" b="1" i="1" dirty="0" err="1" smtClean="0">
                <a:latin typeface="Times New Roman" pitchFamily="18" charset="0"/>
                <a:cs typeface="Times New Roman" pitchFamily="18" charset="0"/>
              </a:rPr>
              <a:t>quyền</a:t>
            </a:r>
            <a:r>
              <a:rPr lang="en-US" sz="2400" b="1" i="1" dirty="0" smtClean="0">
                <a:latin typeface="Times New Roman" pitchFamily="18" charset="0"/>
                <a:cs typeface="Times New Roman" pitchFamily="18" charset="0"/>
              </a:rPr>
              <a:t>:</a:t>
            </a:r>
            <a:r>
              <a:rPr lang="en-US" sz="2400" dirty="0" smtClean="0"/>
              <a:t> </a:t>
            </a:r>
          </a:p>
          <a:p>
            <a:pPr marL="0" indent="0" algn="just">
              <a:buNone/>
            </a:pPr>
            <a:r>
              <a:rPr lang="en-US" sz="2400" b="1" i="1" dirty="0" smtClean="0">
                <a:latin typeface="Times New Roman" pitchFamily="18" charset="0"/>
                <a:cs typeface="Times New Roman" pitchFamily="18" charset="0"/>
              </a:rPr>
              <a:t>+</a:t>
            </a:r>
            <a:r>
              <a:rPr lang="en-US" sz="2400" b="1" i="1" dirty="0" smtClean="0"/>
              <a:t> </a:t>
            </a:r>
            <a:r>
              <a:rPr lang="en-US" sz="2400" b="1" i="1" dirty="0" err="1" smtClean="0">
                <a:latin typeface="Times New Roman" pitchFamily="18" charset="0"/>
                <a:cs typeface="Times New Roman" pitchFamily="18" charset="0"/>
              </a:rPr>
              <a:t>Hội</a:t>
            </a:r>
            <a:r>
              <a:rPr lang="en-US" sz="2400" b="1" i="1" dirty="0" smtClean="0">
                <a:latin typeface="Times New Roman" pitchFamily="18" charset="0"/>
                <a:cs typeface="Times New Roman" pitchFamily="18" charset="0"/>
              </a:rPr>
              <a:t> </a:t>
            </a:r>
            <a:r>
              <a:rPr lang="en-US" sz="2400" b="1" i="1" dirty="0" err="1" smtClean="0">
                <a:latin typeface="Times New Roman" pitchFamily="18" charset="0"/>
                <a:cs typeface="Times New Roman" pitchFamily="18" charset="0"/>
              </a:rPr>
              <a:t>nghị</a:t>
            </a:r>
            <a:r>
              <a:rPr lang="en-US" sz="2400" b="1" i="1" dirty="0" smtClean="0">
                <a:latin typeface="Times New Roman" pitchFamily="18" charset="0"/>
                <a:cs typeface="Times New Roman" pitchFamily="18" charset="0"/>
              </a:rPr>
              <a:t>, </a:t>
            </a:r>
            <a:r>
              <a:rPr lang="en-US" sz="2400" b="1" i="1" dirty="0" err="1" smtClean="0">
                <a:latin typeface="Times New Roman" pitchFamily="18" charset="0"/>
                <a:cs typeface="Times New Roman" pitchFamily="18" charset="0"/>
              </a:rPr>
              <a:t>hội</a:t>
            </a:r>
            <a:r>
              <a:rPr lang="en-US" sz="2400" b="1" i="1" dirty="0" smtClean="0">
                <a:latin typeface="Times New Roman" pitchFamily="18" charset="0"/>
                <a:cs typeface="Times New Roman" pitchFamily="18" charset="0"/>
              </a:rPr>
              <a:t> </a:t>
            </a:r>
            <a:r>
              <a:rPr lang="en-US" sz="2400" b="1" i="1" dirty="0" err="1" smtClean="0">
                <a:latin typeface="Times New Roman" pitchFamily="18" charset="0"/>
                <a:cs typeface="Times New Roman" pitchFamily="18" charset="0"/>
              </a:rPr>
              <a:t>thảo</a:t>
            </a:r>
            <a:r>
              <a:rPr lang="en-US" sz="2400" b="1" i="1" dirty="0" smtClean="0">
                <a:latin typeface="Times New Roman" pitchFamily="18" charset="0"/>
                <a:cs typeface="Times New Roman" pitchFamily="18" charset="0"/>
              </a:rPr>
              <a:t>, </a:t>
            </a:r>
            <a:r>
              <a:rPr lang="en-US" sz="2400" b="1" i="1" dirty="0" err="1" smtClean="0">
                <a:latin typeface="Times New Roman" pitchFamily="18" charset="0"/>
                <a:cs typeface="Times New Roman" pitchFamily="18" charset="0"/>
              </a:rPr>
              <a:t>cuộc</a:t>
            </a:r>
            <a:r>
              <a:rPr lang="en-US" sz="2400" b="1" i="1" dirty="0" smtClean="0">
                <a:latin typeface="Times New Roman" pitchFamily="18" charset="0"/>
                <a:cs typeface="Times New Roman" pitchFamily="18" charset="0"/>
              </a:rPr>
              <a:t> </a:t>
            </a:r>
            <a:r>
              <a:rPr lang="en-US" sz="2400" b="1" i="1" dirty="0" err="1" smtClean="0">
                <a:latin typeface="Times New Roman" pitchFamily="18" charset="0"/>
                <a:cs typeface="Times New Roman" pitchFamily="18" charset="0"/>
              </a:rPr>
              <a:t>họp</a:t>
            </a:r>
            <a:r>
              <a:rPr lang="en-US" sz="2400" b="1" i="1" dirty="0" smtClean="0">
                <a:latin typeface="Times New Roman" pitchFamily="18" charset="0"/>
                <a:cs typeface="Times New Roman" pitchFamily="18" charset="0"/>
              </a:rPr>
              <a:t> </a:t>
            </a:r>
            <a:r>
              <a:rPr lang="en-US" sz="2400" b="1" i="1" dirty="0" err="1" smtClean="0">
                <a:latin typeface="Times New Roman" pitchFamily="18" charset="0"/>
                <a:cs typeface="Times New Roman" pitchFamily="18" charset="0"/>
              </a:rPr>
              <a:t>có</a:t>
            </a:r>
            <a:r>
              <a:rPr lang="en-US" sz="2400" b="1" i="1" dirty="0" smtClean="0">
                <a:latin typeface="Times New Roman" pitchFamily="18" charset="0"/>
                <a:cs typeface="Times New Roman" pitchFamily="18" charset="0"/>
              </a:rPr>
              <a:t> </a:t>
            </a:r>
            <a:r>
              <a:rPr lang="en-US" sz="2400" b="1" i="1" dirty="0" err="1" smtClean="0">
                <a:latin typeface="Times New Roman" pitchFamily="18" charset="0"/>
                <a:cs typeface="Times New Roman" pitchFamily="18" charset="0"/>
              </a:rPr>
              <a:t>nội</a:t>
            </a:r>
            <a:r>
              <a:rPr lang="en-US" sz="2400" b="1" i="1" dirty="0" smtClean="0">
                <a:latin typeface="Times New Roman" pitchFamily="18" charset="0"/>
                <a:cs typeface="Times New Roman" pitchFamily="18" charset="0"/>
              </a:rPr>
              <a:t> dung BMNN </a:t>
            </a:r>
            <a:r>
              <a:rPr lang="en-US" sz="2400" b="1" i="1" dirty="0" err="1" smtClean="0">
                <a:latin typeface="Times New Roman" pitchFamily="18" charset="0"/>
                <a:cs typeface="Times New Roman" pitchFamily="18" charset="0"/>
              </a:rPr>
              <a:t>của</a:t>
            </a:r>
            <a:r>
              <a:rPr lang="en-US" sz="2400" b="1" i="1" dirty="0" smtClean="0">
                <a:latin typeface="Times New Roman" pitchFamily="18" charset="0"/>
                <a:cs typeface="Times New Roman" pitchFamily="18" charset="0"/>
              </a:rPr>
              <a:t> </a:t>
            </a:r>
            <a:r>
              <a:rPr lang="en-US" sz="2400" b="1" i="1" dirty="0" err="1" smtClean="0">
                <a:latin typeface="Times New Roman" pitchFamily="18" charset="0"/>
                <a:cs typeface="Times New Roman" pitchFamily="18" charset="0"/>
              </a:rPr>
              <a:t>cơ</a:t>
            </a:r>
            <a:r>
              <a:rPr lang="en-US" sz="2400" b="1" i="1" dirty="0" smtClean="0">
                <a:latin typeface="Times New Roman" pitchFamily="18" charset="0"/>
                <a:cs typeface="Times New Roman" pitchFamily="18" charset="0"/>
              </a:rPr>
              <a:t> </a:t>
            </a:r>
            <a:r>
              <a:rPr lang="en-US" sz="2400" b="1" i="1" dirty="0" err="1" smtClean="0">
                <a:latin typeface="Times New Roman" pitchFamily="18" charset="0"/>
                <a:cs typeface="Times New Roman" pitchFamily="18" charset="0"/>
              </a:rPr>
              <a:t>quan</a:t>
            </a:r>
            <a:r>
              <a:rPr lang="en-US" sz="2400" b="1" i="1" dirty="0" smtClean="0">
                <a:latin typeface="Times New Roman" pitchFamily="18" charset="0"/>
                <a:cs typeface="Times New Roman" pitchFamily="18" charset="0"/>
              </a:rPr>
              <a:t>, </a:t>
            </a:r>
            <a:r>
              <a:rPr lang="en-US" sz="2400" b="1" i="1" dirty="0" err="1" smtClean="0">
                <a:latin typeface="Times New Roman" pitchFamily="18" charset="0"/>
                <a:cs typeface="Times New Roman" pitchFamily="18" charset="0"/>
              </a:rPr>
              <a:t>tổ</a:t>
            </a:r>
            <a:r>
              <a:rPr lang="en-US" sz="2400" b="1" i="1" dirty="0" smtClean="0">
                <a:latin typeface="Times New Roman" pitchFamily="18" charset="0"/>
                <a:cs typeface="Times New Roman" pitchFamily="18" charset="0"/>
              </a:rPr>
              <a:t> </a:t>
            </a:r>
            <a:r>
              <a:rPr lang="en-US" sz="2400" b="1" i="1" dirty="0" err="1" smtClean="0">
                <a:latin typeface="Times New Roman" pitchFamily="18" charset="0"/>
                <a:cs typeface="Times New Roman" pitchFamily="18" charset="0"/>
              </a:rPr>
              <a:t>chức</a:t>
            </a:r>
            <a:r>
              <a:rPr lang="en-US" sz="2400" b="1" i="1" dirty="0" smtClean="0">
                <a:latin typeface="Times New Roman" pitchFamily="18" charset="0"/>
                <a:cs typeface="Times New Roman" pitchFamily="18" charset="0"/>
              </a:rPr>
              <a:t> </a:t>
            </a:r>
            <a:r>
              <a:rPr lang="en-US" sz="2400" b="1" i="1" dirty="0" err="1" smtClean="0">
                <a:latin typeface="Times New Roman" pitchFamily="18" charset="0"/>
                <a:cs typeface="Times New Roman" pitchFamily="18" charset="0"/>
              </a:rPr>
              <a:t>Việt</a:t>
            </a:r>
            <a:r>
              <a:rPr lang="en-US" sz="2400" b="1" i="1" dirty="0" smtClean="0">
                <a:latin typeface="Times New Roman" pitchFamily="18" charset="0"/>
                <a:cs typeface="Times New Roman" pitchFamily="18" charset="0"/>
              </a:rPr>
              <a:t> Nam:</a:t>
            </a:r>
            <a:r>
              <a:rPr lang="en-US" sz="2400" dirty="0" smtClean="0">
                <a:latin typeface="Times New Roman" pitchFamily="18" charset="0"/>
                <a:cs typeface="Times New Roman" pitchFamily="18" charset="0"/>
              </a:rPr>
              <a:t> </a:t>
            </a:r>
            <a:r>
              <a:rPr lang="en-US" sz="2400" dirty="0" err="1">
                <a:latin typeface="Times New Roman" pitchFamily="18" charset="0"/>
                <a:cs typeface="Times New Roman" pitchFamily="18" charset="0"/>
              </a:rPr>
              <a:t>n</a:t>
            </a:r>
            <a:r>
              <a:rPr lang="en-US" sz="2400" dirty="0" err="1" smtClean="0">
                <a:latin typeface="Times New Roman" pitchFamily="18" charset="0"/>
                <a:cs typeface="Times New Roman" pitchFamily="18" charset="0"/>
              </a:rPr>
              <a:t>gười</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có</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thẩm</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quyền</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quyết</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định</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cung</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cấp</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chuyển</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giao</a:t>
            </a:r>
            <a:r>
              <a:rPr lang="en-US" sz="2400" dirty="0" smtClean="0">
                <a:latin typeface="Times New Roman" pitchFamily="18" charset="0"/>
                <a:cs typeface="Times New Roman" pitchFamily="18" charset="0"/>
              </a:rPr>
              <a:t> BMNN </a:t>
            </a:r>
            <a:r>
              <a:rPr lang="en-US" sz="2400" dirty="0" err="1" smtClean="0">
                <a:latin typeface="Times New Roman" pitchFamily="18" charset="0"/>
                <a:cs typeface="Times New Roman" pitchFamily="18" charset="0"/>
              </a:rPr>
              <a:t>cho</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cơ</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quan</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tổ</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chức</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người</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Việt</a:t>
            </a:r>
            <a:r>
              <a:rPr lang="en-US" sz="2400" dirty="0" smtClean="0">
                <a:latin typeface="Times New Roman" pitchFamily="18" charset="0"/>
                <a:cs typeface="Times New Roman" pitchFamily="18" charset="0"/>
              </a:rPr>
              <a:t> Nam </a:t>
            </a:r>
            <a:r>
              <a:rPr lang="en-US" sz="2400" dirty="0" err="1" smtClean="0">
                <a:latin typeface="Times New Roman" pitchFamily="18" charset="0"/>
                <a:cs typeface="Times New Roman" pitchFamily="18" charset="0"/>
              </a:rPr>
              <a:t>có</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thẩm</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quyền</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cho</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phép</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tổ</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chức</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hội</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nghị</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hội</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thảo</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cuộc</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họp</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có</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nội</a:t>
            </a:r>
            <a:r>
              <a:rPr lang="en-US" sz="2400" dirty="0" smtClean="0">
                <a:latin typeface="Times New Roman" pitchFamily="18" charset="0"/>
                <a:cs typeface="Times New Roman" pitchFamily="18" charset="0"/>
              </a:rPr>
              <a:t> dung BMNN.</a:t>
            </a:r>
            <a:r>
              <a:rPr lang="en-US" sz="2400" dirty="0" smtClean="0"/>
              <a:t> </a:t>
            </a:r>
          </a:p>
          <a:p>
            <a:pPr marL="0" indent="0" algn="just">
              <a:buNone/>
            </a:pPr>
            <a:r>
              <a:rPr lang="en-US" sz="2400" b="1" i="1" dirty="0" smtClean="0">
                <a:latin typeface="Times New Roman" pitchFamily="18" charset="0"/>
                <a:cs typeface="Times New Roman" pitchFamily="18" charset="0"/>
              </a:rPr>
              <a:t>+</a:t>
            </a:r>
            <a:r>
              <a:rPr lang="en-US" sz="2400" b="1" i="1" dirty="0" smtClean="0"/>
              <a:t> </a:t>
            </a:r>
            <a:r>
              <a:rPr lang="en-US" sz="2400" b="1" i="1" dirty="0" err="1" smtClean="0">
                <a:latin typeface="Times New Roman" pitchFamily="18" charset="0"/>
                <a:cs typeface="Times New Roman" pitchFamily="18" charset="0"/>
              </a:rPr>
              <a:t>Hội</a:t>
            </a:r>
            <a:r>
              <a:rPr lang="en-US" sz="2400" b="1" i="1" dirty="0" smtClean="0">
                <a:latin typeface="Times New Roman" pitchFamily="18" charset="0"/>
                <a:cs typeface="Times New Roman" pitchFamily="18" charset="0"/>
              </a:rPr>
              <a:t> </a:t>
            </a:r>
            <a:r>
              <a:rPr lang="en-US" sz="2400" b="1" i="1" dirty="0" err="1" smtClean="0">
                <a:latin typeface="Times New Roman" pitchFamily="18" charset="0"/>
                <a:cs typeface="Times New Roman" pitchFamily="18" charset="0"/>
              </a:rPr>
              <a:t>nghị</a:t>
            </a:r>
            <a:r>
              <a:rPr lang="en-US" sz="2400" b="1" i="1" dirty="0" smtClean="0">
                <a:latin typeface="Times New Roman" pitchFamily="18" charset="0"/>
                <a:cs typeface="Times New Roman" pitchFamily="18" charset="0"/>
              </a:rPr>
              <a:t>, </a:t>
            </a:r>
            <a:r>
              <a:rPr lang="en-US" sz="2400" b="1" i="1" dirty="0" err="1" smtClean="0">
                <a:latin typeface="Times New Roman" pitchFamily="18" charset="0"/>
                <a:cs typeface="Times New Roman" pitchFamily="18" charset="0"/>
              </a:rPr>
              <a:t>hội</a:t>
            </a:r>
            <a:r>
              <a:rPr lang="en-US" sz="2400" b="1" i="1" dirty="0" smtClean="0">
                <a:latin typeface="Times New Roman" pitchFamily="18" charset="0"/>
                <a:cs typeface="Times New Roman" pitchFamily="18" charset="0"/>
              </a:rPr>
              <a:t> </a:t>
            </a:r>
            <a:r>
              <a:rPr lang="en-US" sz="2400" b="1" i="1" dirty="0" err="1" smtClean="0">
                <a:latin typeface="Times New Roman" pitchFamily="18" charset="0"/>
                <a:cs typeface="Times New Roman" pitchFamily="18" charset="0"/>
              </a:rPr>
              <a:t>thảo</a:t>
            </a:r>
            <a:r>
              <a:rPr lang="en-US" sz="2400" b="1" i="1" dirty="0" smtClean="0">
                <a:latin typeface="Times New Roman" pitchFamily="18" charset="0"/>
                <a:cs typeface="Times New Roman" pitchFamily="18" charset="0"/>
              </a:rPr>
              <a:t>, </a:t>
            </a:r>
            <a:r>
              <a:rPr lang="en-US" sz="2400" b="1" i="1" dirty="0" err="1" smtClean="0">
                <a:latin typeface="Times New Roman" pitchFamily="18" charset="0"/>
                <a:cs typeface="Times New Roman" pitchFamily="18" charset="0"/>
              </a:rPr>
              <a:t>cuộc</a:t>
            </a:r>
            <a:r>
              <a:rPr lang="en-US" sz="2400" b="1" i="1" dirty="0" smtClean="0">
                <a:latin typeface="Times New Roman" pitchFamily="18" charset="0"/>
                <a:cs typeface="Times New Roman" pitchFamily="18" charset="0"/>
              </a:rPr>
              <a:t> </a:t>
            </a:r>
            <a:r>
              <a:rPr lang="en-US" sz="2400" b="1" i="1" dirty="0" err="1" smtClean="0">
                <a:latin typeface="Times New Roman" pitchFamily="18" charset="0"/>
                <a:cs typeface="Times New Roman" pitchFamily="18" charset="0"/>
              </a:rPr>
              <a:t>họp</a:t>
            </a:r>
            <a:r>
              <a:rPr lang="en-US" sz="2400" b="1" i="1" dirty="0" smtClean="0">
                <a:latin typeface="Times New Roman" pitchFamily="18" charset="0"/>
                <a:cs typeface="Times New Roman" pitchFamily="18" charset="0"/>
              </a:rPr>
              <a:t> </a:t>
            </a:r>
            <a:r>
              <a:rPr lang="en-US" sz="2400" b="1" i="1" dirty="0" err="1" smtClean="0">
                <a:latin typeface="Times New Roman" pitchFamily="18" charset="0"/>
                <a:cs typeface="Times New Roman" pitchFamily="18" charset="0"/>
              </a:rPr>
              <a:t>có</a:t>
            </a:r>
            <a:r>
              <a:rPr lang="en-US" sz="2400" b="1" i="1" dirty="0" smtClean="0">
                <a:latin typeface="Times New Roman" pitchFamily="18" charset="0"/>
                <a:cs typeface="Times New Roman" pitchFamily="18" charset="0"/>
              </a:rPr>
              <a:t> </a:t>
            </a:r>
            <a:r>
              <a:rPr lang="en-US" sz="2400" b="1" i="1" dirty="0" err="1" smtClean="0">
                <a:latin typeface="Times New Roman" pitchFamily="18" charset="0"/>
                <a:cs typeface="Times New Roman" pitchFamily="18" charset="0"/>
              </a:rPr>
              <a:t>yếu</a:t>
            </a:r>
            <a:r>
              <a:rPr lang="en-US" sz="2400" b="1" i="1" dirty="0" smtClean="0">
                <a:latin typeface="Times New Roman" pitchFamily="18" charset="0"/>
                <a:cs typeface="Times New Roman" pitchFamily="18" charset="0"/>
              </a:rPr>
              <a:t> </a:t>
            </a:r>
            <a:r>
              <a:rPr lang="en-US" sz="2400" b="1" i="1" dirty="0" err="1" smtClean="0">
                <a:latin typeface="Times New Roman" pitchFamily="18" charset="0"/>
                <a:cs typeface="Times New Roman" pitchFamily="18" charset="0"/>
              </a:rPr>
              <a:t>tố</a:t>
            </a:r>
            <a:r>
              <a:rPr lang="en-US" sz="2400" b="1" i="1" dirty="0" smtClean="0">
                <a:latin typeface="Times New Roman" pitchFamily="18" charset="0"/>
                <a:cs typeface="Times New Roman" pitchFamily="18" charset="0"/>
              </a:rPr>
              <a:t> </a:t>
            </a:r>
            <a:r>
              <a:rPr lang="en-US" sz="2400" b="1" i="1" dirty="0" err="1" smtClean="0">
                <a:latin typeface="Times New Roman" pitchFamily="18" charset="0"/>
                <a:cs typeface="Times New Roman" pitchFamily="18" charset="0"/>
              </a:rPr>
              <a:t>nước</a:t>
            </a:r>
            <a:r>
              <a:rPr lang="en-US" sz="2400" b="1" i="1" dirty="0" smtClean="0">
                <a:latin typeface="Times New Roman" pitchFamily="18" charset="0"/>
                <a:cs typeface="Times New Roman" pitchFamily="18" charset="0"/>
              </a:rPr>
              <a:t> </a:t>
            </a:r>
            <a:r>
              <a:rPr lang="en-US" sz="2400" b="1" i="1" dirty="0" err="1" smtClean="0">
                <a:latin typeface="Times New Roman" pitchFamily="18" charset="0"/>
                <a:cs typeface="Times New Roman" pitchFamily="18" charset="0"/>
              </a:rPr>
              <a:t>ngoài</a:t>
            </a:r>
            <a:r>
              <a:rPr lang="en-US" sz="2400" b="1" i="1" dirty="0" smtClean="0">
                <a:latin typeface="Times New Roman" pitchFamily="18" charset="0"/>
                <a:cs typeface="Times New Roman" pitchFamily="18" charset="0"/>
              </a:rPr>
              <a:t> </a:t>
            </a:r>
            <a:r>
              <a:rPr lang="en-US" sz="2400" b="1" i="1" dirty="0" err="1" smtClean="0">
                <a:latin typeface="Times New Roman" pitchFamily="18" charset="0"/>
                <a:cs typeface="Times New Roman" pitchFamily="18" charset="0"/>
              </a:rPr>
              <a:t>tổ</a:t>
            </a:r>
            <a:r>
              <a:rPr lang="en-US" sz="2400" b="1" i="1" dirty="0" smtClean="0">
                <a:latin typeface="Times New Roman" pitchFamily="18" charset="0"/>
                <a:cs typeface="Times New Roman" pitchFamily="18" charset="0"/>
              </a:rPr>
              <a:t> </a:t>
            </a:r>
            <a:r>
              <a:rPr lang="en-US" sz="2400" b="1" i="1" dirty="0" err="1" smtClean="0">
                <a:latin typeface="Times New Roman" pitchFamily="18" charset="0"/>
                <a:cs typeface="Times New Roman" pitchFamily="18" charset="0"/>
              </a:rPr>
              <a:t>chức</a:t>
            </a:r>
            <a:r>
              <a:rPr lang="en-US" sz="2400" b="1" i="1" dirty="0" smtClean="0">
                <a:latin typeface="Times New Roman" pitchFamily="18" charset="0"/>
                <a:cs typeface="Times New Roman" pitchFamily="18" charset="0"/>
              </a:rPr>
              <a:t> </a:t>
            </a:r>
            <a:r>
              <a:rPr lang="en-US" sz="2400" b="1" i="1" dirty="0" err="1" smtClean="0">
                <a:latin typeface="Times New Roman" pitchFamily="18" charset="0"/>
                <a:cs typeface="Times New Roman" pitchFamily="18" charset="0"/>
              </a:rPr>
              <a:t>tại</a:t>
            </a:r>
            <a:r>
              <a:rPr lang="en-US" sz="2400" b="1" i="1" dirty="0" smtClean="0">
                <a:latin typeface="Times New Roman" pitchFamily="18" charset="0"/>
                <a:cs typeface="Times New Roman" pitchFamily="18" charset="0"/>
              </a:rPr>
              <a:t> </a:t>
            </a:r>
            <a:r>
              <a:rPr lang="en-US" sz="2400" b="1" i="1" dirty="0" err="1" smtClean="0">
                <a:latin typeface="Times New Roman" pitchFamily="18" charset="0"/>
                <a:cs typeface="Times New Roman" pitchFamily="18" charset="0"/>
              </a:rPr>
              <a:t>Việt</a:t>
            </a:r>
            <a:r>
              <a:rPr lang="en-US" sz="2400" b="1" i="1" dirty="0" smtClean="0">
                <a:latin typeface="Times New Roman" pitchFamily="18" charset="0"/>
                <a:cs typeface="Times New Roman" pitchFamily="18" charset="0"/>
              </a:rPr>
              <a:t> Nam </a:t>
            </a:r>
            <a:r>
              <a:rPr lang="en-US" sz="2400" b="1" i="1" dirty="0" err="1" smtClean="0">
                <a:latin typeface="Times New Roman" pitchFamily="18" charset="0"/>
                <a:cs typeface="Times New Roman" pitchFamily="18" charset="0"/>
              </a:rPr>
              <a:t>có</a:t>
            </a:r>
            <a:r>
              <a:rPr lang="en-US" sz="2400" b="1" i="1" dirty="0" smtClean="0">
                <a:latin typeface="Times New Roman" pitchFamily="18" charset="0"/>
                <a:cs typeface="Times New Roman" pitchFamily="18" charset="0"/>
              </a:rPr>
              <a:t> </a:t>
            </a:r>
            <a:r>
              <a:rPr lang="en-US" sz="2400" b="1" i="1" dirty="0" err="1" smtClean="0">
                <a:latin typeface="Times New Roman" pitchFamily="18" charset="0"/>
                <a:cs typeface="Times New Roman" pitchFamily="18" charset="0"/>
              </a:rPr>
              <a:t>nội</a:t>
            </a:r>
            <a:r>
              <a:rPr lang="en-US" sz="2400" b="1" i="1" dirty="0" smtClean="0">
                <a:latin typeface="Times New Roman" pitchFamily="18" charset="0"/>
                <a:cs typeface="Times New Roman" pitchFamily="18" charset="0"/>
              </a:rPr>
              <a:t> dung BMNN: </a:t>
            </a:r>
            <a:r>
              <a:rPr lang="en-US" sz="2400" dirty="0" err="1" smtClean="0">
                <a:latin typeface="Times New Roman" pitchFamily="18" charset="0"/>
                <a:cs typeface="Times New Roman" pitchFamily="18" charset="0"/>
              </a:rPr>
              <a:t>người</a:t>
            </a:r>
            <a:r>
              <a:rPr lang="en-US" sz="2400" dirty="0" smtClean="0">
                <a:latin typeface="Times New Roman" pitchFamily="18" charset="0"/>
                <a:cs typeface="Times New Roman" pitchFamily="18" charset="0"/>
              </a:rPr>
              <a:t> </a:t>
            </a:r>
            <a:r>
              <a:rPr lang="en-US" sz="2400" dirty="0" err="1">
                <a:latin typeface="Times New Roman" pitchFamily="18" charset="0"/>
                <a:cs typeface="Times New Roman" pitchFamily="18" charset="0"/>
              </a:rPr>
              <a:t>có</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thẩm</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quyền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quyết</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định</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cung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cấp</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chuyển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giao</a:t>
            </a:r>
            <a:r>
              <a:rPr lang="en-US" sz="2400" dirty="0">
                <a:latin typeface="Times New Roman" pitchFamily="18" charset="0"/>
                <a:cs typeface="Times New Roman" pitchFamily="18" charset="0"/>
              </a:rPr>
              <a:t> BMNN </a:t>
            </a:r>
            <a:r>
              <a:rPr lang="en-US" sz="2400" dirty="0" err="1">
                <a:latin typeface="Times New Roman" pitchFamily="18" charset="0"/>
                <a:cs typeface="Times New Roman" pitchFamily="18" charset="0"/>
              </a:rPr>
              <a:t>cho</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cơ</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quan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tổ</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chức</a:t>
            </a:r>
            <a:r>
              <a:rPr lang="en-US" sz="2400" dirty="0">
                <a:latin typeface="Times New Roman" pitchFamily="18" charset="0"/>
                <a:cs typeface="Times New Roman" pitchFamily="18" charset="0"/>
              </a:rPr>
              <a:t>, </a:t>
            </a:r>
            <a:r>
              <a:rPr lang="en-US" sz="2400" dirty="0" err="1" smtClean="0">
                <a:latin typeface="Times New Roman" pitchFamily="18" charset="0"/>
                <a:cs typeface="Times New Roman" pitchFamily="18" charset="0"/>
              </a:rPr>
              <a:t>cá</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nhân</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nước</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ngoài</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có</a:t>
            </a:r>
            <a:r>
              <a:rPr lang="en-US" sz="2400" dirty="0" smtClean="0">
                <a:latin typeface="Times New Roman" pitchFamily="18" charset="0"/>
                <a:cs typeface="Times New Roman" pitchFamily="18" charset="0"/>
              </a:rPr>
              <a:t> </a:t>
            </a:r>
            <a:r>
              <a:rPr lang="en-US" sz="2400" dirty="0" err="1">
                <a:latin typeface="Times New Roman" pitchFamily="18" charset="0"/>
                <a:cs typeface="Times New Roman" pitchFamily="18" charset="0"/>
              </a:rPr>
              <a:t>thẩm</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quyền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cho</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phép</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tổ</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chức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hội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nghị</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hội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thảo</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cuộc</a:t>
            </a:r>
            <a:r>
              <a:rPr lang="en-US" sz="2400" dirty="0">
                <a:latin typeface="Times New Roman" pitchFamily="18" charset="0"/>
                <a:cs typeface="Times New Roman" pitchFamily="18" charset="0"/>
              </a:rPr>
              <a:t> </a:t>
            </a:r>
            <a:r>
              <a:rPr lang="en-US" sz="2400" dirty="0" err="1" smtClean="0">
                <a:latin typeface="Times New Roman" pitchFamily="18" charset="0"/>
                <a:cs typeface="Times New Roman" pitchFamily="18" charset="0"/>
              </a:rPr>
              <a:t>họp</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có</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yếu</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tố</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nước</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ngoài</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bằng</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văn</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bản</a:t>
            </a:r>
            <a:r>
              <a:rPr lang="en-US" sz="2400" dirty="0" smtClean="0">
                <a:latin typeface="Times New Roman" pitchFamily="18" charset="0"/>
                <a:cs typeface="Times New Roman" pitchFamily="18" charset="0"/>
              </a:rPr>
              <a:t>).</a:t>
            </a:r>
            <a:endParaRPr lang="en-US" sz="2400" dirty="0">
              <a:latin typeface="Times New Roman" pitchFamily="18" charset="0"/>
              <a:cs typeface="Times New Roman" pitchFamily="18" charset="0"/>
            </a:endParaRPr>
          </a:p>
          <a:p>
            <a:pPr marL="0" indent="0" algn="just">
              <a:buNone/>
            </a:pPr>
            <a:endParaRPr lang="en-US" b="1" i="1" dirty="0" smtClean="0"/>
          </a:p>
          <a:p>
            <a:pPr marL="0" indent="0" algn="just">
              <a:buNone/>
            </a:pPr>
            <a:endParaRPr lang="en-US" b="1" i="1" dirty="0"/>
          </a:p>
        </p:txBody>
      </p:sp>
    </p:spTree>
    <p:extLst>
      <p:ext uri="{BB962C8B-B14F-4D97-AF65-F5344CB8AC3E}">
        <p14:creationId xmlns:p14="http://schemas.microsoft.com/office/powerpoint/2010/main" val="546628706"/>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57200"/>
            <a:ext cx="8229600" cy="5867400"/>
          </a:xfrm>
        </p:spPr>
        <p:txBody>
          <a:bodyPr>
            <a:normAutofit/>
          </a:bodyPr>
          <a:lstStyle/>
          <a:p>
            <a:pPr marL="0" indent="0" algn="just">
              <a:buNone/>
            </a:pPr>
            <a:r>
              <a:rPr lang="en-US" b="1" i="1" dirty="0" smtClean="0"/>
              <a:t>- </a:t>
            </a:r>
            <a:r>
              <a:rPr lang="en-US" sz="2400" b="1" i="1" dirty="0" err="1" smtClean="0">
                <a:latin typeface="Times New Roman" pitchFamily="18" charset="0"/>
                <a:cs typeface="Times New Roman" pitchFamily="18" charset="0"/>
              </a:rPr>
              <a:t>Thành</a:t>
            </a:r>
            <a:r>
              <a:rPr lang="en-US" sz="2400" b="1" i="1" dirty="0" smtClean="0">
                <a:latin typeface="Times New Roman" pitchFamily="18" charset="0"/>
                <a:cs typeface="Times New Roman" pitchFamily="18" charset="0"/>
              </a:rPr>
              <a:t> </a:t>
            </a:r>
            <a:r>
              <a:rPr lang="en-US" sz="2400" b="1" i="1" dirty="0" err="1">
                <a:latin typeface="Times New Roman" pitchFamily="18" charset="0"/>
                <a:cs typeface="Times New Roman" pitchFamily="18" charset="0"/>
              </a:rPr>
              <a:t>phần</a:t>
            </a:r>
            <a:r>
              <a:rPr lang="en-US" sz="2400" b="1" i="1" dirty="0">
                <a:latin typeface="Times New Roman" pitchFamily="18" charset="0"/>
                <a:cs typeface="Times New Roman" pitchFamily="18" charset="0"/>
              </a:rPr>
              <a:t>:</a:t>
            </a:r>
            <a:r>
              <a:rPr lang="en-US" dirty="0"/>
              <a:t> </a:t>
            </a:r>
            <a:endParaRPr lang="en-US" dirty="0" smtClean="0"/>
          </a:p>
          <a:p>
            <a:pPr marL="0" indent="0" algn="just">
              <a:buNone/>
            </a:pPr>
            <a:r>
              <a:rPr lang="en-US" b="1" i="1" dirty="0" smtClean="0">
                <a:latin typeface="Times New Roman" pitchFamily="18" charset="0"/>
                <a:cs typeface="Times New Roman" pitchFamily="18" charset="0"/>
              </a:rPr>
              <a:t>+ </a:t>
            </a:r>
            <a:r>
              <a:rPr lang="en-US" b="1" i="1" dirty="0" err="1" smtClean="0">
                <a:latin typeface="Times New Roman" pitchFamily="18" charset="0"/>
                <a:cs typeface="Times New Roman" pitchFamily="18" charset="0"/>
              </a:rPr>
              <a:t>Hội</a:t>
            </a:r>
            <a:r>
              <a:rPr lang="en-US" b="1" i="1" dirty="0" smtClean="0">
                <a:latin typeface="Times New Roman" pitchFamily="18" charset="0"/>
                <a:cs typeface="Times New Roman" pitchFamily="18" charset="0"/>
              </a:rPr>
              <a:t> </a:t>
            </a:r>
            <a:r>
              <a:rPr lang="en-US" b="1" i="1" dirty="0" err="1" smtClean="0">
                <a:latin typeface="Times New Roman" pitchFamily="18" charset="0"/>
                <a:cs typeface="Times New Roman" pitchFamily="18" charset="0"/>
              </a:rPr>
              <a:t>nghị</a:t>
            </a:r>
            <a:r>
              <a:rPr lang="en-US" b="1" i="1" dirty="0" smtClean="0">
                <a:latin typeface="Times New Roman" pitchFamily="18" charset="0"/>
                <a:cs typeface="Times New Roman" pitchFamily="18" charset="0"/>
              </a:rPr>
              <a:t>, </a:t>
            </a:r>
            <a:r>
              <a:rPr lang="en-US" b="1" i="1" dirty="0" err="1" smtClean="0">
                <a:latin typeface="Times New Roman" pitchFamily="18" charset="0"/>
                <a:cs typeface="Times New Roman" pitchFamily="18" charset="0"/>
              </a:rPr>
              <a:t>hội</a:t>
            </a:r>
            <a:r>
              <a:rPr lang="en-US" b="1" i="1" dirty="0" smtClean="0">
                <a:latin typeface="Times New Roman" pitchFamily="18" charset="0"/>
                <a:cs typeface="Times New Roman" pitchFamily="18" charset="0"/>
              </a:rPr>
              <a:t> </a:t>
            </a:r>
            <a:r>
              <a:rPr lang="en-US" b="1" i="1" dirty="0" err="1" smtClean="0">
                <a:latin typeface="Times New Roman" pitchFamily="18" charset="0"/>
                <a:cs typeface="Times New Roman" pitchFamily="18" charset="0"/>
              </a:rPr>
              <a:t>thảo</a:t>
            </a:r>
            <a:r>
              <a:rPr lang="en-US" b="1" i="1" dirty="0" smtClean="0">
                <a:latin typeface="Times New Roman" pitchFamily="18" charset="0"/>
                <a:cs typeface="Times New Roman" pitchFamily="18" charset="0"/>
              </a:rPr>
              <a:t>, </a:t>
            </a:r>
            <a:r>
              <a:rPr lang="en-US" b="1" i="1" dirty="0" err="1" smtClean="0">
                <a:latin typeface="Times New Roman" pitchFamily="18" charset="0"/>
                <a:cs typeface="Times New Roman" pitchFamily="18" charset="0"/>
              </a:rPr>
              <a:t>cuộc</a:t>
            </a:r>
            <a:r>
              <a:rPr lang="en-US" b="1" i="1" dirty="0" smtClean="0">
                <a:latin typeface="Times New Roman" pitchFamily="18" charset="0"/>
                <a:cs typeface="Times New Roman" pitchFamily="18" charset="0"/>
              </a:rPr>
              <a:t> </a:t>
            </a:r>
            <a:r>
              <a:rPr lang="en-US" b="1" i="1" dirty="0" err="1" smtClean="0">
                <a:latin typeface="Times New Roman" pitchFamily="18" charset="0"/>
                <a:cs typeface="Times New Roman" pitchFamily="18" charset="0"/>
              </a:rPr>
              <a:t>họp</a:t>
            </a:r>
            <a:r>
              <a:rPr lang="en-US" b="1" i="1" dirty="0" smtClean="0">
                <a:latin typeface="Times New Roman" pitchFamily="18" charset="0"/>
                <a:cs typeface="Times New Roman" pitchFamily="18" charset="0"/>
              </a:rPr>
              <a:t> </a:t>
            </a:r>
            <a:r>
              <a:rPr lang="en-US" b="1" i="1" dirty="0" err="1" smtClean="0">
                <a:latin typeface="Times New Roman" pitchFamily="18" charset="0"/>
                <a:cs typeface="Times New Roman" pitchFamily="18" charset="0"/>
              </a:rPr>
              <a:t>có</a:t>
            </a:r>
            <a:r>
              <a:rPr lang="en-US" b="1" i="1" dirty="0" smtClean="0">
                <a:latin typeface="Times New Roman" pitchFamily="18" charset="0"/>
                <a:cs typeface="Times New Roman" pitchFamily="18" charset="0"/>
              </a:rPr>
              <a:t> </a:t>
            </a:r>
            <a:r>
              <a:rPr lang="en-US" b="1" i="1" dirty="0" err="1" smtClean="0">
                <a:latin typeface="Times New Roman" pitchFamily="18" charset="0"/>
                <a:cs typeface="Times New Roman" pitchFamily="18" charset="0"/>
              </a:rPr>
              <a:t>nội</a:t>
            </a:r>
            <a:r>
              <a:rPr lang="en-US" b="1" i="1" dirty="0" smtClean="0">
                <a:latin typeface="Times New Roman" pitchFamily="18" charset="0"/>
                <a:cs typeface="Times New Roman" pitchFamily="18" charset="0"/>
              </a:rPr>
              <a:t> dung BMNN </a:t>
            </a:r>
            <a:r>
              <a:rPr lang="en-US" b="1" i="1" dirty="0" err="1" smtClean="0">
                <a:latin typeface="Times New Roman" pitchFamily="18" charset="0"/>
                <a:cs typeface="Times New Roman" pitchFamily="18" charset="0"/>
              </a:rPr>
              <a:t>của</a:t>
            </a:r>
            <a:r>
              <a:rPr lang="en-US" b="1" i="1" dirty="0" smtClean="0">
                <a:latin typeface="Times New Roman" pitchFamily="18" charset="0"/>
                <a:cs typeface="Times New Roman" pitchFamily="18" charset="0"/>
              </a:rPr>
              <a:t> </a:t>
            </a:r>
            <a:r>
              <a:rPr lang="en-US" b="1" i="1" dirty="0" err="1" smtClean="0">
                <a:latin typeface="Times New Roman" pitchFamily="18" charset="0"/>
                <a:cs typeface="Times New Roman" pitchFamily="18" charset="0"/>
              </a:rPr>
              <a:t>cơ</a:t>
            </a:r>
            <a:r>
              <a:rPr lang="en-US" b="1" i="1" dirty="0" smtClean="0">
                <a:latin typeface="Times New Roman" pitchFamily="18" charset="0"/>
                <a:cs typeface="Times New Roman" pitchFamily="18" charset="0"/>
              </a:rPr>
              <a:t> </a:t>
            </a:r>
            <a:r>
              <a:rPr lang="en-US" b="1" i="1" dirty="0" err="1" smtClean="0">
                <a:latin typeface="Times New Roman" pitchFamily="18" charset="0"/>
                <a:cs typeface="Times New Roman" pitchFamily="18" charset="0"/>
              </a:rPr>
              <a:t>quan</a:t>
            </a:r>
            <a:r>
              <a:rPr lang="en-US" b="1" i="1" dirty="0" smtClean="0">
                <a:latin typeface="Times New Roman" pitchFamily="18" charset="0"/>
                <a:cs typeface="Times New Roman" pitchFamily="18" charset="0"/>
              </a:rPr>
              <a:t>, </a:t>
            </a:r>
            <a:r>
              <a:rPr lang="en-US" b="1" i="1" dirty="0" err="1" smtClean="0">
                <a:latin typeface="Times New Roman" pitchFamily="18" charset="0"/>
                <a:cs typeface="Times New Roman" pitchFamily="18" charset="0"/>
              </a:rPr>
              <a:t>tổ</a:t>
            </a:r>
            <a:r>
              <a:rPr lang="en-US" b="1" i="1" dirty="0" smtClean="0">
                <a:latin typeface="Times New Roman" pitchFamily="18" charset="0"/>
                <a:cs typeface="Times New Roman" pitchFamily="18" charset="0"/>
              </a:rPr>
              <a:t> </a:t>
            </a:r>
            <a:r>
              <a:rPr lang="en-US" b="1" i="1" dirty="0" err="1" smtClean="0">
                <a:latin typeface="Times New Roman" pitchFamily="18" charset="0"/>
                <a:cs typeface="Times New Roman" pitchFamily="18" charset="0"/>
              </a:rPr>
              <a:t>chức</a:t>
            </a:r>
            <a:r>
              <a:rPr lang="en-US" b="1" i="1" dirty="0" smtClean="0">
                <a:latin typeface="Times New Roman" pitchFamily="18" charset="0"/>
                <a:cs typeface="Times New Roman" pitchFamily="18" charset="0"/>
              </a:rPr>
              <a:t> </a:t>
            </a:r>
            <a:r>
              <a:rPr lang="en-US" b="1" i="1" dirty="0" err="1" smtClean="0">
                <a:latin typeface="Times New Roman" pitchFamily="18" charset="0"/>
                <a:cs typeface="Times New Roman" pitchFamily="18" charset="0"/>
              </a:rPr>
              <a:t>Việt</a:t>
            </a:r>
            <a:r>
              <a:rPr lang="en-US" b="1" i="1" dirty="0" smtClean="0">
                <a:latin typeface="Times New Roman" pitchFamily="18" charset="0"/>
                <a:cs typeface="Times New Roman" pitchFamily="18" charset="0"/>
              </a:rPr>
              <a:t> Nam:</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Người</a:t>
            </a:r>
            <a:r>
              <a:rPr lang="en-US" dirty="0" smtClean="0">
                <a:latin typeface="Times New Roman" pitchFamily="18" charset="0"/>
                <a:cs typeface="Times New Roman" pitchFamily="18" charset="0"/>
              </a:rPr>
              <a:t> </a:t>
            </a:r>
            <a:r>
              <a:rPr lang="it-IT" dirty="0" smtClean="0">
                <a:latin typeface="Times New Roman" pitchFamily="18" charset="0"/>
                <a:cs typeface="Times New Roman" pitchFamily="18" charset="0"/>
              </a:rPr>
              <a:t>đại diện cơ quan, tổ chức hoặc </a:t>
            </a:r>
            <a:r>
              <a:rPr lang="vi-VN" dirty="0" smtClean="0">
                <a:latin typeface="Times New Roman" pitchFamily="18" charset="0"/>
                <a:cs typeface="Times New Roman" pitchFamily="18" charset="0"/>
              </a:rPr>
              <a:t>người được giao </a:t>
            </a:r>
            <a:r>
              <a:rPr lang="it-IT" dirty="0" smtClean="0">
                <a:latin typeface="Times New Roman" pitchFamily="18" charset="0"/>
                <a:cs typeface="Times New Roman" pitchFamily="18" charset="0"/>
              </a:rPr>
              <a:t>thực hiện nhiệm vụ liên quan đến bí mật nhà nước.</a:t>
            </a:r>
            <a:endParaRPr lang="en-US" dirty="0" smtClean="0">
              <a:latin typeface="Times New Roman" pitchFamily="18" charset="0"/>
              <a:cs typeface="Times New Roman" pitchFamily="18" charset="0"/>
            </a:endParaRPr>
          </a:p>
          <a:p>
            <a:pPr marL="0" indent="0" algn="just">
              <a:buNone/>
            </a:pPr>
            <a:r>
              <a:rPr lang="en-US" b="1" i="1" dirty="0" smtClean="0">
                <a:latin typeface="Times New Roman" pitchFamily="18" charset="0"/>
                <a:cs typeface="Times New Roman" pitchFamily="18" charset="0"/>
              </a:rPr>
              <a:t>+ </a:t>
            </a:r>
            <a:r>
              <a:rPr lang="en-US" b="1" i="1" dirty="0" err="1">
                <a:latin typeface="Times New Roman" pitchFamily="18" charset="0"/>
                <a:cs typeface="Times New Roman" pitchFamily="18" charset="0"/>
              </a:rPr>
              <a:t>Hội</a:t>
            </a:r>
            <a:r>
              <a:rPr lang="en-US" b="1" i="1" dirty="0">
                <a:latin typeface="Times New Roman" pitchFamily="18" charset="0"/>
                <a:cs typeface="Times New Roman" pitchFamily="18" charset="0"/>
              </a:rPr>
              <a:t> </a:t>
            </a:r>
            <a:r>
              <a:rPr lang="en-US" b="1" i="1" dirty="0" err="1">
                <a:latin typeface="Times New Roman" pitchFamily="18" charset="0"/>
                <a:cs typeface="Times New Roman" pitchFamily="18" charset="0"/>
              </a:rPr>
              <a:t>nghị</a:t>
            </a:r>
            <a:r>
              <a:rPr lang="en-US" b="1" i="1" dirty="0">
                <a:latin typeface="Times New Roman" pitchFamily="18" charset="0"/>
                <a:cs typeface="Times New Roman" pitchFamily="18" charset="0"/>
              </a:rPr>
              <a:t>, </a:t>
            </a:r>
            <a:r>
              <a:rPr lang="en-US" b="1" i="1" dirty="0" err="1">
                <a:latin typeface="Times New Roman" pitchFamily="18" charset="0"/>
                <a:cs typeface="Times New Roman" pitchFamily="18" charset="0"/>
              </a:rPr>
              <a:t>hội</a:t>
            </a:r>
            <a:r>
              <a:rPr lang="en-US" b="1" i="1" dirty="0">
                <a:latin typeface="Times New Roman" pitchFamily="18" charset="0"/>
                <a:cs typeface="Times New Roman" pitchFamily="18" charset="0"/>
              </a:rPr>
              <a:t> </a:t>
            </a:r>
            <a:r>
              <a:rPr lang="en-US" b="1" i="1" dirty="0" err="1">
                <a:latin typeface="Times New Roman" pitchFamily="18" charset="0"/>
                <a:cs typeface="Times New Roman" pitchFamily="18" charset="0"/>
              </a:rPr>
              <a:t>thảo</a:t>
            </a:r>
            <a:r>
              <a:rPr lang="en-US" b="1" i="1" dirty="0">
                <a:latin typeface="Times New Roman" pitchFamily="18" charset="0"/>
                <a:cs typeface="Times New Roman" pitchFamily="18" charset="0"/>
              </a:rPr>
              <a:t>, </a:t>
            </a:r>
            <a:r>
              <a:rPr lang="en-US" b="1" i="1" dirty="0" err="1">
                <a:latin typeface="Times New Roman" pitchFamily="18" charset="0"/>
                <a:cs typeface="Times New Roman" pitchFamily="18" charset="0"/>
              </a:rPr>
              <a:t>cuộc</a:t>
            </a:r>
            <a:r>
              <a:rPr lang="en-US" b="1" i="1" dirty="0">
                <a:latin typeface="Times New Roman" pitchFamily="18" charset="0"/>
                <a:cs typeface="Times New Roman" pitchFamily="18" charset="0"/>
              </a:rPr>
              <a:t> </a:t>
            </a:r>
            <a:r>
              <a:rPr lang="en-US" b="1" i="1" dirty="0" err="1">
                <a:latin typeface="Times New Roman" pitchFamily="18" charset="0"/>
                <a:cs typeface="Times New Roman" pitchFamily="18" charset="0"/>
              </a:rPr>
              <a:t>họp</a:t>
            </a:r>
            <a:r>
              <a:rPr lang="en-US" b="1" i="1" dirty="0">
                <a:latin typeface="Times New Roman" pitchFamily="18" charset="0"/>
                <a:cs typeface="Times New Roman" pitchFamily="18" charset="0"/>
              </a:rPr>
              <a:t> </a:t>
            </a:r>
            <a:r>
              <a:rPr lang="en-US" b="1" i="1" dirty="0" err="1">
                <a:latin typeface="Times New Roman" pitchFamily="18" charset="0"/>
                <a:cs typeface="Times New Roman" pitchFamily="18" charset="0"/>
              </a:rPr>
              <a:t>có</a:t>
            </a:r>
            <a:r>
              <a:rPr lang="en-US" b="1" i="1" dirty="0">
                <a:latin typeface="Times New Roman" pitchFamily="18" charset="0"/>
                <a:cs typeface="Times New Roman" pitchFamily="18" charset="0"/>
              </a:rPr>
              <a:t> </a:t>
            </a:r>
            <a:r>
              <a:rPr lang="en-US" b="1" i="1" dirty="0" err="1">
                <a:latin typeface="Times New Roman" pitchFamily="18" charset="0"/>
                <a:cs typeface="Times New Roman" pitchFamily="18" charset="0"/>
              </a:rPr>
              <a:t>yếu</a:t>
            </a:r>
            <a:r>
              <a:rPr lang="en-US" b="1" i="1" dirty="0">
                <a:latin typeface="Times New Roman" pitchFamily="18" charset="0"/>
                <a:cs typeface="Times New Roman" pitchFamily="18" charset="0"/>
              </a:rPr>
              <a:t> </a:t>
            </a:r>
            <a:r>
              <a:rPr lang="en-US" b="1" i="1" dirty="0" err="1">
                <a:latin typeface="Times New Roman" pitchFamily="18" charset="0"/>
                <a:cs typeface="Times New Roman" pitchFamily="18" charset="0"/>
              </a:rPr>
              <a:t>tố</a:t>
            </a:r>
            <a:r>
              <a:rPr lang="en-US" b="1" i="1" dirty="0">
                <a:latin typeface="Times New Roman" pitchFamily="18" charset="0"/>
                <a:cs typeface="Times New Roman" pitchFamily="18" charset="0"/>
              </a:rPr>
              <a:t> </a:t>
            </a:r>
            <a:r>
              <a:rPr lang="en-US" b="1" i="1" dirty="0" err="1">
                <a:latin typeface="Times New Roman" pitchFamily="18" charset="0"/>
                <a:cs typeface="Times New Roman" pitchFamily="18" charset="0"/>
              </a:rPr>
              <a:t>nước</a:t>
            </a:r>
            <a:r>
              <a:rPr lang="en-US" b="1" i="1" dirty="0">
                <a:latin typeface="Times New Roman" pitchFamily="18" charset="0"/>
                <a:cs typeface="Times New Roman" pitchFamily="18" charset="0"/>
              </a:rPr>
              <a:t> </a:t>
            </a:r>
            <a:r>
              <a:rPr lang="en-US" b="1" i="1" dirty="0" err="1">
                <a:latin typeface="Times New Roman" pitchFamily="18" charset="0"/>
                <a:cs typeface="Times New Roman" pitchFamily="18" charset="0"/>
              </a:rPr>
              <a:t>ngoài</a:t>
            </a:r>
            <a:r>
              <a:rPr lang="en-US" b="1" i="1" dirty="0">
                <a:latin typeface="Times New Roman" pitchFamily="18" charset="0"/>
                <a:cs typeface="Times New Roman" pitchFamily="18" charset="0"/>
              </a:rPr>
              <a:t> </a:t>
            </a:r>
            <a:r>
              <a:rPr lang="en-US" b="1" i="1" dirty="0" err="1">
                <a:latin typeface="Times New Roman" pitchFamily="18" charset="0"/>
                <a:cs typeface="Times New Roman" pitchFamily="18" charset="0"/>
              </a:rPr>
              <a:t>tổ</a:t>
            </a:r>
            <a:r>
              <a:rPr lang="en-US" b="1" i="1" dirty="0">
                <a:latin typeface="Times New Roman" pitchFamily="18" charset="0"/>
                <a:cs typeface="Times New Roman" pitchFamily="18" charset="0"/>
              </a:rPr>
              <a:t> </a:t>
            </a:r>
            <a:r>
              <a:rPr lang="en-US" b="1" i="1" dirty="0" err="1">
                <a:latin typeface="Times New Roman" pitchFamily="18" charset="0"/>
                <a:cs typeface="Times New Roman" pitchFamily="18" charset="0"/>
              </a:rPr>
              <a:t>chức</a:t>
            </a:r>
            <a:r>
              <a:rPr lang="en-US" b="1" i="1" dirty="0">
                <a:latin typeface="Times New Roman" pitchFamily="18" charset="0"/>
                <a:cs typeface="Times New Roman" pitchFamily="18" charset="0"/>
              </a:rPr>
              <a:t> </a:t>
            </a:r>
            <a:r>
              <a:rPr lang="en-US" b="1" i="1" dirty="0" err="1">
                <a:latin typeface="Times New Roman" pitchFamily="18" charset="0"/>
                <a:cs typeface="Times New Roman" pitchFamily="18" charset="0"/>
              </a:rPr>
              <a:t>tại</a:t>
            </a:r>
            <a:r>
              <a:rPr lang="en-US" b="1" i="1" dirty="0">
                <a:latin typeface="Times New Roman" pitchFamily="18" charset="0"/>
                <a:cs typeface="Times New Roman" pitchFamily="18" charset="0"/>
              </a:rPr>
              <a:t> </a:t>
            </a:r>
            <a:r>
              <a:rPr lang="en-US" b="1" i="1" dirty="0" err="1">
                <a:latin typeface="Times New Roman" pitchFamily="18" charset="0"/>
                <a:cs typeface="Times New Roman" pitchFamily="18" charset="0"/>
              </a:rPr>
              <a:t>Việt</a:t>
            </a:r>
            <a:r>
              <a:rPr lang="en-US" b="1" i="1" dirty="0">
                <a:latin typeface="Times New Roman" pitchFamily="18" charset="0"/>
                <a:cs typeface="Times New Roman" pitchFamily="18" charset="0"/>
              </a:rPr>
              <a:t> Nam </a:t>
            </a:r>
            <a:r>
              <a:rPr lang="en-US" b="1" i="1" dirty="0" err="1">
                <a:latin typeface="Times New Roman" pitchFamily="18" charset="0"/>
                <a:cs typeface="Times New Roman" pitchFamily="18" charset="0"/>
              </a:rPr>
              <a:t>có</a:t>
            </a:r>
            <a:r>
              <a:rPr lang="en-US" b="1" i="1" dirty="0">
                <a:latin typeface="Times New Roman" pitchFamily="18" charset="0"/>
                <a:cs typeface="Times New Roman" pitchFamily="18" charset="0"/>
              </a:rPr>
              <a:t> </a:t>
            </a:r>
            <a:r>
              <a:rPr lang="en-US" b="1" i="1" dirty="0" err="1">
                <a:latin typeface="Times New Roman" pitchFamily="18" charset="0"/>
                <a:cs typeface="Times New Roman" pitchFamily="18" charset="0"/>
              </a:rPr>
              <a:t>nội</a:t>
            </a:r>
            <a:r>
              <a:rPr lang="en-US" b="1" i="1" dirty="0">
                <a:latin typeface="Times New Roman" pitchFamily="18" charset="0"/>
                <a:cs typeface="Times New Roman" pitchFamily="18" charset="0"/>
              </a:rPr>
              <a:t> </a:t>
            </a:r>
            <a:r>
              <a:rPr lang="en-US" b="1" i="1" dirty="0" smtClean="0">
                <a:latin typeface="Times New Roman" pitchFamily="18" charset="0"/>
                <a:cs typeface="Times New Roman" pitchFamily="18" charset="0"/>
              </a:rPr>
              <a:t>dung BMNN: </a:t>
            </a:r>
            <a:r>
              <a:rPr lang="en-US" dirty="0" err="1">
                <a:latin typeface="Times New Roman" pitchFamily="18" charset="0"/>
                <a:cs typeface="Times New Roman" pitchFamily="18" charset="0"/>
              </a:rPr>
              <a:t>Người</a:t>
            </a:r>
            <a:r>
              <a:rPr lang="en-US" dirty="0">
                <a:latin typeface="Times New Roman" pitchFamily="18" charset="0"/>
                <a:cs typeface="Times New Roman" pitchFamily="18" charset="0"/>
              </a:rPr>
              <a:t> </a:t>
            </a:r>
            <a:r>
              <a:rPr lang="it-IT" dirty="0">
                <a:latin typeface="Times New Roman" pitchFamily="18" charset="0"/>
                <a:cs typeface="Times New Roman" pitchFamily="18" charset="0"/>
              </a:rPr>
              <a:t>đại diện cơ quan, tổ chức hoặc </a:t>
            </a:r>
            <a:r>
              <a:rPr lang="vi-VN" dirty="0">
                <a:latin typeface="Times New Roman" pitchFamily="18" charset="0"/>
                <a:cs typeface="Times New Roman" pitchFamily="18" charset="0"/>
              </a:rPr>
              <a:t>người được giao </a:t>
            </a:r>
            <a:r>
              <a:rPr lang="it-IT" dirty="0">
                <a:latin typeface="Times New Roman" pitchFamily="18" charset="0"/>
                <a:cs typeface="Times New Roman" pitchFamily="18" charset="0"/>
              </a:rPr>
              <a:t>thực hiện nhiệm vụ liên quan đến bí mật nhà </a:t>
            </a:r>
            <a:r>
              <a:rPr lang="it-IT" dirty="0" smtClean="0">
                <a:latin typeface="Times New Roman" pitchFamily="18" charset="0"/>
                <a:cs typeface="Times New Roman" pitchFamily="18" charset="0"/>
              </a:rPr>
              <a:t>nước và </a:t>
            </a:r>
            <a:r>
              <a:rPr lang="pl-PL" dirty="0" smtClean="0">
                <a:latin typeface="Times New Roman" pitchFamily="18" charset="0"/>
                <a:cs typeface="Times New Roman" pitchFamily="18" charset="0"/>
              </a:rPr>
              <a:t>đại </a:t>
            </a:r>
            <a:r>
              <a:rPr lang="pl-PL" dirty="0">
                <a:latin typeface="Times New Roman" pitchFamily="18" charset="0"/>
                <a:cs typeface="Times New Roman" pitchFamily="18" charset="0"/>
              </a:rPr>
              <a:t>diện cơ quan, tổ chức hoặc cá nhân nước ngoài tham gia vào chương trình hợp tác quốc tế hoặc thi hành công vụ có liên quan đến bí mật nhà nước</a:t>
            </a:r>
            <a:endParaRPr lang="it-IT" dirty="0">
              <a:latin typeface="Times New Roman" pitchFamily="18" charset="0"/>
              <a:cs typeface="Times New Roman" pitchFamily="18" charset="0"/>
            </a:endParaRPr>
          </a:p>
          <a:p>
            <a:pPr marL="0" indent="0">
              <a:buNone/>
            </a:pPr>
            <a:endParaRPr lang="en-US" dirty="0"/>
          </a:p>
        </p:txBody>
      </p:sp>
    </p:spTree>
    <p:extLst>
      <p:ext uri="{BB962C8B-B14F-4D97-AF65-F5344CB8AC3E}">
        <p14:creationId xmlns:p14="http://schemas.microsoft.com/office/powerpoint/2010/main" val="3066649152"/>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33400"/>
            <a:ext cx="8229600" cy="5867400"/>
          </a:xfrm>
        </p:spPr>
        <p:txBody>
          <a:bodyPr>
            <a:normAutofit lnSpcReduction="10000"/>
          </a:bodyPr>
          <a:lstStyle/>
          <a:p>
            <a:pPr marL="0" indent="0" algn="just">
              <a:buNone/>
            </a:pPr>
            <a:r>
              <a:rPr lang="it-IT" sz="2400" b="1" i="1" dirty="0" smtClean="0">
                <a:latin typeface="Times New Roman" pitchFamily="18" charset="0"/>
                <a:cs typeface="Times New Roman" pitchFamily="18" charset="0"/>
              </a:rPr>
              <a:t>- Địa </a:t>
            </a:r>
            <a:r>
              <a:rPr lang="it-IT" sz="2400" b="1" i="1" dirty="0">
                <a:latin typeface="Times New Roman" pitchFamily="18" charset="0"/>
                <a:cs typeface="Times New Roman" pitchFamily="18" charset="0"/>
              </a:rPr>
              <a:t>điểm: </a:t>
            </a:r>
            <a:endParaRPr lang="it-IT" sz="2400" b="1" i="1" dirty="0" smtClean="0">
              <a:latin typeface="Times New Roman" pitchFamily="18" charset="0"/>
              <a:cs typeface="Times New Roman" pitchFamily="18" charset="0"/>
            </a:endParaRPr>
          </a:p>
          <a:p>
            <a:pPr marL="0" indent="0" algn="just">
              <a:buNone/>
            </a:pP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Tại</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trụ</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sở</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làm</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việc</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của</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cơ</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quan</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tổ</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chức</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thì</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tổ</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chức</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trong</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phòng</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họp</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kín</a:t>
            </a:r>
            <a:r>
              <a:rPr lang="en-US" sz="2400" dirty="0" smtClean="0">
                <a:latin typeface="Times New Roman" pitchFamily="18" charset="0"/>
                <a:cs typeface="Times New Roman" pitchFamily="18" charset="0"/>
              </a:rPr>
              <a:t>.</a:t>
            </a:r>
          </a:p>
          <a:p>
            <a:pPr marL="0" indent="0" algn="just">
              <a:buNone/>
            </a:pPr>
            <a:r>
              <a:rPr lang="en-US" sz="2400" dirty="0" smtClean="0">
                <a:latin typeface="Times New Roman" pitchFamily="18" charset="0"/>
                <a:cs typeface="Times New Roman" pitchFamily="18" charset="0"/>
              </a:rPr>
              <a:t>+ </a:t>
            </a:r>
            <a:r>
              <a:rPr lang="vi-VN" sz="2400" dirty="0" smtClean="0">
                <a:latin typeface="Times New Roman" pitchFamily="18" charset="0"/>
                <a:cs typeface="Times New Roman" pitchFamily="18" charset="0"/>
              </a:rPr>
              <a:t>Trường </a:t>
            </a:r>
            <a:r>
              <a:rPr lang="vi-VN" sz="2400" dirty="0">
                <a:latin typeface="Times New Roman" pitchFamily="18" charset="0"/>
                <a:cs typeface="Times New Roman" pitchFamily="18" charset="0"/>
              </a:rPr>
              <a:t>hợp tổ chức ở ngoài trụ sở làm việc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người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đứng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đầu</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cơ</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quan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tổ</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chức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quyết</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định</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tổ</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chức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hội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nghị</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hội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thảo</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cuộc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họp</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có</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trách</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nhiệm</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đề</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nghị</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cơ</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quan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Bộ</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Công</a:t>
            </a:r>
            <a:r>
              <a:rPr lang="en-US" sz="2400" dirty="0">
                <a:latin typeface="Times New Roman" pitchFamily="18" charset="0"/>
                <a:cs typeface="Times New Roman" pitchFamily="18" charset="0"/>
              </a:rPr>
              <a:t> an, </a:t>
            </a:r>
            <a:r>
              <a:rPr lang="en-US" sz="2400" dirty="0" err="1">
                <a:latin typeface="Times New Roman" pitchFamily="18" charset="0"/>
                <a:cs typeface="Times New Roman" pitchFamily="18" charset="0"/>
              </a:rPr>
              <a:t>Công</a:t>
            </a:r>
            <a:r>
              <a:rPr lang="en-US" sz="2400" dirty="0">
                <a:latin typeface="Times New Roman" pitchFamily="18" charset="0"/>
                <a:cs typeface="Times New Roman" pitchFamily="18" charset="0"/>
              </a:rPr>
              <a:t> an </a:t>
            </a:r>
            <a:r>
              <a:rPr lang="en-US" sz="2400" dirty="0" err="1">
                <a:latin typeface="Times New Roman" pitchFamily="18" charset="0"/>
                <a:cs typeface="Times New Roman" pitchFamily="18" charset="0"/>
              </a:rPr>
              <a:t>cấp</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tỉnh</a:t>
            </a:r>
            <a:r>
              <a:rPr lang="en-US" sz="2400" dirty="0">
                <a:latin typeface="Times New Roman" pitchFamily="18" charset="0"/>
                <a:cs typeface="Times New Roman" pitchFamily="18" charset="0"/>
              </a:rPr>
              <a:t> </a:t>
            </a:r>
            <a:r>
              <a:rPr lang="vi-VN" sz="2400" dirty="0">
                <a:latin typeface="Times New Roman" pitchFamily="18" charset="0"/>
                <a:cs typeface="Times New Roman" pitchFamily="18" charset="0"/>
              </a:rPr>
              <a:t>kiểm tra an ninh, an toàn trong và ngoài khu vực diễn ra hội nghị, hội thảo, cuộc </a:t>
            </a:r>
            <a:r>
              <a:rPr lang="vi-VN" sz="2400" dirty="0" smtClean="0">
                <a:latin typeface="Times New Roman" pitchFamily="18" charset="0"/>
                <a:cs typeface="Times New Roman" pitchFamily="18" charset="0"/>
              </a:rPr>
              <a:t>họp</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hội</a:t>
            </a:r>
            <a:r>
              <a:rPr lang="en-US" sz="2400" dirty="0" smtClean="0">
                <a:latin typeface="Times New Roman" pitchFamily="18" charset="0"/>
                <a:cs typeface="Times New Roman" pitchFamily="18" charset="0"/>
              </a:rPr>
              <a:t> </a:t>
            </a:r>
            <a:r>
              <a:rPr lang="en-US" sz="2400" dirty="0" err="1">
                <a:latin typeface="Times New Roman" pitchFamily="18" charset="0"/>
                <a:cs typeface="Times New Roman" pitchFamily="18" charset="0"/>
              </a:rPr>
              <a:t>nghị</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hội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thảo</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cuộc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họp</a:t>
            </a:r>
            <a:r>
              <a:rPr lang="en-US" sz="2400" dirty="0">
                <a:latin typeface="Times New Roman" pitchFamily="18" charset="0"/>
                <a:cs typeface="Times New Roman" pitchFamily="18" charset="0"/>
              </a:rPr>
              <a:t> do </a:t>
            </a:r>
            <a:r>
              <a:rPr lang="en-US" sz="2400" dirty="0" err="1">
                <a:latin typeface="Times New Roman" pitchFamily="18" charset="0"/>
                <a:cs typeface="Times New Roman" pitchFamily="18" charset="0"/>
              </a:rPr>
              <a:t>Bộ</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Quốc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phòng</a:t>
            </a:r>
            <a:r>
              <a:rPr lang="en-US" sz="2400" dirty="0">
                <a:latin typeface="Times New Roman" pitchFamily="18" charset="0"/>
                <a:cs typeface="Times New Roman" pitchFamily="18" charset="0"/>
              </a:rPr>
              <a:t>, Ban </a:t>
            </a:r>
            <a:r>
              <a:rPr lang="en-US" sz="2400" dirty="0" err="1">
                <a:latin typeface="Times New Roman" pitchFamily="18" charset="0"/>
                <a:cs typeface="Times New Roman" pitchFamily="18" charset="0"/>
              </a:rPr>
              <a:t>Cơ</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yếu</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Chính</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phủ</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chủ</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trì</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tổ</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chức</a:t>
            </a:r>
            <a:r>
              <a:rPr lang="en-US" sz="2400" dirty="0">
                <a:latin typeface="Times New Roman" pitchFamily="18" charset="0"/>
                <a:cs typeface="Times New Roman" pitchFamily="18" charset="0"/>
              </a:rPr>
              <a:t> do </a:t>
            </a:r>
            <a:r>
              <a:rPr lang="en-US" sz="2400" dirty="0" err="1">
                <a:latin typeface="Times New Roman" pitchFamily="18" charset="0"/>
                <a:cs typeface="Times New Roman" pitchFamily="18" charset="0"/>
              </a:rPr>
              <a:t>cơ</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quan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chức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năng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của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Bộ</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Quốc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phòng</a:t>
            </a:r>
            <a:r>
              <a:rPr lang="en-US" sz="2400" dirty="0">
                <a:latin typeface="Times New Roman" pitchFamily="18" charset="0"/>
                <a:cs typeface="Times New Roman" pitchFamily="18" charset="0"/>
              </a:rPr>
              <a:t>, Ban </a:t>
            </a:r>
            <a:r>
              <a:rPr lang="en-US" sz="2400" dirty="0" err="1">
                <a:latin typeface="Times New Roman" pitchFamily="18" charset="0"/>
                <a:cs typeface="Times New Roman" pitchFamily="18" charset="0"/>
              </a:rPr>
              <a:t>Cơ</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yếu</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Chính</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phủ</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thực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hiện</a:t>
            </a:r>
            <a:r>
              <a:rPr lang="en-US" sz="2400" dirty="0">
                <a:latin typeface="Times New Roman" pitchFamily="18" charset="0"/>
                <a:cs typeface="Times New Roman" pitchFamily="18" charset="0"/>
              </a:rPr>
              <a:t>.</a:t>
            </a:r>
            <a:endParaRPr lang="it-IT" sz="2400" b="1" i="1" dirty="0">
              <a:latin typeface="Times New Roman" pitchFamily="18" charset="0"/>
              <a:cs typeface="Times New Roman" pitchFamily="18" charset="0"/>
            </a:endParaRPr>
          </a:p>
          <a:p>
            <a:pPr marL="0" indent="0">
              <a:buNone/>
            </a:pPr>
            <a:r>
              <a:rPr lang="en-US" sz="2400" b="1" i="1" dirty="0" smtClean="0">
                <a:latin typeface="Times New Roman" pitchFamily="18" charset="0"/>
                <a:cs typeface="Times New Roman" pitchFamily="18" charset="0"/>
              </a:rPr>
              <a:t>- </a:t>
            </a:r>
            <a:r>
              <a:rPr lang="en-US" sz="2400" b="1" i="1" dirty="0" err="1" smtClean="0">
                <a:latin typeface="Times New Roman" pitchFamily="18" charset="0"/>
                <a:cs typeface="Times New Roman" pitchFamily="18" charset="0"/>
              </a:rPr>
              <a:t>Tài</a:t>
            </a:r>
            <a:r>
              <a:rPr lang="en-US" sz="2400" b="1" i="1" dirty="0" smtClean="0">
                <a:latin typeface="Times New Roman" pitchFamily="18" charset="0"/>
                <a:cs typeface="Times New Roman" pitchFamily="18" charset="0"/>
              </a:rPr>
              <a:t> </a:t>
            </a:r>
            <a:r>
              <a:rPr lang="en-US" sz="2400" b="1" i="1" dirty="0" err="1" smtClean="0">
                <a:latin typeface="Times New Roman" pitchFamily="18" charset="0"/>
                <a:cs typeface="Times New Roman" pitchFamily="18" charset="0"/>
              </a:rPr>
              <a:t>liệu</a:t>
            </a:r>
            <a:r>
              <a:rPr lang="en-US" sz="2400" b="1" i="1" dirty="0" smtClean="0">
                <a:latin typeface="Times New Roman" pitchFamily="18" charset="0"/>
                <a:cs typeface="Times New Roman" pitchFamily="18" charset="0"/>
              </a:rPr>
              <a:t> </a:t>
            </a:r>
            <a:r>
              <a:rPr lang="en-US" sz="2400" b="1" i="1" dirty="0" err="1" smtClean="0">
                <a:latin typeface="Times New Roman" pitchFamily="18" charset="0"/>
                <a:cs typeface="Times New Roman" pitchFamily="18" charset="0"/>
              </a:rPr>
              <a:t>sử</a:t>
            </a:r>
            <a:r>
              <a:rPr lang="en-US" sz="2400" b="1" i="1" dirty="0" smtClean="0">
                <a:latin typeface="Times New Roman" pitchFamily="18" charset="0"/>
                <a:cs typeface="Times New Roman" pitchFamily="18" charset="0"/>
              </a:rPr>
              <a:t> </a:t>
            </a:r>
            <a:r>
              <a:rPr lang="en-US" sz="2400" b="1" i="1" dirty="0" err="1" smtClean="0">
                <a:latin typeface="Times New Roman" pitchFamily="18" charset="0"/>
                <a:cs typeface="Times New Roman" pitchFamily="18" charset="0"/>
              </a:rPr>
              <a:t>dụng</a:t>
            </a:r>
            <a:r>
              <a:rPr lang="en-US" sz="2400" b="1" i="1" dirty="0" smtClean="0">
                <a:latin typeface="Times New Roman" pitchFamily="18" charset="0"/>
                <a:cs typeface="Times New Roman" pitchFamily="18" charset="0"/>
              </a:rPr>
              <a:t> </a:t>
            </a:r>
            <a:r>
              <a:rPr lang="en-US" sz="2400" b="1" i="1" dirty="0" err="1" smtClean="0">
                <a:latin typeface="Times New Roman" pitchFamily="18" charset="0"/>
                <a:cs typeface="Times New Roman" pitchFamily="18" charset="0"/>
              </a:rPr>
              <a:t>trong</a:t>
            </a:r>
            <a:r>
              <a:rPr lang="en-US" sz="2400" b="1" i="1" dirty="0" smtClean="0">
                <a:latin typeface="Times New Roman" pitchFamily="18" charset="0"/>
                <a:cs typeface="Times New Roman" pitchFamily="18" charset="0"/>
              </a:rPr>
              <a:t> </a:t>
            </a:r>
            <a:r>
              <a:rPr lang="en-US" sz="2400" b="1" i="1" dirty="0" err="1">
                <a:latin typeface="Times New Roman" pitchFamily="18" charset="0"/>
                <a:cs typeface="Times New Roman" pitchFamily="18" charset="0"/>
              </a:rPr>
              <a:t>h</a:t>
            </a:r>
            <a:r>
              <a:rPr lang="en-US" sz="2400" b="1" i="1" dirty="0" err="1" smtClean="0">
                <a:latin typeface="Times New Roman" pitchFamily="18" charset="0"/>
                <a:cs typeface="Times New Roman" pitchFamily="18" charset="0"/>
              </a:rPr>
              <a:t>ội</a:t>
            </a:r>
            <a:r>
              <a:rPr lang="en-US" sz="2400" b="1" i="1" dirty="0" smtClean="0">
                <a:latin typeface="Times New Roman" pitchFamily="18" charset="0"/>
                <a:cs typeface="Times New Roman" pitchFamily="18" charset="0"/>
              </a:rPr>
              <a:t> </a:t>
            </a:r>
            <a:r>
              <a:rPr lang="en-US" sz="2400" b="1" i="1" dirty="0" err="1" smtClean="0">
                <a:latin typeface="Times New Roman" pitchFamily="18" charset="0"/>
                <a:cs typeface="Times New Roman" pitchFamily="18" charset="0"/>
              </a:rPr>
              <a:t>nghị</a:t>
            </a:r>
            <a:r>
              <a:rPr lang="en-US" sz="2400" b="1" i="1" dirty="0" smtClean="0">
                <a:latin typeface="Times New Roman" pitchFamily="18" charset="0"/>
                <a:cs typeface="Times New Roman" pitchFamily="18" charset="0"/>
              </a:rPr>
              <a:t>: </a:t>
            </a:r>
          </a:p>
          <a:p>
            <a:pPr marL="0" indent="0">
              <a:buNone/>
            </a:pPr>
            <a:r>
              <a:rPr lang="en-US" sz="2400" dirty="0" smtClean="0">
                <a:latin typeface="Times New Roman" pitchFamily="18" charset="0"/>
                <a:cs typeface="Times New Roman" pitchFamily="18" charset="0"/>
              </a:rPr>
              <a:t>+ </a:t>
            </a:r>
            <a:r>
              <a:rPr lang="en-US" sz="2400" dirty="0" err="1">
                <a:latin typeface="Times New Roman" pitchFamily="18" charset="0"/>
                <a:cs typeface="Times New Roman" pitchFamily="18" charset="0"/>
              </a:rPr>
              <a:t>T</a:t>
            </a:r>
            <a:r>
              <a:rPr lang="en-US" sz="2400" dirty="0" err="1" smtClean="0">
                <a:latin typeface="Times New Roman" pitchFamily="18" charset="0"/>
                <a:cs typeface="Times New Roman" pitchFamily="18" charset="0"/>
              </a:rPr>
              <a:t>ài</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liệu</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vật</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chứa</a:t>
            </a:r>
            <a:r>
              <a:rPr lang="en-US" sz="2400" dirty="0" smtClean="0">
                <a:latin typeface="Times New Roman" pitchFamily="18" charset="0"/>
                <a:cs typeface="Times New Roman" pitchFamily="18" charset="0"/>
              </a:rPr>
              <a:t> BMNN </a:t>
            </a:r>
            <a:r>
              <a:rPr lang="en-US" sz="2400" dirty="0" err="1" smtClean="0">
                <a:latin typeface="Times New Roman" pitchFamily="18" charset="0"/>
                <a:cs typeface="Times New Roman" pitchFamily="18" charset="0"/>
              </a:rPr>
              <a:t>phải</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được</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thu</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hồi</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sau</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hội</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nghị</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hội</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thảo</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cuộc</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họp</a:t>
            </a:r>
            <a:r>
              <a:rPr lang="en-US" sz="2400" dirty="0" smtClean="0">
                <a:latin typeface="Times New Roman" pitchFamily="18" charset="0"/>
                <a:cs typeface="Times New Roman" pitchFamily="18" charset="0"/>
              </a:rPr>
              <a:t>.</a:t>
            </a:r>
          </a:p>
          <a:p>
            <a:pPr marL="0" indent="0">
              <a:buNone/>
            </a:pPr>
            <a:r>
              <a:rPr lang="en-US" sz="2400" i="1"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Người</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tham</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dự</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hội</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nghị</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hội</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thảo</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cuộc</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họp</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có</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trách</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nhiệm</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bảo</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vệ</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và</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sử</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dụng</a:t>
            </a:r>
            <a:r>
              <a:rPr lang="en-US" sz="2400" dirty="0" smtClean="0">
                <a:latin typeface="Times New Roman" pitchFamily="18" charset="0"/>
                <a:cs typeface="Times New Roman" pitchFamily="18" charset="0"/>
              </a:rPr>
              <a:t> BMNN </a:t>
            </a:r>
            <a:r>
              <a:rPr lang="en-US" sz="2400" dirty="0" err="1" smtClean="0">
                <a:latin typeface="Times New Roman" pitchFamily="18" charset="0"/>
                <a:cs typeface="Times New Roman" pitchFamily="18" charset="0"/>
              </a:rPr>
              <a:t>theo</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quy</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định</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của</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Luật</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Bảo</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vệ</a:t>
            </a:r>
            <a:r>
              <a:rPr lang="en-US" sz="2400" dirty="0" smtClean="0">
                <a:latin typeface="Times New Roman" pitchFamily="18" charset="0"/>
                <a:cs typeface="Times New Roman" pitchFamily="18" charset="0"/>
              </a:rPr>
              <a:t> BMNN </a:t>
            </a:r>
            <a:r>
              <a:rPr lang="en-US" sz="2400" dirty="0" err="1" smtClean="0">
                <a:latin typeface="Times New Roman" pitchFamily="18" charset="0"/>
                <a:cs typeface="Times New Roman" pitchFamily="18" charset="0"/>
              </a:rPr>
              <a:t>và</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yêu</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cầu</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của</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người</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chủ</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trì</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hội</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nghị</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hội</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thảo</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cuộc</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họp</a:t>
            </a:r>
            <a:r>
              <a:rPr lang="en-US" sz="2400" dirty="0" smtClean="0">
                <a:latin typeface="Times New Roman" pitchFamily="18" charset="0"/>
                <a:cs typeface="Times New Roman" pitchFamily="18" charset="0"/>
              </a:rPr>
              <a:t>.</a:t>
            </a:r>
            <a:endParaRPr lang="en-US" sz="2400" i="1" dirty="0" smtClean="0">
              <a:latin typeface="Times New Roman" pitchFamily="18" charset="0"/>
              <a:cs typeface="Times New Roman" pitchFamily="18" charset="0"/>
            </a:endParaRPr>
          </a:p>
          <a:p>
            <a:pPr marL="0" indent="0">
              <a:buNone/>
            </a:pPr>
            <a:endParaRPr lang="en-US" sz="2400" b="1" i="1" dirty="0">
              <a:latin typeface="Times New Roman" pitchFamily="18" charset="0"/>
              <a:cs typeface="Times New Roman" pitchFamily="18" charset="0"/>
            </a:endParaRPr>
          </a:p>
        </p:txBody>
      </p:sp>
    </p:spTree>
    <p:extLst>
      <p:ext uri="{BB962C8B-B14F-4D97-AF65-F5344CB8AC3E}">
        <p14:creationId xmlns:p14="http://schemas.microsoft.com/office/powerpoint/2010/main" val="3565267670"/>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7927"/>
            <a:ext cx="8229600" cy="6477000"/>
          </a:xfrm>
        </p:spPr>
        <p:txBody>
          <a:bodyPr>
            <a:normAutofit/>
          </a:bodyPr>
          <a:lstStyle/>
          <a:p>
            <a:pPr marL="0" indent="0">
              <a:buNone/>
            </a:pPr>
            <a:r>
              <a:rPr lang="en-US" sz="2400" b="1" i="1" dirty="0" smtClean="0">
                <a:latin typeface="Times New Roman" pitchFamily="18" charset="0"/>
                <a:cs typeface="Times New Roman" pitchFamily="18" charset="0"/>
              </a:rPr>
              <a:t>- </a:t>
            </a:r>
            <a:r>
              <a:rPr lang="en-US" sz="2400" b="1" i="1" dirty="0" err="1" smtClean="0">
                <a:latin typeface="Times New Roman" pitchFamily="18" charset="0"/>
                <a:cs typeface="Times New Roman" pitchFamily="18" charset="0"/>
              </a:rPr>
              <a:t>Phương</a:t>
            </a:r>
            <a:r>
              <a:rPr lang="en-US" sz="2400" b="1" i="1" dirty="0" smtClean="0">
                <a:latin typeface="Times New Roman" pitchFamily="18" charset="0"/>
                <a:cs typeface="Times New Roman" pitchFamily="18" charset="0"/>
              </a:rPr>
              <a:t> </a:t>
            </a:r>
            <a:r>
              <a:rPr lang="en-US" sz="2400" b="1" i="1" dirty="0" err="1" smtClean="0">
                <a:latin typeface="Times New Roman" pitchFamily="18" charset="0"/>
                <a:cs typeface="Times New Roman" pitchFamily="18" charset="0"/>
              </a:rPr>
              <a:t>tiện</a:t>
            </a:r>
            <a:r>
              <a:rPr lang="en-US" sz="2400" b="1" i="1" dirty="0" smtClean="0">
                <a:latin typeface="Times New Roman" pitchFamily="18" charset="0"/>
                <a:cs typeface="Times New Roman" pitchFamily="18" charset="0"/>
              </a:rPr>
              <a:t>, </a:t>
            </a:r>
            <a:r>
              <a:rPr lang="en-US" sz="2400" b="1" i="1" dirty="0" err="1" smtClean="0">
                <a:latin typeface="Times New Roman" pitchFamily="18" charset="0"/>
                <a:cs typeface="Times New Roman" pitchFamily="18" charset="0"/>
              </a:rPr>
              <a:t>thiết</a:t>
            </a:r>
            <a:r>
              <a:rPr lang="en-US" sz="2400" b="1" i="1" dirty="0" smtClean="0">
                <a:latin typeface="Times New Roman" pitchFamily="18" charset="0"/>
                <a:cs typeface="Times New Roman" pitchFamily="18" charset="0"/>
              </a:rPr>
              <a:t> </a:t>
            </a:r>
            <a:r>
              <a:rPr lang="en-US" sz="2400" b="1" i="1" dirty="0" err="1" smtClean="0">
                <a:latin typeface="Times New Roman" pitchFamily="18" charset="0"/>
                <a:cs typeface="Times New Roman" pitchFamily="18" charset="0"/>
              </a:rPr>
              <a:t>bị</a:t>
            </a:r>
            <a:r>
              <a:rPr lang="en-US" sz="2400" b="1" i="1" dirty="0" smtClean="0">
                <a:latin typeface="Times New Roman" pitchFamily="18" charset="0"/>
                <a:cs typeface="Times New Roman" pitchFamily="18" charset="0"/>
              </a:rPr>
              <a:t>:</a:t>
            </a:r>
          </a:p>
          <a:p>
            <a:pPr marL="0" indent="0" algn="just">
              <a:buNone/>
            </a:pPr>
            <a:r>
              <a:rPr lang="en-US" sz="2400" dirty="0" smtClean="0">
                <a:latin typeface="Times New Roman" pitchFamily="18" charset="0"/>
                <a:cs typeface="Times New Roman" pitchFamily="18" charset="0"/>
              </a:rPr>
              <a:t>+ </a:t>
            </a:r>
            <a:r>
              <a:rPr lang="en-US" sz="2400" dirty="0">
                <a:latin typeface="Times New Roman" pitchFamily="18" charset="0"/>
                <a:cs typeface="Times New Roman" pitchFamily="18" charset="0"/>
              </a:rPr>
              <a:t>S</a:t>
            </a:r>
            <a:r>
              <a:rPr lang="vi-VN" sz="2400" dirty="0" smtClean="0">
                <a:latin typeface="Times New Roman" pitchFamily="18" charset="0"/>
                <a:cs typeface="Times New Roman" pitchFamily="18" charset="0"/>
              </a:rPr>
              <a:t>ử </a:t>
            </a:r>
            <a:r>
              <a:rPr lang="vi-VN" sz="2400" dirty="0">
                <a:latin typeface="Times New Roman" pitchFamily="18" charset="0"/>
                <a:cs typeface="Times New Roman" pitchFamily="18" charset="0"/>
              </a:rPr>
              <a:t>dụng micro có dây và các phương tiện, thiết bị </a:t>
            </a:r>
            <a:r>
              <a:rPr lang="en-US" sz="2400" dirty="0" err="1">
                <a:latin typeface="Times New Roman" pitchFamily="18" charset="0"/>
                <a:cs typeface="Times New Roman" pitchFamily="18" charset="0"/>
              </a:rPr>
              <a:t>được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cơ</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quan</a:t>
            </a:r>
            <a:r>
              <a:rPr lang="en-US" sz="2400" dirty="0">
                <a:latin typeface="Times New Roman" pitchFamily="18" charset="0"/>
                <a:cs typeface="Times New Roman" pitchFamily="18" charset="0"/>
              </a:rPr>
              <a:t> </a:t>
            </a:r>
            <a:r>
              <a:rPr lang="en-US" sz="2400" dirty="0" err="1" smtClean="0">
                <a:latin typeface="Times New Roman" pitchFamily="18" charset="0"/>
                <a:cs typeface="Times New Roman" pitchFamily="18" charset="0"/>
              </a:rPr>
              <a:t>Công</a:t>
            </a:r>
            <a:r>
              <a:rPr lang="en-US" sz="2400" dirty="0" smtClean="0">
                <a:latin typeface="Times New Roman" pitchFamily="18" charset="0"/>
                <a:cs typeface="Times New Roman" pitchFamily="18" charset="0"/>
              </a:rPr>
              <a:t> </a:t>
            </a:r>
            <a:r>
              <a:rPr lang="en-US" sz="2400" dirty="0">
                <a:latin typeface="Times New Roman" pitchFamily="18" charset="0"/>
                <a:cs typeface="Times New Roman" pitchFamily="18" charset="0"/>
              </a:rPr>
              <a:t>an </a:t>
            </a:r>
            <a:r>
              <a:rPr lang="en-US" sz="2400" dirty="0" err="1" smtClean="0">
                <a:latin typeface="Times New Roman" pitchFamily="18" charset="0"/>
                <a:cs typeface="Times New Roman" pitchFamily="18" charset="0"/>
              </a:rPr>
              <a:t>kiểm</a:t>
            </a:r>
            <a:r>
              <a:rPr lang="en-US" sz="2400" dirty="0" smtClean="0">
                <a:latin typeface="Times New Roman" pitchFamily="18" charset="0"/>
                <a:cs typeface="Times New Roman" pitchFamily="18" charset="0"/>
              </a:rPr>
              <a:t> </a:t>
            </a:r>
            <a:r>
              <a:rPr lang="en-US" sz="2400" dirty="0" err="1">
                <a:latin typeface="Times New Roman" pitchFamily="18" charset="0"/>
                <a:cs typeface="Times New Roman" pitchFamily="18" charset="0"/>
              </a:rPr>
              <a:t>tra</a:t>
            </a:r>
            <a:r>
              <a:rPr lang="en-US" sz="2400" dirty="0">
                <a:latin typeface="Times New Roman" pitchFamily="18" charset="0"/>
                <a:cs typeface="Times New Roman" pitchFamily="18" charset="0"/>
              </a:rPr>
              <a:t> an </a:t>
            </a:r>
            <a:r>
              <a:rPr lang="en-US" sz="2400" dirty="0" err="1">
                <a:latin typeface="Times New Roman" pitchFamily="18" charset="0"/>
                <a:cs typeface="Times New Roman" pitchFamily="18" charset="0"/>
              </a:rPr>
              <a:t>ninh</a:t>
            </a:r>
            <a:r>
              <a:rPr lang="en-US" sz="2400" dirty="0">
                <a:latin typeface="Times New Roman" pitchFamily="18" charset="0"/>
                <a:cs typeface="Times New Roman" pitchFamily="18" charset="0"/>
              </a:rPr>
              <a:t>, an </a:t>
            </a:r>
            <a:r>
              <a:rPr lang="en-US" sz="2400" dirty="0" err="1">
                <a:latin typeface="Times New Roman" pitchFamily="18" charset="0"/>
                <a:cs typeface="Times New Roman" pitchFamily="18" charset="0"/>
              </a:rPr>
              <a:t>toàn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trước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khi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lắp</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đặt</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trừ</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phương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tiện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thiết</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bị</a:t>
            </a:r>
            <a:r>
              <a:rPr lang="en-US" sz="2400" dirty="0">
                <a:latin typeface="Times New Roman" pitchFamily="18" charset="0"/>
                <a:cs typeface="Times New Roman" pitchFamily="18" charset="0"/>
              </a:rPr>
              <a:t> do Ban </a:t>
            </a:r>
            <a:r>
              <a:rPr lang="en-US" sz="2400" dirty="0" err="1">
                <a:latin typeface="Times New Roman" pitchFamily="18" charset="0"/>
                <a:cs typeface="Times New Roman" pitchFamily="18" charset="0"/>
              </a:rPr>
              <a:t>Cơ</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yếu</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Chính</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phủ</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trang</a:t>
            </a:r>
            <a:r>
              <a:rPr lang="en-US" sz="2400" dirty="0">
                <a:latin typeface="Times New Roman" pitchFamily="18" charset="0"/>
                <a:cs typeface="Times New Roman" pitchFamily="18" charset="0"/>
              </a:rPr>
              <a:t> </a:t>
            </a:r>
            <a:r>
              <a:rPr lang="en-US" sz="2400" dirty="0" err="1" smtClean="0">
                <a:latin typeface="Times New Roman" pitchFamily="18" charset="0"/>
                <a:cs typeface="Times New Roman" pitchFamily="18" charset="0"/>
              </a:rPr>
              <a:t>bị</a:t>
            </a:r>
            <a:r>
              <a:rPr lang="en-US" sz="2400" dirty="0" smtClean="0">
                <a:latin typeface="Times New Roman" pitchFamily="18" charset="0"/>
                <a:cs typeface="Times New Roman" pitchFamily="18" charset="0"/>
              </a:rPr>
              <a:t>. </a:t>
            </a:r>
            <a:r>
              <a:rPr lang="en-US" sz="2400" dirty="0" err="1">
                <a:latin typeface="Times New Roman" pitchFamily="18" charset="0"/>
                <a:cs typeface="Times New Roman" pitchFamily="18" charset="0"/>
              </a:rPr>
              <a:t>Trường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hợp</a:t>
            </a:r>
            <a:r>
              <a:rPr lang="en-US" sz="2400" dirty="0">
                <a:latin typeface="Times New Roman" pitchFamily="18" charset="0"/>
                <a:cs typeface="Times New Roman" pitchFamily="18" charset="0"/>
              </a:rPr>
              <a:t> </a:t>
            </a:r>
            <a:r>
              <a:rPr lang="en-US" sz="2400" dirty="0" err="1" smtClean="0">
                <a:latin typeface="Times New Roman" pitchFamily="18" charset="0"/>
                <a:cs typeface="Times New Roman" pitchFamily="18" charset="0"/>
              </a:rPr>
              <a:t>tổ</a:t>
            </a:r>
            <a:r>
              <a:rPr lang="en-US" sz="2400" dirty="0" smtClean="0">
                <a:latin typeface="Times New Roman" pitchFamily="18" charset="0"/>
                <a:cs typeface="Times New Roman" pitchFamily="18" charset="0"/>
              </a:rPr>
              <a:t> </a:t>
            </a:r>
            <a:r>
              <a:rPr lang="en-US" sz="2400" dirty="0" err="1">
                <a:latin typeface="Times New Roman" pitchFamily="18" charset="0"/>
                <a:cs typeface="Times New Roman" pitchFamily="18" charset="0"/>
              </a:rPr>
              <a:t>chức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bằng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hình</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thức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truyền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hình</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trực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tuyến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phải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bảo</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vệ</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đường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truyền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theo</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quy</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định</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pháp</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luật</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về</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cơ</a:t>
            </a:r>
            <a:r>
              <a:rPr lang="en-US" sz="2400" dirty="0">
                <a:latin typeface="Times New Roman" pitchFamily="18" charset="0"/>
                <a:cs typeface="Times New Roman" pitchFamily="18" charset="0"/>
              </a:rPr>
              <a:t> </a:t>
            </a:r>
            <a:r>
              <a:rPr lang="en-US" sz="2400" dirty="0" err="1" smtClean="0">
                <a:latin typeface="Times New Roman" pitchFamily="18" charset="0"/>
                <a:cs typeface="Times New Roman" pitchFamily="18" charset="0"/>
              </a:rPr>
              <a:t>yếu</a:t>
            </a:r>
            <a:r>
              <a:rPr lang="en-US" sz="2400" dirty="0">
                <a:latin typeface="Times New Roman" pitchFamily="18" charset="0"/>
                <a:cs typeface="Times New Roman" pitchFamily="18" charset="0"/>
              </a:rPr>
              <a:t>.</a:t>
            </a:r>
          </a:p>
          <a:p>
            <a:pPr marL="0" indent="0" algn="just">
              <a:buNone/>
            </a:pPr>
            <a:r>
              <a:rPr lang="en-US" sz="2400" dirty="0" smtClean="0">
                <a:latin typeface="Times New Roman" pitchFamily="18" charset="0"/>
                <a:cs typeface="Times New Roman" pitchFamily="18" charset="0"/>
              </a:rPr>
              <a:t>+ </a:t>
            </a:r>
            <a:r>
              <a:rPr lang="vi-VN" sz="2400" dirty="0" smtClean="0">
                <a:latin typeface="Times New Roman" pitchFamily="18" charset="0"/>
                <a:cs typeface="Times New Roman" pitchFamily="18" charset="0"/>
              </a:rPr>
              <a:t>Người </a:t>
            </a:r>
            <a:r>
              <a:rPr lang="vi-VN" sz="2400" dirty="0">
                <a:latin typeface="Times New Roman" pitchFamily="18" charset="0"/>
                <a:cs typeface="Times New Roman" pitchFamily="18" charset="0"/>
              </a:rPr>
              <a:t>tham dự không được mang thiết bị có tính năng thu, phát tin, ghi âm, ghi hình vào trong hội nghị, hội thảo, cuộc họp có nội dung bí mật nhà nước độ Tuyệt mật, Tối mật. Đối với hội nghị, hội thảo, cuộc họp có nội dung bí mật nhà nước độ Mật</a:t>
            </a:r>
            <a:r>
              <a:rPr lang="en-US" sz="2400" dirty="0">
                <a:latin typeface="Times New Roman" pitchFamily="18" charset="0"/>
                <a:cs typeface="Times New Roman" pitchFamily="18" charset="0"/>
              </a:rPr>
              <a:t>,</a:t>
            </a:r>
            <a:r>
              <a:rPr lang="vi-VN" sz="2400" dirty="0">
                <a:latin typeface="Times New Roman" pitchFamily="18" charset="0"/>
                <a:cs typeface="Times New Roman" pitchFamily="18" charset="0"/>
              </a:rPr>
              <a:t> việc sử dụng phương tiện, thiết bị được thực hiện theo </a:t>
            </a:r>
            <a:r>
              <a:rPr lang="en-US" sz="2400" dirty="0" err="1">
                <a:latin typeface="Times New Roman" pitchFamily="18" charset="0"/>
                <a:cs typeface="Times New Roman" pitchFamily="18" charset="0"/>
              </a:rPr>
              <a:t>yêu</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cầu</a:t>
            </a:r>
            <a:r>
              <a:rPr lang="vi-VN" sz="2400" dirty="0">
                <a:latin typeface="Times New Roman" pitchFamily="18" charset="0"/>
                <a:cs typeface="Times New Roman" pitchFamily="18" charset="0"/>
              </a:rPr>
              <a:t> của </a:t>
            </a:r>
            <a:r>
              <a:rPr lang="en-US" sz="2400" dirty="0" err="1">
                <a:latin typeface="Times New Roman" pitchFamily="18" charset="0"/>
                <a:cs typeface="Times New Roman" pitchFamily="18" charset="0"/>
              </a:rPr>
              <a:t>người</a:t>
            </a:r>
            <a:r>
              <a:rPr lang="vi-VN" sz="2400" dirty="0">
                <a:latin typeface="Times New Roman" pitchFamily="18" charset="0"/>
                <a:cs typeface="Times New Roman" pitchFamily="18" charset="0"/>
              </a:rPr>
              <a:t> chủ </a:t>
            </a:r>
            <a:r>
              <a:rPr lang="vi-VN" sz="2400" dirty="0" smtClean="0">
                <a:latin typeface="Times New Roman" pitchFamily="18" charset="0"/>
                <a:cs typeface="Times New Roman" pitchFamily="18" charset="0"/>
              </a:rPr>
              <a:t>trì</a:t>
            </a:r>
            <a:r>
              <a:rPr lang="en-US" sz="2400" dirty="0">
                <a:latin typeface="Times New Roman" pitchFamily="18" charset="0"/>
                <a:cs typeface="Times New Roman" pitchFamily="18" charset="0"/>
              </a:rPr>
              <a:t>.</a:t>
            </a:r>
          </a:p>
          <a:p>
            <a:pPr marL="0" indent="0" algn="just">
              <a:buNone/>
            </a:pPr>
            <a:r>
              <a:rPr lang="en-US" sz="2400" dirty="0" smtClean="0">
                <a:latin typeface="Times New Roman" pitchFamily="18" charset="0"/>
                <a:cs typeface="Times New Roman" pitchFamily="18" charset="0"/>
              </a:rPr>
              <a:t>+ </a:t>
            </a:r>
            <a:r>
              <a:rPr lang="vi-VN" sz="2400" dirty="0" smtClean="0">
                <a:latin typeface="Times New Roman" pitchFamily="18" charset="0"/>
                <a:cs typeface="Times New Roman" pitchFamily="18" charset="0"/>
              </a:rPr>
              <a:t>Trong </a:t>
            </a:r>
            <a:r>
              <a:rPr lang="vi-VN" sz="2400" dirty="0">
                <a:latin typeface="Times New Roman" pitchFamily="18" charset="0"/>
                <a:cs typeface="Times New Roman" pitchFamily="18" charset="0"/>
              </a:rPr>
              <a:t>trường hợp cần thiết, cơ quan, tổ chức chủ trì hội nghị, hội thảo, cuộc họp có nội dung bí mật nhà nước </a:t>
            </a:r>
            <a:r>
              <a:rPr lang="en-US" sz="2400" dirty="0" err="1">
                <a:latin typeface="Times New Roman" pitchFamily="18" charset="0"/>
                <a:cs typeface="Times New Roman" pitchFamily="18" charset="0"/>
              </a:rPr>
              <a:t>quyết</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định</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việc</a:t>
            </a:r>
            <a:r>
              <a:rPr lang="vi-VN" sz="2400" dirty="0">
                <a:latin typeface="Times New Roman" pitchFamily="18" charset="0"/>
                <a:cs typeface="Times New Roman" pitchFamily="18" charset="0"/>
              </a:rPr>
              <a:t> sử dụng </a:t>
            </a:r>
            <a:r>
              <a:rPr lang="en-US" sz="2400" dirty="0" err="1">
                <a:latin typeface="Times New Roman" pitchFamily="18" charset="0"/>
                <a:cs typeface="Times New Roman" pitchFamily="18" charset="0"/>
              </a:rPr>
              <a:t>phương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tiện</a:t>
            </a:r>
            <a:r>
              <a:rPr lang="en-US" sz="2400" dirty="0">
                <a:latin typeface="Times New Roman" pitchFamily="18" charset="0"/>
                <a:cs typeface="Times New Roman" pitchFamily="18" charset="0"/>
              </a:rPr>
              <a:t>, </a:t>
            </a:r>
            <a:r>
              <a:rPr lang="vi-VN" sz="2400" dirty="0">
                <a:latin typeface="Times New Roman" pitchFamily="18" charset="0"/>
                <a:cs typeface="Times New Roman" pitchFamily="18" charset="0"/>
              </a:rPr>
              <a:t>thiết bị kỹ thuật để ghi âm, ghi hình</a:t>
            </a:r>
            <a:r>
              <a:rPr lang="en-US" sz="2400" dirty="0">
                <a:latin typeface="Times New Roman" pitchFamily="18" charset="0"/>
                <a:cs typeface="Times New Roman" pitchFamily="18" charset="0"/>
              </a:rPr>
              <a:t>; </a:t>
            </a:r>
            <a:r>
              <a:rPr lang="vi-VN" sz="2400" dirty="0">
                <a:latin typeface="Times New Roman" pitchFamily="18" charset="0"/>
                <a:cs typeface="Times New Roman" pitchFamily="18" charset="0"/>
              </a:rPr>
              <a:t>ngăn chặn hoạt động xâm nhập, thu tin từ bên ngoài.</a:t>
            </a:r>
            <a:endParaRPr lang="en-US" sz="2400" b="1" i="1" dirty="0">
              <a:latin typeface="Times New Roman" pitchFamily="18" charset="0"/>
              <a:cs typeface="Times New Roman" pitchFamily="18" charset="0"/>
            </a:endParaRPr>
          </a:p>
        </p:txBody>
      </p:sp>
    </p:spTree>
    <p:extLst>
      <p:ext uri="{BB962C8B-B14F-4D97-AF65-F5344CB8AC3E}">
        <p14:creationId xmlns:p14="http://schemas.microsoft.com/office/powerpoint/2010/main" val="4227781710"/>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33400"/>
            <a:ext cx="8229600" cy="5867400"/>
          </a:xfrm>
        </p:spPr>
        <p:txBody>
          <a:bodyPr>
            <a:normAutofit/>
          </a:bodyPr>
          <a:lstStyle/>
          <a:p>
            <a:pPr marL="0" indent="0" algn="just">
              <a:buNone/>
            </a:pPr>
            <a:r>
              <a:rPr lang="en-US" sz="2400" b="1" dirty="0" smtClean="0">
                <a:latin typeface="Times New Roman" pitchFamily="18" charset="0"/>
                <a:cs typeface="Times New Roman" pitchFamily="18" charset="0"/>
              </a:rPr>
              <a:t>- </a:t>
            </a:r>
            <a:r>
              <a:rPr lang="vi-VN" sz="2400" b="1" dirty="0" smtClean="0">
                <a:latin typeface="Times New Roman" pitchFamily="18" charset="0"/>
                <a:cs typeface="Times New Roman" pitchFamily="18" charset="0"/>
              </a:rPr>
              <a:t>Phương </a:t>
            </a:r>
            <a:r>
              <a:rPr lang="vi-VN" sz="2400" b="1" dirty="0">
                <a:latin typeface="Times New Roman" pitchFamily="18" charset="0"/>
                <a:cs typeface="Times New Roman" pitchFamily="18" charset="0"/>
              </a:rPr>
              <a:t>án bảo </a:t>
            </a:r>
            <a:r>
              <a:rPr lang="vi-VN" sz="2400" b="1" dirty="0" smtClean="0">
                <a:latin typeface="Times New Roman" pitchFamily="18" charset="0"/>
                <a:cs typeface="Times New Roman" pitchFamily="18" charset="0"/>
              </a:rPr>
              <a:t>vệ</a:t>
            </a:r>
            <a:r>
              <a:rPr lang="en-US" sz="2400" b="1" dirty="0" smtClean="0">
                <a:latin typeface="Times New Roman" pitchFamily="18" charset="0"/>
                <a:cs typeface="Times New Roman" pitchFamily="18" charset="0"/>
              </a:rPr>
              <a:t>:</a:t>
            </a:r>
          </a:p>
          <a:p>
            <a:pPr marL="0" indent="0" algn="just">
              <a:buNone/>
            </a:pPr>
            <a:r>
              <a:rPr lang="en-US" sz="2400" dirty="0" smtClean="0">
                <a:latin typeface="Times New Roman" pitchFamily="18" charset="0"/>
                <a:cs typeface="Times New Roman" pitchFamily="18" charset="0"/>
              </a:rPr>
              <a:t>+ H</a:t>
            </a:r>
            <a:r>
              <a:rPr lang="vi-VN" sz="2400" dirty="0">
                <a:latin typeface="Times New Roman" pitchFamily="18" charset="0"/>
                <a:cs typeface="Times New Roman" pitchFamily="18" charset="0"/>
              </a:rPr>
              <a:t>ội nghị, hội thảo, cuộc họp có nội dung bí mật nhà nước độ Tuyệt mật</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cơ</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quan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tổ</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chức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chủ</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trì</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quyết</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định</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việc</a:t>
            </a:r>
            <a:r>
              <a:rPr lang="vi-VN" sz="2400" dirty="0">
                <a:latin typeface="Times New Roman" pitchFamily="18" charset="0"/>
                <a:cs typeface="Times New Roman" pitchFamily="18" charset="0"/>
              </a:rPr>
              <a:t> bố trí lực lượng canh gác, bảo vệ bên ngoài</a:t>
            </a:r>
            <a:r>
              <a:rPr lang="en-US" sz="2400" dirty="0">
                <a:latin typeface="Times New Roman" pitchFamily="18" charset="0"/>
                <a:cs typeface="Times New Roman" pitchFamily="18" charset="0"/>
              </a:rPr>
              <a:t>; </a:t>
            </a:r>
            <a:r>
              <a:rPr lang="vi-VN" sz="2400" dirty="0">
                <a:latin typeface="Times New Roman" pitchFamily="18" charset="0"/>
                <a:cs typeface="Times New Roman" pitchFamily="18" charset="0"/>
              </a:rPr>
              <a:t>dự kiến các tình huống phức </a:t>
            </a:r>
            <a:r>
              <a:rPr lang="vi-VN" sz="2400" spc="-10" dirty="0">
                <a:latin typeface="Times New Roman" pitchFamily="18" charset="0"/>
                <a:cs typeface="Times New Roman" pitchFamily="18" charset="0"/>
              </a:rPr>
              <a:t>tạp có thể xảy ra ảnh hưởng đến an ninh, an toàn trong quá trình tổ chức hội nghị, hội thảo, cuộc họp và phương án giải quyết, xử </a:t>
            </a:r>
            <a:r>
              <a:rPr lang="vi-VN" sz="2400" spc="-10" dirty="0" smtClean="0">
                <a:latin typeface="Times New Roman" pitchFamily="18" charset="0"/>
                <a:cs typeface="Times New Roman" pitchFamily="18" charset="0"/>
              </a:rPr>
              <a:t>lý</a:t>
            </a:r>
            <a:r>
              <a:rPr lang="en-US" sz="2400" spc="-10" dirty="0">
                <a:latin typeface="Times New Roman" pitchFamily="18" charset="0"/>
                <a:cs typeface="Times New Roman" pitchFamily="18" charset="0"/>
              </a:rPr>
              <a:t>.</a:t>
            </a:r>
          </a:p>
          <a:p>
            <a:pPr marL="0" indent="0" algn="just">
              <a:buNone/>
            </a:pPr>
            <a:r>
              <a:rPr lang="en-US" sz="2400" dirty="0">
                <a:latin typeface="Times New Roman" pitchFamily="18" charset="0"/>
                <a:cs typeface="Times New Roman" pitchFamily="18" charset="0"/>
              </a:rPr>
              <a:t>+</a:t>
            </a:r>
            <a:r>
              <a:rPr lang="vi-VN" sz="2400" dirty="0" smtClean="0">
                <a:latin typeface="Times New Roman" pitchFamily="18" charset="0"/>
                <a:cs typeface="Times New Roman" pitchFamily="18" charset="0"/>
              </a:rPr>
              <a:t> </a:t>
            </a:r>
            <a:r>
              <a:rPr lang="vi-VN" sz="2400" dirty="0">
                <a:latin typeface="Times New Roman" pitchFamily="18" charset="0"/>
                <a:cs typeface="Times New Roman" pitchFamily="18" charset="0"/>
              </a:rPr>
              <a:t>Hội nghị, hội thảo, cuộc họp có nội dung bí mật nhà nước tổ chức </a:t>
            </a:r>
            <a:r>
              <a:rPr lang="en-US" sz="2400" dirty="0" err="1">
                <a:latin typeface="Times New Roman" pitchFamily="18" charset="0"/>
                <a:cs typeface="Times New Roman" pitchFamily="18" charset="0"/>
              </a:rPr>
              <a:t>từ</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hai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ngày</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trở</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lên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phải</a:t>
            </a:r>
            <a:r>
              <a:rPr lang="vi-VN" sz="2400" dirty="0">
                <a:latin typeface="Times New Roman" pitchFamily="18" charset="0"/>
                <a:cs typeface="Times New Roman" pitchFamily="18" charset="0"/>
              </a:rPr>
              <a:t> niêm phong phòng họp sau mỗi ngày tổ chức hội nghị, hội thảo, cuộc </a:t>
            </a:r>
            <a:r>
              <a:rPr lang="vi-VN" sz="2400" dirty="0" smtClean="0">
                <a:latin typeface="Times New Roman" pitchFamily="18" charset="0"/>
                <a:cs typeface="Times New Roman" pitchFamily="18" charset="0"/>
              </a:rPr>
              <a:t>họp</a:t>
            </a:r>
            <a:r>
              <a:rPr lang="en-US" sz="2400" dirty="0">
                <a:latin typeface="Times New Roman" pitchFamily="18" charset="0"/>
                <a:cs typeface="Times New Roman" pitchFamily="18" charset="0"/>
              </a:rPr>
              <a:t>.</a:t>
            </a:r>
          </a:p>
          <a:p>
            <a:pPr marL="0" indent="0" algn="just">
              <a:buNone/>
            </a:pPr>
            <a:r>
              <a:rPr lang="en-US" sz="2400" dirty="0">
                <a:latin typeface="Times New Roman" pitchFamily="18" charset="0"/>
                <a:cs typeface="Times New Roman" pitchFamily="18" charset="0"/>
              </a:rPr>
              <a:t>+</a:t>
            </a:r>
            <a:r>
              <a:rPr lang="vi-VN" sz="2400" dirty="0" smtClean="0">
                <a:latin typeface="Times New Roman" pitchFamily="18" charset="0"/>
                <a:cs typeface="Times New Roman" pitchFamily="18" charset="0"/>
              </a:rPr>
              <a:t> </a:t>
            </a:r>
            <a:r>
              <a:rPr lang="en-US" sz="2400" dirty="0" err="1">
                <a:latin typeface="Times New Roman" pitchFamily="18" charset="0"/>
                <a:cs typeface="Times New Roman" pitchFamily="18" charset="0"/>
              </a:rPr>
              <a:t>Người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tham</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dự</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hội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nghị</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hội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thảo</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cuộc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họp</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có</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nội</a:t>
            </a:r>
            <a:r>
              <a:rPr lang="en-US" sz="2400" dirty="0">
                <a:latin typeface="Times New Roman" pitchFamily="18" charset="0"/>
                <a:cs typeface="Times New Roman" pitchFamily="18" charset="0"/>
              </a:rPr>
              <a:t> dung </a:t>
            </a:r>
            <a:r>
              <a:rPr lang="en-US" sz="2400" dirty="0" err="1">
                <a:latin typeface="Times New Roman" pitchFamily="18" charset="0"/>
                <a:cs typeface="Times New Roman" pitchFamily="18" charset="0"/>
              </a:rPr>
              <a:t>bí</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mật</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nhà</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nước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phải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đúng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thành</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phần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theo</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yêu</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cầu</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của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cơ</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quan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tổ</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chức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chủ</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trì</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Trường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hợp</a:t>
            </a:r>
            <a:r>
              <a:rPr lang="en-US" sz="2400" dirty="0">
                <a:latin typeface="Times New Roman" pitchFamily="18" charset="0"/>
                <a:cs typeface="Times New Roman" pitchFamily="18" charset="0"/>
              </a:rPr>
              <a:t> </a:t>
            </a:r>
            <a:r>
              <a:rPr lang="vi-VN" sz="2400" dirty="0">
                <a:latin typeface="Times New Roman" pitchFamily="18" charset="0"/>
                <a:cs typeface="Times New Roman" pitchFamily="18" charset="0"/>
              </a:rPr>
              <a:t>hội nghị, hội thảo, cuộc họp có nội dung bí mật nhà nước độ Tuyệt mật phải </a:t>
            </a:r>
            <a:r>
              <a:rPr lang="en-US" sz="2400" dirty="0" err="1">
                <a:latin typeface="Times New Roman" pitchFamily="18" charset="0"/>
                <a:cs typeface="Times New Roman" pitchFamily="18" charset="0"/>
              </a:rPr>
              <a:t>có</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biện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pháp</a:t>
            </a:r>
            <a:r>
              <a:rPr lang="en-US" sz="2400" dirty="0">
                <a:latin typeface="Times New Roman" pitchFamily="18" charset="0"/>
                <a:cs typeface="Times New Roman" pitchFamily="18" charset="0"/>
              </a:rPr>
              <a:t> </a:t>
            </a:r>
            <a:r>
              <a:rPr lang="vi-VN" sz="2400" dirty="0">
                <a:latin typeface="Times New Roman" pitchFamily="18" charset="0"/>
                <a:cs typeface="Times New Roman" pitchFamily="18" charset="0"/>
              </a:rPr>
              <a:t>kiểm tra an ninh, an toàn đối với người tham dự.</a:t>
            </a:r>
            <a:endParaRPr lang="en-US" sz="2400" b="1" dirty="0">
              <a:latin typeface="Times New Roman" pitchFamily="18" charset="0"/>
              <a:cs typeface="Times New Roman" pitchFamily="18" charset="0"/>
            </a:endParaRPr>
          </a:p>
        </p:txBody>
      </p:sp>
    </p:spTree>
    <p:extLst>
      <p:ext uri="{BB962C8B-B14F-4D97-AF65-F5344CB8AC3E}">
        <p14:creationId xmlns:p14="http://schemas.microsoft.com/office/powerpoint/2010/main" val="727352190"/>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14400"/>
            <a:ext cx="8229600" cy="6248400"/>
          </a:xfrm>
        </p:spPr>
        <p:txBody>
          <a:bodyPr>
            <a:noAutofit/>
          </a:bodyPr>
          <a:lstStyle/>
          <a:p>
            <a:pPr marL="0" indent="0" algn="just">
              <a:buNone/>
            </a:pPr>
            <a:r>
              <a:rPr lang="vi-VN" sz="2400" b="1" i="1" dirty="0" smtClean="0">
                <a:latin typeface="Times New Roman" pitchFamily="18" charset="0"/>
                <a:cs typeface="Times New Roman" pitchFamily="18" charset="0"/>
              </a:rPr>
              <a:t>1</a:t>
            </a:r>
            <a:r>
              <a:rPr lang="en-US" sz="2400" b="1" i="1" dirty="0">
                <a:latin typeface="Times New Roman" pitchFamily="18" charset="0"/>
                <a:cs typeface="Times New Roman" pitchFamily="18" charset="0"/>
              </a:rPr>
              <a:t>2</a:t>
            </a:r>
            <a:r>
              <a:rPr lang="en-US" sz="2400" b="1" i="1" dirty="0" smtClean="0">
                <a:latin typeface="Times New Roman" pitchFamily="18" charset="0"/>
                <a:cs typeface="Times New Roman" pitchFamily="18" charset="0"/>
              </a:rPr>
              <a:t>. </a:t>
            </a:r>
            <a:r>
              <a:rPr lang="en-US" sz="2400" b="1" i="1" dirty="0" err="1">
                <a:latin typeface="Times New Roman" pitchFamily="18" charset="0"/>
                <a:cs typeface="Times New Roman" pitchFamily="18" charset="0"/>
              </a:rPr>
              <a:t>Thời</a:t>
            </a:r>
            <a:r>
              <a:rPr lang="en-US" sz="2400" b="1" i="1" dirty="0">
                <a:latin typeface="Times New Roman" pitchFamily="18" charset="0"/>
                <a:cs typeface="Times New Roman" pitchFamily="18" charset="0"/>
              </a:rPr>
              <a:t> </a:t>
            </a:r>
            <a:r>
              <a:rPr lang="en-US" sz="2400" b="1" i="1" dirty="0" err="1">
                <a:latin typeface="Times New Roman" pitchFamily="18" charset="0"/>
                <a:cs typeface="Times New Roman" pitchFamily="18" charset="0"/>
              </a:rPr>
              <a:t>hạn</a:t>
            </a:r>
            <a:r>
              <a:rPr lang="en-US" sz="2400" b="1" i="1" dirty="0">
                <a:latin typeface="Times New Roman" pitchFamily="18" charset="0"/>
                <a:cs typeface="Times New Roman" pitchFamily="18" charset="0"/>
              </a:rPr>
              <a:t> </a:t>
            </a:r>
            <a:r>
              <a:rPr lang="en-US" sz="2400" b="1" i="1" dirty="0" err="1">
                <a:latin typeface="Times New Roman" pitchFamily="18" charset="0"/>
                <a:cs typeface="Times New Roman" pitchFamily="18" charset="0"/>
              </a:rPr>
              <a:t>bảo</a:t>
            </a:r>
            <a:r>
              <a:rPr lang="en-US" sz="2400" b="1" i="1" dirty="0">
                <a:latin typeface="Times New Roman" pitchFamily="18" charset="0"/>
                <a:cs typeface="Times New Roman" pitchFamily="18" charset="0"/>
              </a:rPr>
              <a:t> </a:t>
            </a:r>
            <a:r>
              <a:rPr lang="en-US" sz="2400" b="1" i="1" dirty="0" err="1">
                <a:latin typeface="Times New Roman" pitchFamily="18" charset="0"/>
                <a:cs typeface="Times New Roman" pitchFamily="18" charset="0"/>
              </a:rPr>
              <a:t>vệ</a:t>
            </a:r>
            <a:r>
              <a:rPr lang="en-US" sz="2400" b="1" i="1" dirty="0">
                <a:latin typeface="Times New Roman" pitchFamily="18" charset="0"/>
                <a:cs typeface="Times New Roman" pitchFamily="18" charset="0"/>
              </a:rPr>
              <a:t> BMNN (</a:t>
            </a:r>
            <a:r>
              <a:rPr lang="en-US" sz="2400" b="1" i="1" dirty="0" err="1">
                <a:latin typeface="Times New Roman" pitchFamily="18" charset="0"/>
                <a:cs typeface="Times New Roman" pitchFamily="18" charset="0"/>
              </a:rPr>
              <a:t>Điều</a:t>
            </a:r>
            <a:r>
              <a:rPr lang="en-US" sz="2400" b="1" i="1" dirty="0">
                <a:latin typeface="Times New Roman" pitchFamily="18" charset="0"/>
                <a:cs typeface="Times New Roman" pitchFamily="18" charset="0"/>
              </a:rPr>
              <a:t> 19</a:t>
            </a:r>
            <a:r>
              <a:rPr lang="en-US" sz="2400" b="1" i="1" dirty="0" smtClean="0">
                <a:latin typeface="Times New Roman" pitchFamily="18" charset="0"/>
                <a:cs typeface="Times New Roman" pitchFamily="18" charset="0"/>
              </a:rPr>
              <a:t>)</a:t>
            </a:r>
          </a:p>
          <a:p>
            <a:pPr marL="0" indent="0" algn="just">
              <a:buNone/>
            </a:pP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Thời</a:t>
            </a:r>
            <a:r>
              <a:rPr lang="en-US" sz="2400" dirty="0" smtClean="0">
                <a:latin typeface="Times New Roman" pitchFamily="18" charset="0"/>
                <a:cs typeface="Times New Roman" pitchFamily="18" charset="0"/>
              </a:rPr>
              <a:t> </a:t>
            </a:r>
            <a:r>
              <a:rPr lang="en-US" sz="2400" dirty="0" err="1">
                <a:latin typeface="Times New Roman" pitchFamily="18" charset="0"/>
                <a:cs typeface="Times New Roman" pitchFamily="18" charset="0"/>
              </a:rPr>
              <a:t>hạn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bảo</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vệ</a:t>
            </a:r>
            <a:r>
              <a:rPr lang="en-US" sz="2400" dirty="0">
                <a:latin typeface="Times New Roman" pitchFamily="18" charset="0"/>
                <a:cs typeface="Times New Roman" pitchFamily="18" charset="0"/>
              </a:rPr>
              <a:t> BMNN </a:t>
            </a:r>
            <a:r>
              <a:rPr lang="en-US" sz="2400" dirty="0" err="1">
                <a:latin typeface="Times New Roman" pitchFamily="18" charset="0"/>
                <a:cs typeface="Times New Roman" pitchFamily="18" charset="0"/>
              </a:rPr>
              <a:t>là</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khoảng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thời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gian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được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tính</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từ</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ngày</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xác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định</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độ</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mật</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của</a:t>
            </a:r>
            <a:r>
              <a:rPr lang="en-US" sz="2400" dirty="0">
                <a:latin typeface="Times New Roman" pitchFamily="18" charset="0"/>
                <a:cs typeface="Times New Roman" pitchFamily="18" charset="0"/>
              </a:rPr>
              <a:t> BMNN </a:t>
            </a:r>
            <a:r>
              <a:rPr lang="en-US" sz="2400" dirty="0" err="1">
                <a:latin typeface="Times New Roman" pitchFamily="18" charset="0"/>
                <a:cs typeface="Times New Roman" pitchFamily="18" charset="0"/>
              </a:rPr>
              <a:t>đến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hết</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thời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hạn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sau</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đây</a:t>
            </a:r>
            <a:r>
              <a:rPr lang="en-US" sz="2400" dirty="0">
                <a:latin typeface="Times New Roman" pitchFamily="18" charset="0"/>
                <a:cs typeface="Times New Roman" pitchFamily="18" charset="0"/>
              </a:rPr>
              <a:t>: </a:t>
            </a:r>
          </a:p>
          <a:p>
            <a:pPr marL="0" indent="0" algn="just">
              <a:buNone/>
            </a:pPr>
            <a:r>
              <a:rPr lang="en-US" sz="2400" dirty="0" smtClean="0">
                <a:latin typeface="Times New Roman" pitchFamily="18" charset="0"/>
                <a:cs typeface="Times New Roman" pitchFamily="18" charset="0"/>
              </a:rPr>
              <a:t>+ BMNN </a:t>
            </a:r>
            <a:r>
              <a:rPr lang="en-US" sz="2400" dirty="0" err="1">
                <a:latin typeface="Times New Roman" pitchFamily="18" charset="0"/>
                <a:cs typeface="Times New Roman" pitchFamily="18" charset="0"/>
              </a:rPr>
              <a:t>độ</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Tuyệt</a:t>
            </a:r>
            <a:r>
              <a:rPr lang="en-US" sz="2400" dirty="0">
                <a:latin typeface="Times New Roman" pitchFamily="18" charset="0"/>
                <a:cs typeface="Times New Roman" pitchFamily="18" charset="0"/>
              </a:rPr>
              <a:t> </a:t>
            </a:r>
            <a:r>
              <a:rPr lang="en-US" sz="2400" dirty="0" err="1" smtClean="0">
                <a:latin typeface="Times New Roman" pitchFamily="18" charset="0"/>
                <a:cs typeface="Times New Roman" pitchFamily="18" charset="0"/>
              </a:rPr>
              <a:t>mật</a:t>
            </a:r>
            <a:r>
              <a:rPr lang="en-US" sz="2400" dirty="0" smtClean="0">
                <a:latin typeface="Times New Roman" pitchFamily="18" charset="0"/>
                <a:cs typeface="Times New Roman" pitchFamily="18" charset="0"/>
              </a:rPr>
              <a:t>: 30 </a:t>
            </a:r>
            <a:r>
              <a:rPr lang="en-US" sz="2400" dirty="0" err="1" smtClean="0">
                <a:latin typeface="Times New Roman" pitchFamily="18" charset="0"/>
                <a:cs typeface="Times New Roman" pitchFamily="18" charset="0"/>
              </a:rPr>
              <a:t>năm</a:t>
            </a:r>
            <a:endParaRPr lang="en-US" sz="2400" dirty="0" smtClean="0">
              <a:latin typeface="Times New Roman" pitchFamily="18" charset="0"/>
              <a:cs typeface="Times New Roman" pitchFamily="18" charset="0"/>
            </a:endParaRPr>
          </a:p>
          <a:p>
            <a:pPr marL="0" indent="0" algn="just">
              <a:buNone/>
            </a:pPr>
            <a:r>
              <a:rPr lang="en-US" sz="2400" dirty="0" smtClean="0">
                <a:latin typeface="Times New Roman" pitchFamily="18" charset="0"/>
                <a:cs typeface="Times New Roman" pitchFamily="18" charset="0"/>
              </a:rPr>
              <a:t>+ BMNN </a:t>
            </a:r>
            <a:r>
              <a:rPr lang="en-US" sz="2400" dirty="0" err="1">
                <a:latin typeface="Times New Roman" pitchFamily="18" charset="0"/>
                <a:cs typeface="Times New Roman" pitchFamily="18" charset="0"/>
              </a:rPr>
              <a:t>độ</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Tối</a:t>
            </a:r>
            <a:r>
              <a:rPr lang="en-US" sz="2400" dirty="0">
                <a:latin typeface="Times New Roman" pitchFamily="18" charset="0"/>
                <a:cs typeface="Times New Roman" pitchFamily="18" charset="0"/>
              </a:rPr>
              <a:t> </a:t>
            </a:r>
            <a:r>
              <a:rPr lang="en-US" sz="2400" dirty="0" err="1" smtClean="0">
                <a:latin typeface="Times New Roman" pitchFamily="18" charset="0"/>
                <a:cs typeface="Times New Roman" pitchFamily="18" charset="0"/>
              </a:rPr>
              <a:t>mật</a:t>
            </a:r>
            <a:r>
              <a:rPr lang="en-US" sz="2400" dirty="0" smtClean="0">
                <a:latin typeface="Times New Roman" pitchFamily="18" charset="0"/>
                <a:cs typeface="Times New Roman" pitchFamily="18" charset="0"/>
              </a:rPr>
              <a:t>: 20 </a:t>
            </a:r>
            <a:r>
              <a:rPr lang="en-US" sz="2400" dirty="0" err="1" smtClean="0">
                <a:latin typeface="Times New Roman" pitchFamily="18" charset="0"/>
                <a:cs typeface="Times New Roman" pitchFamily="18" charset="0"/>
              </a:rPr>
              <a:t>năm</a:t>
            </a:r>
            <a:endParaRPr lang="en-US" sz="2400" dirty="0">
              <a:latin typeface="Times New Roman" pitchFamily="18" charset="0"/>
              <a:cs typeface="Times New Roman" pitchFamily="18" charset="0"/>
            </a:endParaRPr>
          </a:p>
          <a:p>
            <a:pPr marL="0" indent="0" algn="just">
              <a:buNone/>
            </a:pPr>
            <a:r>
              <a:rPr lang="en-US" sz="2400" dirty="0" smtClean="0">
                <a:latin typeface="Times New Roman" pitchFamily="18" charset="0"/>
                <a:cs typeface="Times New Roman" pitchFamily="18" charset="0"/>
              </a:rPr>
              <a:t>+ BMNN </a:t>
            </a:r>
            <a:r>
              <a:rPr lang="en-US" sz="2400" dirty="0" err="1">
                <a:latin typeface="Times New Roman" pitchFamily="18" charset="0"/>
                <a:cs typeface="Times New Roman" pitchFamily="18" charset="0"/>
              </a:rPr>
              <a:t>độ</a:t>
            </a:r>
            <a:r>
              <a:rPr lang="en-US" sz="2400" dirty="0">
                <a:latin typeface="Times New Roman" pitchFamily="18" charset="0"/>
                <a:cs typeface="Times New Roman" pitchFamily="18" charset="0"/>
              </a:rPr>
              <a:t> </a:t>
            </a:r>
            <a:r>
              <a:rPr lang="en-US" sz="2400" dirty="0" err="1" smtClean="0">
                <a:latin typeface="Times New Roman" pitchFamily="18" charset="0"/>
                <a:cs typeface="Times New Roman" pitchFamily="18" charset="0"/>
              </a:rPr>
              <a:t>Mật</a:t>
            </a:r>
            <a:r>
              <a:rPr lang="en-US" sz="2400" dirty="0" smtClean="0">
                <a:latin typeface="Times New Roman" pitchFamily="18" charset="0"/>
                <a:cs typeface="Times New Roman" pitchFamily="18" charset="0"/>
              </a:rPr>
              <a:t>: 10 </a:t>
            </a:r>
            <a:r>
              <a:rPr lang="en-US" sz="2400" dirty="0" err="1" smtClean="0">
                <a:latin typeface="Times New Roman" pitchFamily="18" charset="0"/>
                <a:cs typeface="Times New Roman" pitchFamily="18" charset="0"/>
              </a:rPr>
              <a:t>năm</a:t>
            </a:r>
            <a:r>
              <a:rPr lang="en-US" sz="2400" dirty="0" smtClean="0">
                <a:latin typeface="Times New Roman" pitchFamily="18" charset="0"/>
                <a:cs typeface="Times New Roman" pitchFamily="18" charset="0"/>
              </a:rPr>
              <a:t> </a:t>
            </a:r>
            <a:endParaRPr lang="en-US" sz="2400" dirty="0">
              <a:latin typeface="Times New Roman" pitchFamily="18" charset="0"/>
              <a:cs typeface="Times New Roman" pitchFamily="18" charset="0"/>
            </a:endParaRPr>
          </a:p>
        </p:txBody>
      </p:sp>
    </p:spTree>
    <p:extLst>
      <p:ext uri="{BB962C8B-B14F-4D97-AF65-F5344CB8AC3E}">
        <p14:creationId xmlns:p14="http://schemas.microsoft.com/office/powerpoint/2010/main" val="91950085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62000" y="533400"/>
            <a:ext cx="8305800" cy="5715000"/>
          </a:xfrm>
        </p:spPr>
        <p:txBody>
          <a:bodyPr>
            <a:noAutofit/>
          </a:bodyPr>
          <a:lstStyle/>
          <a:p>
            <a:pPr marL="0" indent="0" algn="just">
              <a:buNone/>
            </a:pPr>
            <a:r>
              <a:rPr lang="en-US" sz="2400" b="1" i="1" dirty="0" err="1" smtClean="0">
                <a:latin typeface="Times New Roman" pitchFamily="18" charset="0"/>
                <a:cs typeface="Times New Roman" pitchFamily="18" charset="0"/>
              </a:rPr>
              <a:t>Chương</a:t>
            </a:r>
            <a:r>
              <a:rPr lang="en-US" sz="2400" b="1" i="1" dirty="0" smtClean="0">
                <a:latin typeface="Times New Roman" pitchFamily="18" charset="0"/>
                <a:cs typeface="Times New Roman" pitchFamily="18" charset="0"/>
              </a:rPr>
              <a:t> </a:t>
            </a:r>
            <a:r>
              <a:rPr lang="en-US" sz="2400" b="1" i="1" dirty="0">
                <a:latin typeface="Times New Roman" pitchFamily="18" charset="0"/>
                <a:cs typeface="Times New Roman" pitchFamily="18" charset="0"/>
              </a:rPr>
              <a:t>III. </a:t>
            </a:r>
            <a:r>
              <a:rPr lang="en-US" sz="2400" b="1" i="1" dirty="0" err="1">
                <a:latin typeface="Times New Roman" pitchFamily="18" charset="0"/>
                <a:cs typeface="Times New Roman" pitchFamily="18" charset="0"/>
              </a:rPr>
              <a:t>Hoạt</a:t>
            </a:r>
            <a:r>
              <a:rPr lang="en-US" sz="2400" b="1" i="1" dirty="0">
                <a:latin typeface="Times New Roman" pitchFamily="18" charset="0"/>
                <a:cs typeface="Times New Roman" pitchFamily="18" charset="0"/>
              </a:rPr>
              <a:t> </a:t>
            </a:r>
            <a:r>
              <a:rPr lang="en-US" sz="2400" b="1" i="1" dirty="0" err="1">
                <a:latin typeface="Times New Roman" pitchFamily="18" charset="0"/>
                <a:cs typeface="Times New Roman" pitchFamily="18" charset="0"/>
              </a:rPr>
              <a:t>động</a:t>
            </a:r>
            <a:r>
              <a:rPr lang="en-US" sz="2400" b="1" i="1" dirty="0">
                <a:latin typeface="Times New Roman" pitchFamily="18" charset="0"/>
                <a:cs typeface="Times New Roman" pitchFamily="18" charset="0"/>
              </a:rPr>
              <a:t> </a:t>
            </a:r>
            <a:r>
              <a:rPr lang="en-US" sz="2400" b="1" i="1" dirty="0" err="1">
                <a:latin typeface="Times New Roman" pitchFamily="18" charset="0"/>
                <a:cs typeface="Times New Roman" pitchFamily="18" charset="0"/>
              </a:rPr>
              <a:t>bảo</a:t>
            </a:r>
            <a:r>
              <a:rPr lang="en-US" sz="2400" b="1" i="1" dirty="0">
                <a:latin typeface="Times New Roman" pitchFamily="18" charset="0"/>
                <a:cs typeface="Times New Roman" pitchFamily="18" charset="0"/>
              </a:rPr>
              <a:t> </a:t>
            </a:r>
            <a:r>
              <a:rPr lang="en-US" sz="2400" b="1" i="1" dirty="0" err="1">
                <a:latin typeface="Times New Roman" pitchFamily="18" charset="0"/>
                <a:cs typeface="Times New Roman" pitchFamily="18" charset="0"/>
              </a:rPr>
              <a:t>vệ</a:t>
            </a:r>
            <a:r>
              <a:rPr lang="en-US" sz="2400" b="1" i="1" dirty="0">
                <a:latin typeface="Times New Roman" pitchFamily="18" charset="0"/>
                <a:cs typeface="Times New Roman" pitchFamily="18" charset="0"/>
              </a:rPr>
              <a:t> </a:t>
            </a:r>
            <a:r>
              <a:rPr lang="en-US" sz="2400" b="1" i="1" dirty="0" err="1">
                <a:latin typeface="Times New Roman" pitchFamily="18" charset="0"/>
                <a:cs typeface="Times New Roman" pitchFamily="18" charset="0"/>
              </a:rPr>
              <a:t>bí</a:t>
            </a:r>
            <a:r>
              <a:rPr lang="en-US" sz="2400" b="1" i="1" dirty="0">
                <a:latin typeface="Times New Roman" pitchFamily="18" charset="0"/>
                <a:cs typeface="Times New Roman" pitchFamily="18" charset="0"/>
              </a:rPr>
              <a:t> </a:t>
            </a:r>
            <a:r>
              <a:rPr lang="en-US" sz="2400" b="1" i="1" dirty="0" err="1">
                <a:latin typeface="Times New Roman" pitchFamily="18" charset="0"/>
                <a:cs typeface="Times New Roman" pitchFamily="18" charset="0"/>
              </a:rPr>
              <a:t>mật</a:t>
            </a:r>
            <a:r>
              <a:rPr lang="en-US" sz="2400" b="1" i="1" dirty="0">
                <a:latin typeface="Times New Roman" pitchFamily="18" charset="0"/>
                <a:cs typeface="Times New Roman" pitchFamily="18" charset="0"/>
              </a:rPr>
              <a:t> </a:t>
            </a:r>
            <a:r>
              <a:rPr lang="en-US" sz="2400" b="1" i="1" dirty="0" err="1">
                <a:latin typeface="Times New Roman" pitchFamily="18" charset="0"/>
                <a:cs typeface="Times New Roman" pitchFamily="18" charset="0"/>
              </a:rPr>
              <a:t>nhà</a:t>
            </a:r>
            <a:r>
              <a:rPr lang="en-US" sz="2400" b="1" i="1" dirty="0">
                <a:latin typeface="Times New Roman" pitchFamily="18" charset="0"/>
                <a:cs typeface="Times New Roman" pitchFamily="18" charset="0"/>
              </a:rPr>
              <a:t> </a:t>
            </a:r>
            <a:r>
              <a:rPr lang="en-US" sz="2400" b="1" i="1" dirty="0" err="1">
                <a:latin typeface="Times New Roman" pitchFamily="18" charset="0"/>
                <a:cs typeface="Times New Roman" pitchFamily="18" charset="0"/>
              </a:rPr>
              <a:t>nước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gồm</a:t>
            </a:r>
            <a:r>
              <a:rPr lang="en-US" sz="2400" dirty="0">
                <a:latin typeface="Times New Roman" pitchFamily="18" charset="0"/>
                <a:cs typeface="Times New Roman" pitchFamily="18" charset="0"/>
              </a:rPr>
              <a:t> 14 </a:t>
            </a:r>
            <a:r>
              <a:rPr lang="en-US" sz="2400" dirty="0" err="1">
                <a:latin typeface="Times New Roman" pitchFamily="18" charset="0"/>
                <a:cs typeface="Times New Roman" pitchFamily="18" charset="0"/>
              </a:rPr>
              <a:t>điều</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từ</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Điều</a:t>
            </a:r>
            <a:r>
              <a:rPr lang="en-US" sz="2400" dirty="0">
                <a:latin typeface="Times New Roman" pitchFamily="18" charset="0"/>
                <a:cs typeface="Times New Roman" pitchFamily="18" charset="0"/>
              </a:rPr>
              <a:t> 10 </a:t>
            </a:r>
            <a:r>
              <a:rPr lang="en-US" sz="2400" dirty="0" err="1">
                <a:latin typeface="Times New Roman" pitchFamily="18" charset="0"/>
                <a:cs typeface="Times New Roman" pitchFamily="18" charset="0"/>
              </a:rPr>
              <a:t>đến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Điều</a:t>
            </a:r>
            <a:r>
              <a:rPr lang="en-US" sz="2400" dirty="0">
                <a:latin typeface="Times New Roman" pitchFamily="18" charset="0"/>
                <a:cs typeface="Times New Roman" pitchFamily="18" charset="0"/>
              </a:rPr>
              <a:t> 23), </a:t>
            </a:r>
            <a:r>
              <a:rPr lang="en-US" sz="2400" dirty="0" err="1">
                <a:latin typeface="Times New Roman" pitchFamily="18" charset="0"/>
                <a:cs typeface="Times New Roman" pitchFamily="18" charset="0"/>
              </a:rPr>
              <a:t>quy</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định</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về</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xác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định</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bí</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mật</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nhà</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nước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và</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độ</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mật</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của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bí</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mật</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nhà</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nước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sao</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chụp</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tài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liệu</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vật</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chứa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bí</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mật</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nhà</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nước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thống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kê</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lưu</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giữ</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bảo</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quản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tài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liệu</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vật</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chứa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bí</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mật</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nhà</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nước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vận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chuyển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giao</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nhận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tài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liệu</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vật</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chứa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bí</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mật</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nhà</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nước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mang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tài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liệu</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vật</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chứa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bí</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mật</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nhà</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nước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ra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khỏi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nơi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lưu</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giữ</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cung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cấp</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chuyển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giao</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bí</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mật</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nhà</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nước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cho</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cơ</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quan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tổ</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chức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người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Việt</a:t>
            </a:r>
            <a:r>
              <a:rPr lang="en-US" sz="2400" dirty="0">
                <a:latin typeface="Times New Roman" pitchFamily="18" charset="0"/>
                <a:cs typeface="Times New Roman" pitchFamily="18" charset="0"/>
              </a:rPr>
              <a:t> Nam </a:t>
            </a:r>
            <a:r>
              <a:rPr lang="en-US" sz="2400" dirty="0" err="1">
                <a:latin typeface="Times New Roman" pitchFamily="18" charset="0"/>
                <a:cs typeface="Times New Roman" pitchFamily="18" charset="0"/>
              </a:rPr>
              <a:t>được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giao</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thực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hiện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nhiệm</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vụ</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liên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quan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trực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tiếp</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đến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bí</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mật</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nhà</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nước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cung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cấp</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chuyển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giao</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bí</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mật</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nhà</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nước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cho</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cơ</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quan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tổ</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chức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cá</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nhân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nước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ngoài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hội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nghị</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hội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thảo</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cuộc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họp</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có</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nội</a:t>
            </a:r>
            <a:r>
              <a:rPr lang="en-US" sz="2400" dirty="0">
                <a:latin typeface="Times New Roman" pitchFamily="18" charset="0"/>
                <a:cs typeface="Times New Roman" pitchFamily="18" charset="0"/>
              </a:rPr>
              <a:t> dung </a:t>
            </a:r>
            <a:r>
              <a:rPr lang="en-US" sz="2400" dirty="0" err="1">
                <a:latin typeface="Times New Roman" pitchFamily="18" charset="0"/>
                <a:cs typeface="Times New Roman" pitchFamily="18" charset="0"/>
              </a:rPr>
              <a:t>bí</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mật</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nhà</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nước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của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cơ</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quan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tổ</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chức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Việt</a:t>
            </a:r>
            <a:r>
              <a:rPr lang="en-US" sz="2400" dirty="0">
                <a:latin typeface="Times New Roman" pitchFamily="18" charset="0"/>
                <a:cs typeface="Times New Roman" pitchFamily="18" charset="0"/>
              </a:rPr>
              <a:t> Nam; </a:t>
            </a:r>
            <a:r>
              <a:rPr lang="en-US" sz="2400" dirty="0" err="1">
                <a:latin typeface="Times New Roman" pitchFamily="18" charset="0"/>
                <a:cs typeface="Times New Roman" pitchFamily="18" charset="0"/>
              </a:rPr>
              <a:t>hội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nghị</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hội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thảo</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cuộc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họp</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có</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yếu</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tố</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nước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ngoài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tổ</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chức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tại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Việt</a:t>
            </a:r>
            <a:r>
              <a:rPr lang="en-US" sz="2400" dirty="0">
                <a:latin typeface="Times New Roman" pitchFamily="18" charset="0"/>
                <a:cs typeface="Times New Roman" pitchFamily="18" charset="0"/>
              </a:rPr>
              <a:t> Nam </a:t>
            </a:r>
            <a:r>
              <a:rPr lang="en-US" sz="2400" dirty="0" err="1">
                <a:latin typeface="Times New Roman" pitchFamily="18" charset="0"/>
                <a:cs typeface="Times New Roman" pitchFamily="18" charset="0"/>
              </a:rPr>
              <a:t>có</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nội</a:t>
            </a:r>
            <a:r>
              <a:rPr lang="en-US" sz="2400" dirty="0">
                <a:latin typeface="Times New Roman" pitchFamily="18" charset="0"/>
                <a:cs typeface="Times New Roman" pitchFamily="18" charset="0"/>
              </a:rPr>
              <a:t> dung </a:t>
            </a:r>
            <a:r>
              <a:rPr lang="en-US" sz="2400" dirty="0" err="1">
                <a:latin typeface="Times New Roman" pitchFamily="18" charset="0"/>
                <a:cs typeface="Times New Roman" pitchFamily="18" charset="0"/>
              </a:rPr>
              <a:t>bí</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mật</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nhà</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nước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thời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hạn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bảo</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vệ</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bí</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mật</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nhà</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nước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gia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hạn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thời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hạn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bảo</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vệ</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bí</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mật</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nhà</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nước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điều</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chỉnh</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độ</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mật</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giải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mật</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tiêu</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hủy</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tài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liệu</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vật</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chứa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bí</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mật</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nhà</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nước</a:t>
            </a:r>
            <a:r>
              <a:rPr lang="en-US" sz="2400" dirty="0">
                <a:latin typeface="Times New Roman" pitchFamily="18" charset="0"/>
                <a:cs typeface="Times New Roman" pitchFamily="18" charset="0"/>
              </a:rPr>
              <a:t>.</a:t>
            </a:r>
          </a:p>
        </p:txBody>
      </p:sp>
    </p:spTree>
    <p:extLst>
      <p:ext uri="{BB962C8B-B14F-4D97-AF65-F5344CB8AC3E}">
        <p14:creationId xmlns:p14="http://schemas.microsoft.com/office/powerpoint/2010/main" val="2037335923"/>
      </p:ext>
    </p:extLst>
  </p:cSld>
  <p:clrMapOvr>
    <a:masterClrMapping/>
  </p:clrMapOvr>
  <p:transition spd="slow">
    <p:pull/>
  </p:transition>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6248400"/>
          </a:xfrm>
        </p:spPr>
        <p:txBody>
          <a:bodyPr>
            <a:noAutofit/>
          </a:bodyPr>
          <a:lstStyle/>
          <a:p>
            <a:pPr marL="0" indent="0" algn="just">
              <a:buNone/>
            </a:pP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Thời</a:t>
            </a:r>
            <a:r>
              <a:rPr lang="en-US" sz="2400" dirty="0" smtClean="0">
                <a:latin typeface="Times New Roman" pitchFamily="18" charset="0"/>
                <a:cs typeface="Times New Roman" pitchFamily="18" charset="0"/>
              </a:rPr>
              <a:t> </a:t>
            </a:r>
            <a:r>
              <a:rPr lang="en-US" sz="2400" dirty="0" err="1">
                <a:latin typeface="Times New Roman" pitchFamily="18" charset="0"/>
                <a:cs typeface="Times New Roman" pitchFamily="18" charset="0"/>
              </a:rPr>
              <a:t>hạn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bảo</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vệ</a:t>
            </a:r>
            <a:r>
              <a:rPr lang="en-US" sz="2400" dirty="0">
                <a:latin typeface="Times New Roman" pitchFamily="18" charset="0"/>
                <a:cs typeface="Times New Roman" pitchFamily="18" charset="0"/>
              </a:rPr>
              <a:t> BMNN </a:t>
            </a:r>
            <a:r>
              <a:rPr lang="en-US" sz="2400" dirty="0" err="1">
                <a:latin typeface="Times New Roman" pitchFamily="18" charset="0"/>
                <a:cs typeface="Times New Roman" pitchFamily="18" charset="0"/>
              </a:rPr>
              <a:t>về</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hoạt</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động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có</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thể</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ngắn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hơn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thời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hạn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nêu</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trên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và</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phải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xác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định</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cụ</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thể</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tại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tài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liệu</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vật</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chứa</a:t>
            </a:r>
            <a:r>
              <a:rPr lang="en-US" sz="2400" dirty="0">
                <a:latin typeface="Times New Roman" pitchFamily="18" charset="0"/>
                <a:cs typeface="Times New Roman" pitchFamily="18" charset="0"/>
              </a:rPr>
              <a:t> BMNN </a:t>
            </a:r>
            <a:r>
              <a:rPr lang="en-US" sz="2400" dirty="0" err="1">
                <a:latin typeface="Times New Roman" pitchFamily="18" charset="0"/>
                <a:cs typeface="Times New Roman" pitchFamily="18" charset="0"/>
              </a:rPr>
              <a:t>khi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xác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định</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độ</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mật</a:t>
            </a:r>
            <a:r>
              <a:rPr lang="en-US" sz="2400" dirty="0">
                <a:latin typeface="Times New Roman" pitchFamily="18" charset="0"/>
                <a:cs typeface="Times New Roman" pitchFamily="18" charset="0"/>
              </a:rPr>
              <a:t>. BMNN </a:t>
            </a:r>
            <a:r>
              <a:rPr lang="en-US" sz="2400" dirty="0" err="1">
                <a:latin typeface="Times New Roman" pitchFamily="18" charset="0"/>
                <a:cs typeface="Times New Roman" pitchFamily="18" charset="0"/>
              </a:rPr>
              <a:t>về</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hoạt</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động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được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hiểu</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là</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bí</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mật</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về</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những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hoạt</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động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cụ</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thể</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của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cơ</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quan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tổ</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chức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cá</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nhân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có</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chứa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thông</a:t>
            </a:r>
            <a:r>
              <a:rPr lang="en-US" sz="2400" dirty="0">
                <a:latin typeface="Times New Roman" pitchFamily="18" charset="0"/>
                <a:cs typeface="Times New Roman" pitchFamily="18" charset="0"/>
              </a:rPr>
              <a:t> tin </a:t>
            </a:r>
            <a:r>
              <a:rPr lang="en-US" sz="2400" dirty="0" err="1">
                <a:latin typeface="Times New Roman" pitchFamily="18" charset="0"/>
                <a:cs typeface="Times New Roman" pitchFamily="18" charset="0"/>
              </a:rPr>
              <a:t>thuộc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danh</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mục</a:t>
            </a:r>
            <a:r>
              <a:rPr lang="en-US" sz="2400" dirty="0">
                <a:latin typeface="Times New Roman" pitchFamily="18" charset="0"/>
                <a:cs typeface="Times New Roman" pitchFamily="18" charset="0"/>
              </a:rPr>
              <a:t> BMNN </a:t>
            </a:r>
            <a:r>
              <a:rPr lang="en-US" sz="2400" dirty="0" err="1">
                <a:latin typeface="Times New Roman" pitchFamily="18" charset="0"/>
                <a:cs typeface="Times New Roman" pitchFamily="18" charset="0"/>
              </a:rPr>
              <a:t>thuộc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các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lĩnh</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vực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theo</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quy</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định</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của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Luật</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Bảo</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vệ</a:t>
            </a:r>
            <a:r>
              <a:rPr lang="en-US" sz="2400" dirty="0">
                <a:latin typeface="Times New Roman" pitchFamily="18" charset="0"/>
                <a:cs typeface="Times New Roman" pitchFamily="18" charset="0"/>
              </a:rPr>
              <a:t> BMNN; </a:t>
            </a:r>
            <a:r>
              <a:rPr lang="en-US" sz="2400" dirty="0" err="1">
                <a:latin typeface="Times New Roman" pitchFamily="18" charset="0"/>
                <a:cs typeface="Times New Roman" pitchFamily="18" charset="0"/>
              </a:rPr>
              <a:t>những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hoạt</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động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này</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phải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xác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định</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được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thời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gian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thời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điểm</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kết</a:t>
            </a:r>
            <a:r>
              <a:rPr lang="en-US" sz="2400" dirty="0">
                <a:latin typeface="Times New Roman" pitchFamily="18" charset="0"/>
                <a:cs typeface="Times New Roman" pitchFamily="18" charset="0"/>
              </a:rPr>
              <a:t> </a:t>
            </a:r>
            <a:r>
              <a:rPr lang="en-US" sz="2400" dirty="0" err="1" smtClean="0">
                <a:latin typeface="Times New Roman" pitchFamily="18" charset="0"/>
                <a:cs typeface="Times New Roman" pitchFamily="18" charset="0"/>
              </a:rPr>
              <a:t>thúc</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Ví</a:t>
            </a:r>
            <a:r>
              <a:rPr lang="en-US" sz="2400" dirty="0" smtClean="0">
                <a:latin typeface="Times New Roman" pitchFamily="18" charset="0"/>
                <a:cs typeface="Times New Roman" pitchFamily="18" charset="0"/>
              </a:rPr>
              <a:t> </a:t>
            </a:r>
            <a:r>
              <a:rPr lang="en-US" sz="2400" dirty="0" err="1">
                <a:latin typeface="Times New Roman" pitchFamily="18" charset="0"/>
                <a:cs typeface="Times New Roman" pitchFamily="18" charset="0"/>
              </a:rPr>
              <a:t>dụ</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Lệnh</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bắt</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khẩn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cấp</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lệnh</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khám</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xét</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Chương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trình</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Kế</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hoạch</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bảo</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vệ</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đoàn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ra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đoàn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vào</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thời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điểm</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công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khai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điều</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chỉnh</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giá</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xăng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giá</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điện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Thời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hạn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quy</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định</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trong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trường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hợp</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này</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phải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được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thể</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hiện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bẳng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mẫu</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dấu</a:t>
            </a:r>
            <a:r>
              <a:rPr lang="en-US" sz="2400" dirty="0">
                <a:latin typeface="Times New Roman" pitchFamily="18" charset="0"/>
                <a:cs typeface="Times New Roman" pitchFamily="18" charset="0"/>
              </a:rPr>
              <a:t> </a:t>
            </a:r>
            <a:r>
              <a:rPr lang="en-US" sz="2400" dirty="0" smtClean="0">
                <a:latin typeface="Times New Roman" pitchFamily="18" charset="0"/>
                <a:cs typeface="Times New Roman" pitchFamily="18" charset="0"/>
              </a:rPr>
              <a:t>“</a:t>
            </a:r>
            <a:r>
              <a:rPr lang="en-US" sz="2400" dirty="0" err="1" smtClean="0">
                <a:latin typeface="Times New Roman" pitchFamily="18" charset="0"/>
                <a:cs typeface="Times New Roman" pitchFamily="18" charset="0"/>
              </a:rPr>
              <a:t>Thời</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hạn</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bảo</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vệ</a:t>
            </a:r>
            <a:r>
              <a:rPr lang="en-US" sz="2400" dirty="0" smtClean="0">
                <a:latin typeface="Times New Roman" pitchFamily="18" charset="0"/>
                <a:cs typeface="Times New Roman" pitchFamily="18" charset="0"/>
              </a:rPr>
              <a:t> BMNN” </a:t>
            </a:r>
            <a:r>
              <a:rPr lang="en-US" sz="2400" dirty="0" err="1">
                <a:latin typeface="Times New Roman" pitchFamily="18" charset="0"/>
                <a:cs typeface="Times New Roman" pitchFamily="18" charset="0"/>
              </a:rPr>
              <a:t>theo</a:t>
            </a:r>
            <a:r>
              <a:rPr lang="en-US" sz="2400" dirty="0">
                <a:latin typeface="Times New Roman" pitchFamily="18" charset="0"/>
                <a:cs typeface="Times New Roman" pitchFamily="18" charset="0"/>
              </a:rPr>
              <a:t> </a:t>
            </a:r>
            <a:r>
              <a:rPr lang="en-US" sz="2400" dirty="0" err="1" smtClean="0">
                <a:latin typeface="Times New Roman" pitchFamily="18" charset="0"/>
                <a:cs typeface="Times New Roman" pitchFamily="18" charset="0"/>
              </a:rPr>
              <a:t>mẫu</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số</a:t>
            </a:r>
            <a:r>
              <a:rPr lang="en-US" sz="2400" dirty="0" smtClean="0">
                <a:latin typeface="Times New Roman" pitchFamily="18" charset="0"/>
                <a:cs typeface="Times New Roman" pitchFamily="18" charset="0"/>
              </a:rPr>
              <a:t> 04 </a:t>
            </a:r>
            <a:r>
              <a:rPr lang="en-US" sz="2400" dirty="0" err="1" smtClean="0">
                <a:latin typeface="Times New Roman" pitchFamily="18" charset="0"/>
                <a:cs typeface="Times New Roman" pitchFamily="18" charset="0"/>
              </a:rPr>
              <a:t>quy</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định</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tại</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Thông</a:t>
            </a:r>
            <a:r>
              <a:rPr lang="en-US" sz="2400" dirty="0" smtClean="0">
                <a:latin typeface="Times New Roman" pitchFamily="18" charset="0"/>
                <a:cs typeface="Times New Roman" pitchFamily="18" charset="0"/>
              </a:rPr>
              <a:t> </a:t>
            </a:r>
            <a:r>
              <a:rPr lang="en-US" sz="2400" dirty="0" err="1">
                <a:latin typeface="Times New Roman" pitchFamily="18" charset="0"/>
                <a:cs typeface="Times New Roman" pitchFamily="18" charset="0"/>
              </a:rPr>
              <a:t>tư</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số</a:t>
            </a:r>
            <a:r>
              <a:rPr lang="en-US" sz="2400" dirty="0">
                <a:latin typeface="Times New Roman" pitchFamily="18" charset="0"/>
                <a:cs typeface="Times New Roman" pitchFamily="18" charset="0"/>
              </a:rPr>
              <a:t> </a:t>
            </a:r>
            <a:r>
              <a:rPr lang="en-US" sz="2400" dirty="0" smtClean="0">
                <a:latin typeface="Times New Roman" pitchFamily="18" charset="0"/>
                <a:cs typeface="Times New Roman" pitchFamily="18" charset="0"/>
              </a:rPr>
              <a:t>24.</a:t>
            </a:r>
          </a:p>
          <a:p>
            <a:pPr marL="0" indent="0" algn="just">
              <a:buNone/>
            </a:pPr>
            <a:r>
              <a:rPr lang="en-US" sz="2400" dirty="0" smtClean="0">
                <a:latin typeface="Times New Roman" pitchFamily="18" charset="0"/>
                <a:cs typeface="Times New Roman" pitchFamily="18" charset="0"/>
              </a:rPr>
              <a:t>- </a:t>
            </a:r>
            <a:r>
              <a:rPr lang="en-US" sz="2400" dirty="0" err="1">
                <a:latin typeface="Times New Roman" pitchFamily="18" charset="0"/>
                <a:cs typeface="Times New Roman" pitchFamily="18" charset="0"/>
              </a:rPr>
              <a:t>Thời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hạn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bảo</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vệ</a:t>
            </a:r>
            <a:r>
              <a:rPr lang="en-US" sz="2400" dirty="0">
                <a:latin typeface="Times New Roman" pitchFamily="18" charset="0"/>
                <a:cs typeface="Times New Roman" pitchFamily="18" charset="0"/>
              </a:rPr>
              <a:t> BMNN </a:t>
            </a:r>
            <a:r>
              <a:rPr lang="en-US" sz="2400" dirty="0" err="1">
                <a:latin typeface="Times New Roman" pitchFamily="18" charset="0"/>
                <a:cs typeface="Times New Roman" pitchFamily="18" charset="0"/>
              </a:rPr>
              <a:t>về</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địa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điểm</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kết</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thúc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khi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cơ</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quan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tổ</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chức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có</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thẩm</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quyền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không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sử</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dụng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địa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điểm</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đó</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để</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chứa</a:t>
            </a:r>
            <a:r>
              <a:rPr lang="en-US" sz="2400" dirty="0">
                <a:latin typeface="Times New Roman" pitchFamily="18" charset="0"/>
                <a:cs typeface="Times New Roman" pitchFamily="18" charset="0"/>
              </a:rPr>
              <a:t> BMNN.</a:t>
            </a:r>
          </a:p>
        </p:txBody>
      </p:sp>
    </p:spTree>
    <p:extLst>
      <p:ext uri="{BB962C8B-B14F-4D97-AF65-F5344CB8AC3E}">
        <p14:creationId xmlns:p14="http://schemas.microsoft.com/office/powerpoint/2010/main" val="2432882080"/>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Object 3"/>
          <p:cNvGraphicFramePr>
            <a:graphicFrameLocks noChangeAspect="1"/>
          </p:cNvGraphicFramePr>
          <p:nvPr>
            <p:extLst>
              <p:ext uri="{D42A27DB-BD31-4B8C-83A1-F6EECF244321}">
                <p14:modId xmlns:p14="http://schemas.microsoft.com/office/powerpoint/2010/main" val="1497771854"/>
              </p:ext>
            </p:extLst>
          </p:nvPr>
        </p:nvGraphicFramePr>
        <p:xfrm>
          <a:off x="990600" y="228600"/>
          <a:ext cx="7010400" cy="6248400"/>
        </p:xfrm>
        <a:graphic>
          <a:graphicData uri="http://schemas.openxmlformats.org/presentationml/2006/ole">
            <mc:AlternateContent xmlns:mc="http://schemas.openxmlformats.org/markup-compatibility/2006">
              <mc:Choice xmlns:v="urn:schemas-microsoft-com:vml" Requires="v">
                <p:oleObj spid="_x0000_s3299" name="Document" r:id="rId4" imgW="7172001" imgH="6401263" progId="Word.Document.8">
                  <p:embed/>
                </p:oleObj>
              </mc:Choice>
              <mc:Fallback>
                <p:oleObj name="Document" r:id="rId4" imgW="7172001" imgH="6401263" progId="Word.Document.8">
                  <p:embed/>
                  <p:pic>
                    <p:nvPicPr>
                      <p:cNvPr id="0" name=""/>
                      <p:cNvPicPr/>
                      <p:nvPr/>
                    </p:nvPicPr>
                    <p:blipFill>
                      <a:blip r:embed="rId5"/>
                      <a:stretch>
                        <a:fillRect/>
                      </a:stretch>
                    </p:blipFill>
                    <p:spPr>
                      <a:xfrm>
                        <a:off x="990600" y="228600"/>
                        <a:ext cx="7010400" cy="6248400"/>
                      </a:xfrm>
                      <a:prstGeom prst="rect">
                        <a:avLst/>
                      </a:prstGeom>
                    </p:spPr>
                  </p:pic>
                </p:oleObj>
              </mc:Fallback>
            </mc:AlternateContent>
          </a:graphicData>
        </a:graphic>
      </p:graphicFrame>
    </p:spTree>
    <p:extLst>
      <p:ext uri="{BB962C8B-B14F-4D97-AF65-F5344CB8AC3E}">
        <p14:creationId xmlns:p14="http://schemas.microsoft.com/office/powerpoint/2010/main" val="2626930992"/>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33400"/>
            <a:ext cx="8229600" cy="5791200"/>
          </a:xfrm>
        </p:spPr>
        <p:txBody>
          <a:bodyPr>
            <a:noAutofit/>
          </a:bodyPr>
          <a:lstStyle/>
          <a:p>
            <a:pPr marL="0" indent="0" algn="just">
              <a:buNone/>
            </a:pPr>
            <a:r>
              <a:rPr lang="en-US" sz="2400" b="1" i="1" dirty="0" smtClean="0">
                <a:latin typeface="Times New Roman" pitchFamily="18" charset="0"/>
                <a:cs typeface="Times New Roman" pitchFamily="18" charset="0"/>
              </a:rPr>
              <a:t>13. </a:t>
            </a:r>
            <a:r>
              <a:rPr lang="en-US" sz="2400" b="1" i="1" dirty="0" err="1" smtClean="0">
                <a:latin typeface="Times New Roman" pitchFamily="18" charset="0"/>
                <a:cs typeface="Times New Roman" pitchFamily="18" charset="0"/>
              </a:rPr>
              <a:t>Gia</a:t>
            </a:r>
            <a:r>
              <a:rPr lang="en-US" sz="2400" b="1" i="1" dirty="0" smtClean="0">
                <a:latin typeface="Times New Roman" pitchFamily="18" charset="0"/>
                <a:cs typeface="Times New Roman" pitchFamily="18" charset="0"/>
              </a:rPr>
              <a:t> </a:t>
            </a:r>
            <a:r>
              <a:rPr lang="en-US" sz="2400" b="1" i="1" dirty="0" err="1" smtClean="0">
                <a:latin typeface="Times New Roman" pitchFamily="18" charset="0"/>
                <a:cs typeface="Times New Roman" pitchFamily="18" charset="0"/>
              </a:rPr>
              <a:t>hạn</a:t>
            </a:r>
            <a:r>
              <a:rPr lang="en-US" sz="2400" b="1" i="1" dirty="0" smtClean="0">
                <a:latin typeface="Times New Roman" pitchFamily="18" charset="0"/>
                <a:cs typeface="Times New Roman" pitchFamily="18" charset="0"/>
              </a:rPr>
              <a:t> </a:t>
            </a:r>
            <a:r>
              <a:rPr lang="en-US" sz="2400" b="1" i="1" dirty="0" err="1" smtClean="0">
                <a:latin typeface="Times New Roman" pitchFamily="18" charset="0"/>
                <a:cs typeface="Times New Roman" pitchFamily="18" charset="0"/>
              </a:rPr>
              <a:t>thời</a:t>
            </a:r>
            <a:r>
              <a:rPr lang="en-US" sz="2400" b="1" i="1" dirty="0" smtClean="0">
                <a:latin typeface="Times New Roman" pitchFamily="18" charset="0"/>
                <a:cs typeface="Times New Roman" pitchFamily="18" charset="0"/>
              </a:rPr>
              <a:t> </a:t>
            </a:r>
            <a:r>
              <a:rPr lang="en-US" sz="2400" b="1" i="1" dirty="0" err="1" smtClean="0">
                <a:latin typeface="Times New Roman" pitchFamily="18" charset="0"/>
                <a:cs typeface="Times New Roman" pitchFamily="18" charset="0"/>
              </a:rPr>
              <a:t>hạn</a:t>
            </a:r>
            <a:r>
              <a:rPr lang="en-US" sz="2400" b="1" i="1" dirty="0" smtClean="0">
                <a:latin typeface="Times New Roman" pitchFamily="18" charset="0"/>
                <a:cs typeface="Times New Roman" pitchFamily="18" charset="0"/>
              </a:rPr>
              <a:t> </a:t>
            </a:r>
            <a:r>
              <a:rPr lang="en-US" sz="2400" b="1" i="1" dirty="0" err="1" smtClean="0">
                <a:latin typeface="Times New Roman" pitchFamily="18" charset="0"/>
                <a:cs typeface="Times New Roman" pitchFamily="18" charset="0"/>
              </a:rPr>
              <a:t>bảo</a:t>
            </a:r>
            <a:r>
              <a:rPr lang="en-US" sz="2400" b="1" i="1" dirty="0" smtClean="0">
                <a:latin typeface="Times New Roman" pitchFamily="18" charset="0"/>
                <a:cs typeface="Times New Roman" pitchFamily="18" charset="0"/>
              </a:rPr>
              <a:t> </a:t>
            </a:r>
            <a:r>
              <a:rPr lang="en-US" sz="2400" b="1" i="1" dirty="0" err="1" smtClean="0">
                <a:latin typeface="Times New Roman" pitchFamily="18" charset="0"/>
                <a:cs typeface="Times New Roman" pitchFamily="18" charset="0"/>
              </a:rPr>
              <a:t>vệ</a:t>
            </a:r>
            <a:r>
              <a:rPr lang="en-US" sz="2400" b="1" i="1" dirty="0" smtClean="0">
                <a:latin typeface="Times New Roman" pitchFamily="18" charset="0"/>
                <a:cs typeface="Times New Roman" pitchFamily="18" charset="0"/>
              </a:rPr>
              <a:t> </a:t>
            </a:r>
            <a:r>
              <a:rPr lang="en-US" sz="2400" b="1" i="1" dirty="0" err="1" smtClean="0">
                <a:latin typeface="Times New Roman" pitchFamily="18" charset="0"/>
                <a:cs typeface="Times New Roman" pitchFamily="18" charset="0"/>
              </a:rPr>
              <a:t>bí</a:t>
            </a:r>
            <a:r>
              <a:rPr lang="en-US" sz="2400" b="1" i="1" dirty="0" smtClean="0">
                <a:latin typeface="Times New Roman" pitchFamily="18" charset="0"/>
                <a:cs typeface="Times New Roman" pitchFamily="18" charset="0"/>
              </a:rPr>
              <a:t> </a:t>
            </a:r>
            <a:r>
              <a:rPr lang="en-US" sz="2400" b="1" i="1" dirty="0" err="1" smtClean="0">
                <a:latin typeface="Times New Roman" pitchFamily="18" charset="0"/>
                <a:cs typeface="Times New Roman" pitchFamily="18" charset="0"/>
              </a:rPr>
              <a:t>mật</a:t>
            </a:r>
            <a:r>
              <a:rPr lang="en-US" sz="2400" b="1" i="1" dirty="0" smtClean="0">
                <a:latin typeface="Times New Roman" pitchFamily="18" charset="0"/>
                <a:cs typeface="Times New Roman" pitchFamily="18" charset="0"/>
              </a:rPr>
              <a:t> </a:t>
            </a:r>
            <a:r>
              <a:rPr lang="en-US" sz="2400" b="1" i="1" dirty="0" err="1" smtClean="0">
                <a:latin typeface="Times New Roman" pitchFamily="18" charset="0"/>
                <a:cs typeface="Times New Roman" pitchFamily="18" charset="0"/>
              </a:rPr>
              <a:t>nhà</a:t>
            </a:r>
            <a:r>
              <a:rPr lang="en-US" sz="2400" b="1" i="1" dirty="0" smtClean="0">
                <a:latin typeface="Times New Roman" pitchFamily="18" charset="0"/>
                <a:cs typeface="Times New Roman" pitchFamily="18" charset="0"/>
              </a:rPr>
              <a:t> </a:t>
            </a:r>
            <a:r>
              <a:rPr lang="en-US" sz="2400" b="1" i="1" dirty="0" err="1" smtClean="0">
                <a:latin typeface="Times New Roman" pitchFamily="18" charset="0"/>
                <a:cs typeface="Times New Roman" pitchFamily="18" charset="0"/>
              </a:rPr>
              <a:t>nước</a:t>
            </a:r>
            <a:endParaRPr lang="en-US" sz="2400" b="1" i="1" dirty="0">
              <a:latin typeface="Times New Roman" pitchFamily="18" charset="0"/>
              <a:cs typeface="Times New Roman" pitchFamily="18" charset="0"/>
            </a:endParaRPr>
          </a:p>
          <a:p>
            <a:pPr marL="0" indent="0" algn="just">
              <a:buNone/>
            </a:pPr>
            <a:r>
              <a:rPr lang="en-US" sz="2400" b="1" i="1"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Căn</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cứ</a:t>
            </a:r>
            <a:r>
              <a:rPr lang="en-US" sz="2400" dirty="0" smtClean="0">
                <a:latin typeface="Times New Roman" pitchFamily="18" charset="0"/>
                <a:cs typeface="Times New Roman" pitchFamily="18" charset="0"/>
              </a:rPr>
              <a:t>: </a:t>
            </a:r>
            <a:r>
              <a:rPr lang="en-US" sz="2400" dirty="0" err="1">
                <a:latin typeface="Times New Roman" pitchFamily="18" charset="0"/>
                <a:cs typeface="Times New Roman" pitchFamily="18" charset="0"/>
              </a:rPr>
              <a:t>t</a:t>
            </a:r>
            <a:r>
              <a:rPr lang="en-US" sz="2400" dirty="0" err="1" smtClean="0">
                <a:latin typeface="Times New Roman" pitchFamily="18" charset="0"/>
                <a:cs typeface="Times New Roman" pitchFamily="18" charset="0"/>
              </a:rPr>
              <a:t>hời</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hạn</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bảo</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vệ</a:t>
            </a:r>
            <a:r>
              <a:rPr lang="en-US" sz="2400" dirty="0" smtClean="0">
                <a:latin typeface="Times New Roman" pitchFamily="18" charset="0"/>
                <a:cs typeface="Times New Roman" pitchFamily="18" charset="0"/>
              </a:rPr>
              <a:t> BMNN </a:t>
            </a:r>
            <a:r>
              <a:rPr lang="en-US" sz="2400" dirty="0" err="1" smtClean="0">
                <a:latin typeface="Times New Roman" pitchFamily="18" charset="0"/>
                <a:cs typeface="Times New Roman" pitchFamily="18" charset="0"/>
              </a:rPr>
              <a:t>được</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gia</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hạn</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nếu</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việc</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giải</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mật</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gây</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nguy</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hại</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đến</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lợi</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ích</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quốc</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gia</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dân</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tộc</a:t>
            </a:r>
            <a:r>
              <a:rPr lang="en-US" sz="2400" dirty="0" smtClean="0">
                <a:latin typeface="Times New Roman" pitchFamily="18" charset="0"/>
                <a:cs typeface="Times New Roman" pitchFamily="18" charset="0"/>
              </a:rPr>
              <a:t>.</a:t>
            </a:r>
          </a:p>
          <a:p>
            <a:pPr marL="0" indent="0" algn="just">
              <a:buNone/>
            </a:pP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Thẩm</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quyền</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người</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đứng</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đầu</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cơ</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quan</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tổ</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chức</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xác</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định</a:t>
            </a:r>
            <a:r>
              <a:rPr lang="en-US" sz="2400" dirty="0" smtClean="0">
                <a:latin typeface="Times New Roman" pitchFamily="18" charset="0"/>
                <a:cs typeface="Times New Roman" pitchFamily="18" charset="0"/>
              </a:rPr>
              <a:t> BMNN </a:t>
            </a:r>
            <a:r>
              <a:rPr lang="en-US" sz="2400" dirty="0" err="1" smtClean="0">
                <a:latin typeface="Times New Roman" pitchFamily="18" charset="0"/>
                <a:cs typeface="Times New Roman" pitchFamily="18" charset="0"/>
              </a:rPr>
              <a:t>quyết</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định</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gia</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hạn</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thời</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hạn</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bảo</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vệ</a:t>
            </a:r>
            <a:r>
              <a:rPr lang="en-US" sz="2400" dirty="0" smtClean="0">
                <a:latin typeface="Times New Roman" pitchFamily="18" charset="0"/>
                <a:cs typeface="Times New Roman" pitchFamily="18" charset="0"/>
              </a:rPr>
              <a:t> BMNN.</a:t>
            </a:r>
          </a:p>
        </p:txBody>
      </p:sp>
    </p:spTree>
    <p:extLst>
      <p:ext uri="{BB962C8B-B14F-4D97-AF65-F5344CB8AC3E}">
        <p14:creationId xmlns:p14="http://schemas.microsoft.com/office/powerpoint/2010/main" val="1749100562"/>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33400"/>
            <a:ext cx="8229600" cy="5791200"/>
          </a:xfrm>
        </p:spPr>
        <p:txBody>
          <a:bodyPr>
            <a:normAutofit/>
          </a:bodyPr>
          <a:lstStyle/>
          <a:p>
            <a:pPr marL="0" indent="0" algn="just">
              <a:buNone/>
            </a:pP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Trình</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tự</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thủ</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tục</a:t>
            </a:r>
            <a:r>
              <a:rPr lang="en-US" sz="2400" dirty="0">
                <a:latin typeface="Times New Roman" pitchFamily="18" charset="0"/>
                <a:cs typeface="Times New Roman" pitchFamily="18" charset="0"/>
              </a:rPr>
              <a:t>: </a:t>
            </a:r>
          </a:p>
          <a:p>
            <a:pPr marL="0" indent="0" algn="just">
              <a:buNone/>
            </a:pP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Chậm</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nhất</a:t>
            </a:r>
            <a:r>
              <a:rPr lang="en-US" sz="2400" dirty="0">
                <a:latin typeface="Times New Roman" pitchFamily="18" charset="0"/>
                <a:cs typeface="Times New Roman" pitchFamily="18" charset="0"/>
              </a:rPr>
              <a:t> 60 </a:t>
            </a:r>
            <a:r>
              <a:rPr lang="en-US" sz="2400" dirty="0" err="1">
                <a:latin typeface="Times New Roman" pitchFamily="18" charset="0"/>
                <a:cs typeface="Times New Roman" pitchFamily="18" charset="0"/>
              </a:rPr>
              <a:t>ngày</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trước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ngày</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hết</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thời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hạn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bảo</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vệ</a:t>
            </a:r>
            <a:r>
              <a:rPr lang="en-US" sz="2400" dirty="0">
                <a:latin typeface="Times New Roman" pitchFamily="18" charset="0"/>
                <a:cs typeface="Times New Roman" pitchFamily="18" charset="0"/>
              </a:rPr>
              <a:t> BMNN, </a:t>
            </a:r>
            <a:r>
              <a:rPr lang="en-US" sz="2400" dirty="0" err="1">
                <a:latin typeface="Times New Roman" pitchFamily="18" charset="0"/>
                <a:cs typeface="Times New Roman" pitchFamily="18" charset="0"/>
              </a:rPr>
              <a:t>người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có</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thẩm</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quyền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quyết</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định</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việc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gia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hạn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thời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hạn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bảo</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vệ</a:t>
            </a:r>
            <a:r>
              <a:rPr lang="en-US" sz="2400" dirty="0">
                <a:latin typeface="Times New Roman" pitchFamily="18" charset="0"/>
                <a:cs typeface="Times New Roman" pitchFamily="18" charset="0"/>
              </a:rPr>
              <a:t> BMNN. </a:t>
            </a:r>
            <a:r>
              <a:rPr lang="en-US" sz="2400" dirty="0" err="1">
                <a:latin typeface="Times New Roman" pitchFamily="18" charset="0"/>
                <a:cs typeface="Times New Roman" pitchFamily="18" charset="0"/>
              </a:rPr>
              <a:t>Mỗi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lần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gia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hạn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không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quá</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thời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hạn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quy</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định</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tại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khoản</a:t>
            </a:r>
            <a:r>
              <a:rPr lang="en-US" sz="2400" dirty="0">
                <a:latin typeface="Times New Roman" pitchFamily="18" charset="0"/>
                <a:cs typeface="Times New Roman" pitchFamily="18" charset="0"/>
              </a:rPr>
              <a:t> 1 </a:t>
            </a:r>
            <a:r>
              <a:rPr lang="en-US" sz="2400" dirty="0" err="1">
                <a:latin typeface="Times New Roman" pitchFamily="18" charset="0"/>
                <a:cs typeface="Times New Roman" pitchFamily="18" charset="0"/>
              </a:rPr>
              <a:t>Điều</a:t>
            </a:r>
            <a:r>
              <a:rPr lang="en-US" sz="2400" dirty="0">
                <a:latin typeface="Times New Roman" pitchFamily="18" charset="0"/>
                <a:cs typeface="Times New Roman" pitchFamily="18" charset="0"/>
              </a:rPr>
              <a:t> 19 </a:t>
            </a:r>
            <a:r>
              <a:rPr lang="en-US" sz="2400" dirty="0" err="1">
                <a:latin typeface="Times New Roman" pitchFamily="18" charset="0"/>
                <a:cs typeface="Times New Roman" pitchFamily="18" charset="0"/>
              </a:rPr>
              <a:t>của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Luật</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Bảo</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vệ</a:t>
            </a:r>
            <a:r>
              <a:rPr lang="en-US" sz="2400" dirty="0">
                <a:latin typeface="Times New Roman" pitchFamily="18" charset="0"/>
                <a:cs typeface="Times New Roman" pitchFamily="18" charset="0"/>
              </a:rPr>
              <a:t> BMNN. </a:t>
            </a:r>
          </a:p>
          <a:p>
            <a:pPr marL="0" indent="0" algn="just">
              <a:buNone/>
            </a:pP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Chậm</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nhất</a:t>
            </a:r>
            <a:r>
              <a:rPr lang="en-US" sz="2400" dirty="0">
                <a:latin typeface="Times New Roman" pitchFamily="18" charset="0"/>
                <a:cs typeface="Times New Roman" pitchFamily="18" charset="0"/>
              </a:rPr>
              <a:t> 15 </a:t>
            </a:r>
            <a:r>
              <a:rPr lang="en-US" sz="2400" dirty="0" err="1">
                <a:latin typeface="Times New Roman" pitchFamily="18" charset="0"/>
                <a:cs typeface="Times New Roman" pitchFamily="18" charset="0"/>
              </a:rPr>
              <a:t>ngày</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từ</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ngày</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gia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hạn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cơ</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quan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tổ</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chức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đã</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gia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hạn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phải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thông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báo</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bằng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văn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bản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đến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cơ</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quan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tổ</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chức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cá</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nhân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có</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liên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quan</a:t>
            </a:r>
            <a:r>
              <a:rPr lang="en-US" sz="2400" dirty="0">
                <a:latin typeface="Times New Roman" pitchFamily="18" charset="0"/>
                <a:cs typeface="Times New Roman" pitchFamily="18" charset="0"/>
              </a:rPr>
              <a:t>.</a:t>
            </a:r>
          </a:p>
          <a:p>
            <a:pPr marL="0" indent="0" algn="just">
              <a:buNone/>
            </a:pP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Cơ</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quan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tổ</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chức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cá</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nhân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có</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liên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quan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khi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nhận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được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thông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báo</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về</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việc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gia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hạn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có</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trách</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nhiệm</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đóng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dấu</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có</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văn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bản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hoặc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hình</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thức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khác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xác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định</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việc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gia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hạn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đối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với</a:t>
            </a:r>
            <a:r>
              <a:rPr lang="en-US" sz="2400" dirty="0">
                <a:latin typeface="Times New Roman" pitchFamily="18" charset="0"/>
                <a:cs typeface="Times New Roman" pitchFamily="18" charset="0"/>
              </a:rPr>
              <a:t> BMNN </a:t>
            </a:r>
            <a:r>
              <a:rPr lang="en-US" sz="2400" dirty="0" err="1">
                <a:latin typeface="Times New Roman" pitchFamily="18" charset="0"/>
                <a:cs typeface="Times New Roman" pitchFamily="18" charset="0"/>
              </a:rPr>
              <a:t>thuộc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phạm</a:t>
            </a:r>
            <a:r>
              <a:rPr lang="en-US" sz="2400" dirty="0">
                <a:latin typeface="Times New Roman" pitchFamily="18" charset="0"/>
                <a:cs typeface="Times New Roman" pitchFamily="18" charset="0"/>
              </a:rPr>
              <a:t> vi </a:t>
            </a:r>
            <a:r>
              <a:rPr lang="en-US" sz="2400" dirty="0" err="1">
                <a:latin typeface="Times New Roman" pitchFamily="18" charset="0"/>
                <a:cs typeface="Times New Roman" pitchFamily="18" charset="0"/>
              </a:rPr>
              <a:t>quản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lý</a:t>
            </a:r>
            <a:r>
              <a:rPr lang="en-US" sz="2400" dirty="0">
                <a:latin typeface="Times New Roman" pitchFamily="18" charset="0"/>
                <a:cs typeface="Times New Roman" pitchFamily="18" charset="0"/>
              </a:rPr>
              <a:t>.</a:t>
            </a:r>
          </a:p>
          <a:p>
            <a:pPr marL="0" indent="0">
              <a:buNone/>
            </a:pP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Mẫu</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dấu</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Gia</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hạn</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thời</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hạn</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bảo</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vệ</a:t>
            </a:r>
            <a:r>
              <a:rPr lang="en-US" sz="2400" dirty="0" smtClean="0">
                <a:latin typeface="Times New Roman" pitchFamily="18" charset="0"/>
                <a:cs typeface="Times New Roman" pitchFamily="18" charset="0"/>
              </a:rPr>
              <a:t> BMNN” </a:t>
            </a:r>
            <a:r>
              <a:rPr lang="en-US" sz="2400" dirty="0" err="1" smtClean="0">
                <a:latin typeface="Times New Roman" pitchFamily="18" charset="0"/>
                <a:cs typeface="Times New Roman" pitchFamily="18" charset="0"/>
              </a:rPr>
              <a:t>theo</a:t>
            </a:r>
            <a:r>
              <a:rPr lang="en-US" sz="2400" dirty="0" smtClean="0">
                <a:latin typeface="Times New Roman" pitchFamily="18" charset="0"/>
                <a:cs typeface="Times New Roman" pitchFamily="18" charset="0"/>
              </a:rPr>
              <a:t> </a:t>
            </a:r>
            <a:r>
              <a:rPr lang="en-US" sz="2400" dirty="0" err="1">
                <a:latin typeface="Times New Roman" pitchFamily="18" charset="0"/>
                <a:cs typeface="Times New Roman" pitchFamily="18" charset="0"/>
              </a:rPr>
              <a:t>mẫu</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số</a:t>
            </a:r>
            <a:r>
              <a:rPr lang="en-US" sz="2400" dirty="0">
                <a:latin typeface="Times New Roman" pitchFamily="18" charset="0"/>
                <a:cs typeface="Times New Roman" pitchFamily="18" charset="0"/>
              </a:rPr>
              <a:t> 04 </a:t>
            </a:r>
            <a:r>
              <a:rPr lang="en-US" sz="2400" dirty="0" err="1">
                <a:latin typeface="Times New Roman" pitchFamily="18" charset="0"/>
                <a:cs typeface="Times New Roman" pitchFamily="18" charset="0"/>
              </a:rPr>
              <a:t>quy</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định</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tại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Thông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tư</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số</a:t>
            </a:r>
            <a:r>
              <a:rPr lang="en-US" sz="2400" dirty="0">
                <a:latin typeface="Times New Roman" pitchFamily="18" charset="0"/>
                <a:cs typeface="Times New Roman" pitchFamily="18" charset="0"/>
              </a:rPr>
              <a:t> 24.</a:t>
            </a:r>
          </a:p>
          <a:p>
            <a:pPr marL="0" indent="0">
              <a:buNone/>
            </a:pPr>
            <a:endParaRPr lang="en-US" sz="2400" dirty="0">
              <a:latin typeface="Times New Roman" pitchFamily="18" charset="0"/>
              <a:cs typeface="Times New Roman" pitchFamily="18" charset="0"/>
            </a:endParaRPr>
          </a:p>
        </p:txBody>
      </p:sp>
    </p:spTree>
    <p:extLst>
      <p:ext uri="{BB962C8B-B14F-4D97-AF65-F5344CB8AC3E}">
        <p14:creationId xmlns:p14="http://schemas.microsoft.com/office/powerpoint/2010/main" val="2596547434"/>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noChangeAspect="1"/>
          </p:cNvGraphicFramePr>
          <p:nvPr>
            <p:ph idx="1"/>
            <p:extLst>
              <p:ext uri="{D42A27DB-BD31-4B8C-83A1-F6EECF244321}">
                <p14:modId xmlns:p14="http://schemas.microsoft.com/office/powerpoint/2010/main" val="2541663901"/>
              </p:ext>
            </p:extLst>
          </p:nvPr>
        </p:nvGraphicFramePr>
        <p:xfrm>
          <a:off x="1066800" y="457200"/>
          <a:ext cx="6838208" cy="6096000"/>
        </p:xfrm>
        <a:graphic>
          <a:graphicData uri="http://schemas.openxmlformats.org/presentationml/2006/ole">
            <mc:AlternateContent xmlns:mc="http://schemas.openxmlformats.org/markup-compatibility/2006">
              <mc:Choice xmlns:v="urn:schemas-microsoft-com:vml" Requires="v">
                <p:oleObj spid="_x0000_s17449" name="Document" r:id="rId4" imgW="7172001" imgH="6393716" progId="Word.Document.8">
                  <p:embed/>
                </p:oleObj>
              </mc:Choice>
              <mc:Fallback>
                <p:oleObj name="Document" r:id="rId4" imgW="7172001" imgH="6393716" progId="Word.Document.8">
                  <p:embed/>
                  <p:pic>
                    <p:nvPicPr>
                      <p:cNvPr id="0" name=""/>
                      <p:cNvPicPr/>
                      <p:nvPr/>
                    </p:nvPicPr>
                    <p:blipFill>
                      <a:blip r:embed="rId5"/>
                      <a:stretch>
                        <a:fillRect/>
                      </a:stretch>
                    </p:blipFill>
                    <p:spPr>
                      <a:xfrm>
                        <a:off x="1066800" y="457200"/>
                        <a:ext cx="6838208" cy="6096000"/>
                      </a:xfrm>
                      <a:prstGeom prst="rect">
                        <a:avLst/>
                      </a:prstGeom>
                    </p:spPr>
                  </p:pic>
                </p:oleObj>
              </mc:Fallback>
            </mc:AlternateContent>
          </a:graphicData>
        </a:graphic>
      </p:graphicFrame>
    </p:spTree>
    <p:extLst>
      <p:ext uri="{BB962C8B-B14F-4D97-AF65-F5344CB8AC3E}">
        <p14:creationId xmlns:p14="http://schemas.microsoft.com/office/powerpoint/2010/main" val="3832237873"/>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57200"/>
            <a:ext cx="8229600" cy="5943600"/>
          </a:xfrm>
        </p:spPr>
        <p:txBody>
          <a:bodyPr>
            <a:normAutofit lnSpcReduction="10000"/>
          </a:bodyPr>
          <a:lstStyle/>
          <a:p>
            <a:pPr marL="0" indent="0" algn="just">
              <a:buNone/>
            </a:pPr>
            <a:r>
              <a:rPr lang="en-US" sz="2400" b="1" i="1" dirty="0" smtClean="0">
                <a:latin typeface="Times New Roman" pitchFamily="18" charset="0"/>
                <a:cs typeface="Times New Roman" pitchFamily="18" charset="0"/>
              </a:rPr>
              <a:t>14. </a:t>
            </a:r>
            <a:r>
              <a:rPr lang="en-US" sz="2400" b="1" i="1" dirty="0" err="1" smtClean="0">
                <a:latin typeface="Times New Roman" pitchFamily="18" charset="0"/>
                <a:cs typeface="Times New Roman" pitchFamily="18" charset="0"/>
              </a:rPr>
              <a:t>Điều</a:t>
            </a:r>
            <a:r>
              <a:rPr lang="en-US" sz="2400" b="1" i="1" dirty="0" smtClean="0">
                <a:latin typeface="Times New Roman" pitchFamily="18" charset="0"/>
                <a:cs typeface="Times New Roman" pitchFamily="18" charset="0"/>
              </a:rPr>
              <a:t> </a:t>
            </a:r>
            <a:r>
              <a:rPr lang="en-US" sz="2400" b="1" i="1" dirty="0" err="1" smtClean="0">
                <a:latin typeface="Times New Roman" pitchFamily="18" charset="0"/>
                <a:cs typeface="Times New Roman" pitchFamily="18" charset="0"/>
              </a:rPr>
              <a:t>chỉnh</a:t>
            </a:r>
            <a:r>
              <a:rPr lang="en-US" sz="2400" b="1" i="1" dirty="0" smtClean="0">
                <a:latin typeface="Times New Roman" pitchFamily="18" charset="0"/>
                <a:cs typeface="Times New Roman" pitchFamily="18" charset="0"/>
              </a:rPr>
              <a:t> </a:t>
            </a:r>
            <a:r>
              <a:rPr lang="en-US" sz="2400" b="1" i="1" dirty="0" err="1" smtClean="0">
                <a:latin typeface="Times New Roman" pitchFamily="18" charset="0"/>
                <a:cs typeface="Times New Roman" pitchFamily="18" charset="0"/>
              </a:rPr>
              <a:t>độ</a:t>
            </a:r>
            <a:r>
              <a:rPr lang="en-US" sz="2400" b="1" i="1" dirty="0" smtClean="0">
                <a:latin typeface="Times New Roman" pitchFamily="18" charset="0"/>
                <a:cs typeface="Times New Roman" pitchFamily="18" charset="0"/>
              </a:rPr>
              <a:t> </a:t>
            </a:r>
            <a:r>
              <a:rPr lang="en-US" sz="2400" b="1" i="1" dirty="0" err="1" smtClean="0">
                <a:latin typeface="Times New Roman" pitchFamily="18" charset="0"/>
                <a:cs typeface="Times New Roman" pitchFamily="18" charset="0"/>
              </a:rPr>
              <a:t>mật</a:t>
            </a:r>
            <a:endParaRPr lang="en-US" sz="2400" dirty="0" smtClean="0">
              <a:latin typeface="Times New Roman" pitchFamily="18" charset="0"/>
              <a:cs typeface="Times New Roman" pitchFamily="18" charset="0"/>
            </a:endParaRPr>
          </a:p>
          <a:p>
            <a:pPr marL="0" indent="0" algn="just">
              <a:buNone/>
            </a:pP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Căn</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cứ</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việc</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điều</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chỉnh</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độ</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mật</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phải</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căn</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cứ</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vào</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danh</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mục</a:t>
            </a:r>
            <a:r>
              <a:rPr lang="en-US" sz="2400" dirty="0" smtClean="0">
                <a:latin typeface="Times New Roman" pitchFamily="18" charset="0"/>
                <a:cs typeface="Times New Roman" pitchFamily="18" charset="0"/>
              </a:rPr>
              <a:t> BMNN.</a:t>
            </a:r>
          </a:p>
          <a:p>
            <a:pPr marL="0" indent="0" algn="just">
              <a:buNone/>
            </a:pP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Thẩm</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quyền</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người</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đứng</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đầu</a:t>
            </a:r>
            <a:r>
              <a:rPr lang="en-US" sz="2400" dirty="0">
                <a:latin typeface="Times New Roman" pitchFamily="18" charset="0"/>
                <a:cs typeface="Times New Roman" pitchFamily="18" charset="0"/>
              </a:rPr>
              <a:t> </a:t>
            </a:r>
            <a:r>
              <a:rPr lang="en-US" sz="2400" dirty="0" err="1" smtClean="0">
                <a:latin typeface="Times New Roman" pitchFamily="18" charset="0"/>
                <a:cs typeface="Times New Roman" pitchFamily="18" charset="0"/>
              </a:rPr>
              <a:t>cơ</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quan</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tổ</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chức</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xác</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định</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độ</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mật</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của</a:t>
            </a:r>
            <a:r>
              <a:rPr lang="en-US" sz="2400" dirty="0" smtClean="0">
                <a:latin typeface="Times New Roman" pitchFamily="18" charset="0"/>
                <a:cs typeface="Times New Roman" pitchFamily="18" charset="0"/>
              </a:rPr>
              <a:t> BMNN </a:t>
            </a:r>
            <a:r>
              <a:rPr lang="en-US" sz="2400" dirty="0" err="1" smtClean="0">
                <a:latin typeface="Times New Roman" pitchFamily="18" charset="0"/>
                <a:cs typeface="Times New Roman" pitchFamily="18" charset="0"/>
              </a:rPr>
              <a:t>có</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thẩm</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quyền</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quyết</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định</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điều</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chỉnh</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độ</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mật</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của</a:t>
            </a:r>
            <a:r>
              <a:rPr lang="en-US" sz="2400" dirty="0" smtClean="0">
                <a:latin typeface="Times New Roman" pitchFamily="18" charset="0"/>
                <a:cs typeface="Times New Roman" pitchFamily="18" charset="0"/>
              </a:rPr>
              <a:t> BMNN. </a:t>
            </a:r>
          </a:p>
          <a:p>
            <a:pPr marL="0" indent="0" algn="just">
              <a:buNone/>
            </a:pP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Trình</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tự</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thủ</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tục</a:t>
            </a:r>
            <a:r>
              <a:rPr lang="en-US" sz="2400" dirty="0" smtClean="0">
                <a:latin typeface="Times New Roman" pitchFamily="18" charset="0"/>
                <a:cs typeface="Times New Roman" pitchFamily="18" charset="0"/>
              </a:rPr>
              <a:t>: </a:t>
            </a:r>
          </a:p>
          <a:p>
            <a:pPr marL="0" indent="0" algn="just">
              <a:buNone/>
            </a:pPr>
            <a:r>
              <a:rPr lang="en-US" sz="2400" dirty="0" smtClean="0">
                <a:latin typeface="Times New Roman" pitchFamily="18" charset="0"/>
                <a:cs typeface="Times New Roman" pitchFamily="18" charset="0"/>
              </a:rPr>
              <a:t>+ </a:t>
            </a:r>
            <a:r>
              <a:rPr lang="en-US" sz="2400" dirty="0" err="1">
                <a:latin typeface="Times New Roman" pitchFamily="18" charset="0"/>
                <a:cs typeface="Times New Roman" pitchFamily="18" charset="0"/>
              </a:rPr>
              <a:t>C</a:t>
            </a:r>
            <a:r>
              <a:rPr lang="en-US" sz="2400" dirty="0" err="1" smtClean="0">
                <a:latin typeface="Times New Roman" pitchFamily="18" charset="0"/>
                <a:cs typeface="Times New Roman" pitchFamily="18" charset="0"/>
              </a:rPr>
              <a:t>hậm</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nhất</a:t>
            </a:r>
            <a:r>
              <a:rPr lang="en-US" sz="2400" dirty="0" smtClean="0">
                <a:latin typeface="Times New Roman" pitchFamily="18" charset="0"/>
                <a:cs typeface="Times New Roman" pitchFamily="18" charset="0"/>
              </a:rPr>
              <a:t> 15 </a:t>
            </a:r>
            <a:r>
              <a:rPr lang="en-US" sz="2400" dirty="0" err="1" smtClean="0">
                <a:latin typeface="Times New Roman" pitchFamily="18" charset="0"/>
                <a:cs typeface="Times New Roman" pitchFamily="18" charset="0"/>
              </a:rPr>
              <a:t>ngày</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kể</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từ</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ngày</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điều</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chỉnh</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độ</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mật</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cơ</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quan</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tổ</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chức</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đã</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điều</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chỉnh</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độ</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mật</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phải</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thông</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báo</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bằng</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văn</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bản</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đến</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cơ</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quan</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tổ</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chức</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cá</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nhân</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có</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liên</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quan</a:t>
            </a:r>
            <a:r>
              <a:rPr lang="en-US" sz="2400" dirty="0" smtClean="0">
                <a:latin typeface="Times New Roman" pitchFamily="18" charset="0"/>
                <a:cs typeface="Times New Roman" pitchFamily="18" charset="0"/>
              </a:rPr>
              <a:t>.</a:t>
            </a:r>
          </a:p>
          <a:p>
            <a:pPr marL="0" indent="0" algn="just">
              <a:buNone/>
            </a:pP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Cơ</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quan</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tổ</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chức</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cá</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nhân</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có</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liên</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quan</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khi</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nhận</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được</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thông</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báo</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về</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việc</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điều</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chỉnh</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độ</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mật</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có</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trách</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nhiệm</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đóng</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dấu</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có</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văn</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bản</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hoặc</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hình</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thức</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khác</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xác</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định</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việc</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điều</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chỉnh</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độ</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mật</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tương</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ứng</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đối</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với</a:t>
            </a:r>
            <a:r>
              <a:rPr lang="en-US" sz="2400" dirty="0" smtClean="0">
                <a:latin typeface="Times New Roman" pitchFamily="18" charset="0"/>
                <a:cs typeface="Times New Roman" pitchFamily="18" charset="0"/>
              </a:rPr>
              <a:t> BMNN </a:t>
            </a:r>
            <a:r>
              <a:rPr lang="en-US" sz="2400" dirty="0" err="1" smtClean="0">
                <a:latin typeface="Times New Roman" pitchFamily="18" charset="0"/>
                <a:cs typeface="Times New Roman" pitchFamily="18" charset="0"/>
              </a:rPr>
              <a:t>thuộc</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phạm</a:t>
            </a:r>
            <a:r>
              <a:rPr lang="en-US" sz="2400" dirty="0" smtClean="0">
                <a:latin typeface="Times New Roman" pitchFamily="18" charset="0"/>
                <a:cs typeface="Times New Roman" pitchFamily="18" charset="0"/>
              </a:rPr>
              <a:t> vi </a:t>
            </a:r>
            <a:r>
              <a:rPr lang="en-US" sz="2400" dirty="0" err="1" smtClean="0">
                <a:latin typeface="Times New Roman" pitchFamily="18" charset="0"/>
                <a:cs typeface="Times New Roman" pitchFamily="18" charset="0"/>
              </a:rPr>
              <a:t>quản</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lý</a:t>
            </a:r>
            <a:r>
              <a:rPr lang="en-US" sz="2400" dirty="0" smtClean="0">
                <a:latin typeface="Times New Roman" pitchFamily="18" charset="0"/>
                <a:cs typeface="Times New Roman" pitchFamily="18" charset="0"/>
              </a:rPr>
              <a:t>.</a:t>
            </a:r>
          </a:p>
          <a:p>
            <a:pPr marL="0" indent="0" algn="just">
              <a:buNone/>
            </a:pP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Mẫu</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dấu</a:t>
            </a:r>
            <a:r>
              <a:rPr lang="en-US" sz="2400" dirty="0">
                <a:latin typeface="Times New Roman" pitchFamily="18" charset="0"/>
                <a:cs typeface="Times New Roman" pitchFamily="18" charset="0"/>
              </a:rPr>
              <a:t> </a:t>
            </a:r>
            <a:r>
              <a:rPr lang="en-US" sz="2400" dirty="0" err="1" smtClean="0">
                <a:latin typeface="Times New Roman" pitchFamily="18" charset="0"/>
                <a:cs typeface="Times New Roman" pitchFamily="18" charset="0"/>
              </a:rPr>
              <a:t>về</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việc</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điều</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chỉnh</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độ</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mật</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thực</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hiện</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theo</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mẫu</a:t>
            </a:r>
            <a:r>
              <a:rPr lang="en-US" sz="2400" dirty="0" smtClean="0">
                <a:latin typeface="Times New Roman" pitchFamily="18" charset="0"/>
                <a:cs typeface="Times New Roman" pitchFamily="18" charset="0"/>
              </a:rPr>
              <a:t> </a:t>
            </a:r>
            <a:r>
              <a:rPr lang="en-US" sz="2400" dirty="0" err="1">
                <a:latin typeface="Times New Roman" pitchFamily="18" charset="0"/>
                <a:cs typeface="Times New Roman" pitchFamily="18" charset="0"/>
              </a:rPr>
              <a:t>số</a:t>
            </a:r>
            <a:r>
              <a:rPr lang="en-US" sz="2400" dirty="0">
                <a:latin typeface="Times New Roman" pitchFamily="18" charset="0"/>
                <a:cs typeface="Times New Roman" pitchFamily="18" charset="0"/>
              </a:rPr>
              <a:t> </a:t>
            </a:r>
            <a:r>
              <a:rPr lang="en-US" sz="2400" dirty="0" smtClean="0">
                <a:latin typeface="Times New Roman" pitchFamily="18" charset="0"/>
                <a:cs typeface="Times New Roman" pitchFamily="18" charset="0"/>
              </a:rPr>
              <a:t>06 </a:t>
            </a:r>
            <a:r>
              <a:rPr lang="en-US" sz="2400" dirty="0" err="1">
                <a:latin typeface="Times New Roman" pitchFamily="18" charset="0"/>
                <a:cs typeface="Times New Roman" pitchFamily="18" charset="0"/>
              </a:rPr>
              <a:t>quy</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định</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tại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Thông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tư</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số</a:t>
            </a:r>
            <a:r>
              <a:rPr lang="en-US" sz="2400" dirty="0">
                <a:latin typeface="Times New Roman" pitchFamily="18" charset="0"/>
                <a:cs typeface="Times New Roman" pitchFamily="18" charset="0"/>
              </a:rPr>
              <a:t> 24.</a:t>
            </a:r>
          </a:p>
          <a:p>
            <a:pPr marL="0" indent="0" algn="just">
              <a:buNone/>
            </a:pPr>
            <a:endParaRPr lang="en-US" sz="2400" dirty="0">
              <a:latin typeface="Times New Roman" pitchFamily="18" charset="0"/>
              <a:cs typeface="Times New Roman" pitchFamily="18" charset="0"/>
            </a:endParaRPr>
          </a:p>
        </p:txBody>
      </p:sp>
    </p:spTree>
    <p:extLst>
      <p:ext uri="{BB962C8B-B14F-4D97-AF65-F5344CB8AC3E}">
        <p14:creationId xmlns:p14="http://schemas.microsoft.com/office/powerpoint/2010/main" val="805419791"/>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noChangeAspect="1"/>
          </p:cNvGraphicFramePr>
          <p:nvPr>
            <p:ph idx="1"/>
            <p:extLst>
              <p:ext uri="{D42A27DB-BD31-4B8C-83A1-F6EECF244321}">
                <p14:modId xmlns:p14="http://schemas.microsoft.com/office/powerpoint/2010/main" val="2653251528"/>
              </p:ext>
            </p:extLst>
          </p:nvPr>
        </p:nvGraphicFramePr>
        <p:xfrm>
          <a:off x="1219200" y="304800"/>
          <a:ext cx="7010400" cy="6156325"/>
        </p:xfrm>
        <a:graphic>
          <a:graphicData uri="http://schemas.openxmlformats.org/presentationml/2006/ole">
            <mc:AlternateContent xmlns:mc="http://schemas.openxmlformats.org/markup-compatibility/2006">
              <mc:Choice xmlns:v="urn:schemas-microsoft-com:vml" Requires="v">
                <p:oleObj spid="_x0000_s16426" name="Document" r:id="rId4" imgW="7172001" imgH="6313215" progId="Word.Document.8">
                  <p:embed/>
                </p:oleObj>
              </mc:Choice>
              <mc:Fallback>
                <p:oleObj name="Document" r:id="rId4" imgW="7172001" imgH="6313215" progId="Word.Document.8">
                  <p:embed/>
                  <p:pic>
                    <p:nvPicPr>
                      <p:cNvPr id="0" name=""/>
                      <p:cNvPicPr/>
                      <p:nvPr/>
                    </p:nvPicPr>
                    <p:blipFill>
                      <a:blip r:embed="rId5"/>
                      <a:stretch>
                        <a:fillRect/>
                      </a:stretch>
                    </p:blipFill>
                    <p:spPr>
                      <a:xfrm>
                        <a:off x="1219200" y="304800"/>
                        <a:ext cx="7010400" cy="6156325"/>
                      </a:xfrm>
                      <a:prstGeom prst="rect">
                        <a:avLst/>
                      </a:prstGeom>
                    </p:spPr>
                  </p:pic>
                </p:oleObj>
              </mc:Fallback>
            </mc:AlternateContent>
          </a:graphicData>
        </a:graphic>
      </p:graphicFrame>
    </p:spTree>
    <p:extLst>
      <p:ext uri="{BB962C8B-B14F-4D97-AF65-F5344CB8AC3E}">
        <p14:creationId xmlns:p14="http://schemas.microsoft.com/office/powerpoint/2010/main" val="1503027995"/>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0" y="609600"/>
            <a:ext cx="8229600" cy="5867400"/>
          </a:xfrm>
        </p:spPr>
        <p:txBody>
          <a:bodyPr>
            <a:normAutofit/>
          </a:bodyPr>
          <a:lstStyle/>
          <a:p>
            <a:pPr marL="0" indent="0" algn="just">
              <a:buNone/>
            </a:pPr>
            <a:r>
              <a:rPr lang="en-US" sz="2400" b="1" i="1" dirty="0" smtClean="0">
                <a:latin typeface="Times New Roman" pitchFamily="18" charset="0"/>
                <a:cs typeface="Times New Roman" pitchFamily="18" charset="0"/>
              </a:rPr>
              <a:t>15. </a:t>
            </a:r>
            <a:r>
              <a:rPr lang="en-US" sz="2400" b="1" i="1" dirty="0" err="1" smtClean="0">
                <a:latin typeface="Times New Roman" pitchFamily="18" charset="0"/>
                <a:cs typeface="Times New Roman" pitchFamily="18" charset="0"/>
              </a:rPr>
              <a:t>Giải</a:t>
            </a:r>
            <a:r>
              <a:rPr lang="en-US" sz="2400" b="1" i="1" dirty="0" smtClean="0">
                <a:latin typeface="Times New Roman" pitchFamily="18" charset="0"/>
                <a:cs typeface="Times New Roman" pitchFamily="18" charset="0"/>
              </a:rPr>
              <a:t> </a:t>
            </a:r>
            <a:r>
              <a:rPr lang="en-US" sz="2400" b="1" i="1" dirty="0" err="1">
                <a:latin typeface="Times New Roman" pitchFamily="18" charset="0"/>
                <a:cs typeface="Times New Roman" pitchFamily="18" charset="0"/>
              </a:rPr>
              <a:t>mật</a:t>
            </a:r>
            <a:r>
              <a:rPr lang="en-US" sz="2400" b="1" i="1" dirty="0">
                <a:latin typeface="Times New Roman" pitchFamily="18" charset="0"/>
                <a:cs typeface="Times New Roman" pitchFamily="18" charset="0"/>
              </a:rPr>
              <a:t> (</a:t>
            </a:r>
            <a:r>
              <a:rPr lang="en-US" sz="2400" b="1" i="1" dirty="0" err="1">
                <a:latin typeface="Times New Roman" pitchFamily="18" charset="0"/>
                <a:cs typeface="Times New Roman" pitchFamily="18" charset="0"/>
              </a:rPr>
              <a:t>Điều</a:t>
            </a:r>
            <a:r>
              <a:rPr lang="en-US" sz="2400" b="1" i="1" dirty="0">
                <a:latin typeface="Times New Roman" pitchFamily="18" charset="0"/>
                <a:cs typeface="Times New Roman" pitchFamily="18" charset="0"/>
              </a:rPr>
              <a:t> 22</a:t>
            </a:r>
            <a:r>
              <a:rPr lang="en-US" sz="2400" b="1" i="1" dirty="0" smtClean="0">
                <a:latin typeface="Times New Roman" pitchFamily="18" charset="0"/>
                <a:cs typeface="Times New Roman" pitchFamily="18" charset="0"/>
              </a:rPr>
              <a:t>)</a:t>
            </a:r>
          </a:p>
          <a:p>
            <a:pPr marL="0" indent="0" algn="just">
              <a:buNone/>
            </a:pPr>
            <a:r>
              <a:rPr lang="en-US" sz="2400" b="1" i="1" dirty="0" err="1" smtClean="0">
                <a:latin typeface="Times New Roman" pitchFamily="18" charset="0"/>
                <a:cs typeface="Times New Roman" pitchFamily="18" charset="0"/>
              </a:rPr>
              <a:t>Các</a:t>
            </a:r>
            <a:r>
              <a:rPr lang="en-US" sz="2400" b="1" i="1" dirty="0" smtClean="0">
                <a:latin typeface="Times New Roman" pitchFamily="18" charset="0"/>
                <a:cs typeface="Times New Roman" pitchFamily="18" charset="0"/>
              </a:rPr>
              <a:t> </a:t>
            </a:r>
            <a:r>
              <a:rPr lang="en-US" sz="2400" b="1" i="1" dirty="0" err="1" smtClean="0">
                <a:latin typeface="Times New Roman" pitchFamily="18" charset="0"/>
                <a:cs typeface="Times New Roman" pitchFamily="18" charset="0"/>
              </a:rPr>
              <a:t>trường</a:t>
            </a:r>
            <a:r>
              <a:rPr lang="en-US" sz="2400" b="1" i="1" dirty="0" smtClean="0">
                <a:latin typeface="Times New Roman" pitchFamily="18" charset="0"/>
                <a:cs typeface="Times New Roman" pitchFamily="18" charset="0"/>
              </a:rPr>
              <a:t> </a:t>
            </a:r>
            <a:r>
              <a:rPr lang="en-US" sz="2400" b="1" i="1" dirty="0" err="1" smtClean="0">
                <a:latin typeface="Times New Roman" pitchFamily="18" charset="0"/>
                <a:cs typeface="Times New Roman" pitchFamily="18" charset="0"/>
              </a:rPr>
              <a:t>hợp</a:t>
            </a:r>
            <a:r>
              <a:rPr lang="en-US" sz="2400" b="1" i="1" dirty="0" smtClean="0">
                <a:latin typeface="Times New Roman" pitchFamily="18" charset="0"/>
                <a:cs typeface="Times New Roman" pitchFamily="18" charset="0"/>
              </a:rPr>
              <a:t> </a:t>
            </a:r>
            <a:r>
              <a:rPr lang="en-US" sz="2400" b="1" i="1" dirty="0" err="1" smtClean="0">
                <a:latin typeface="Times New Roman" pitchFamily="18" charset="0"/>
                <a:cs typeface="Times New Roman" pitchFamily="18" charset="0"/>
              </a:rPr>
              <a:t>giải</a:t>
            </a:r>
            <a:r>
              <a:rPr lang="en-US" sz="2400" b="1" i="1" dirty="0" smtClean="0">
                <a:latin typeface="Times New Roman" pitchFamily="18" charset="0"/>
                <a:cs typeface="Times New Roman" pitchFamily="18" charset="0"/>
              </a:rPr>
              <a:t> </a:t>
            </a:r>
            <a:r>
              <a:rPr lang="en-US" sz="2400" b="1" i="1" dirty="0" err="1" smtClean="0">
                <a:latin typeface="Times New Roman" pitchFamily="18" charset="0"/>
                <a:cs typeface="Times New Roman" pitchFamily="18" charset="0"/>
              </a:rPr>
              <a:t>mật</a:t>
            </a:r>
            <a:r>
              <a:rPr lang="en-US" sz="2400" b="1" i="1" dirty="0" smtClean="0">
                <a:latin typeface="Times New Roman" pitchFamily="18" charset="0"/>
                <a:cs typeface="Times New Roman" pitchFamily="18" charset="0"/>
              </a:rPr>
              <a:t>:</a:t>
            </a:r>
            <a:r>
              <a:rPr lang="en-US" sz="2400" b="1" i="1" dirty="0">
                <a:latin typeface="Times New Roman" pitchFamily="18" charset="0"/>
                <a:cs typeface="Times New Roman" pitchFamily="18" charset="0"/>
              </a:rPr>
              <a:t> </a:t>
            </a:r>
            <a:endParaRPr lang="en-US" sz="2400" b="1" i="1" dirty="0" smtClean="0">
              <a:latin typeface="Times New Roman" pitchFamily="18" charset="0"/>
              <a:cs typeface="Times New Roman" pitchFamily="18" charset="0"/>
            </a:endParaRPr>
          </a:p>
          <a:p>
            <a:pPr marL="0" indent="0" algn="just">
              <a:buNone/>
            </a:pPr>
            <a:r>
              <a:rPr lang="en-US" sz="2400" dirty="0" smtClean="0">
                <a:latin typeface="Times New Roman" pitchFamily="18" charset="0"/>
                <a:cs typeface="Times New Roman" pitchFamily="18" charset="0"/>
              </a:rPr>
              <a:t>- </a:t>
            </a:r>
            <a:r>
              <a:rPr lang="en-US" sz="2400" dirty="0">
                <a:latin typeface="Times New Roman" pitchFamily="18" charset="0"/>
                <a:cs typeface="Times New Roman" pitchFamily="18" charset="0"/>
              </a:rPr>
              <a:t>BMNN </a:t>
            </a:r>
            <a:r>
              <a:rPr lang="en-US" sz="2400" dirty="0" err="1">
                <a:latin typeface="Times New Roman" pitchFamily="18" charset="0"/>
                <a:cs typeface="Times New Roman" pitchFamily="18" charset="0"/>
              </a:rPr>
              <a:t>đương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nhiên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giải</a:t>
            </a:r>
            <a:r>
              <a:rPr lang="en-US" sz="2400" dirty="0">
                <a:latin typeface="Times New Roman" pitchFamily="18" charset="0"/>
                <a:cs typeface="Times New Roman" pitchFamily="18" charset="0"/>
              </a:rPr>
              <a:t> </a:t>
            </a:r>
            <a:r>
              <a:rPr lang="en-US" sz="2400" dirty="0" err="1" smtClean="0">
                <a:latin typeface="Times New Roman" pitchFamily="18" charset="0"/>
                <a:cs typeface="Times New Roman" pitchFamily="18" charset="0"/>
              </a:rPr>
              <a:t>mật</a:t>
            </a:r>
            <a:r>
              <a:rPr lang="en-US" sz="2400" dirty="0" smtClean="0">
                <a:latin typeface="Times New Roman" pitchFamily="18" charset="0"/>
                <a:cs typeface="Times New Roman" pitchFamily="18" charset="0"/>
              </a:rPr>
              <a:t>:</a:t>
            </a:r>
            <a:endParaRPr lang="en-US" sz="2400" dirty="0">
              <a:latin typeface="Times New Roman" pitchFamily="18" charset="0"/>
              <a:cs typeface="Times New Roman" pitchFamily="18" charset="0"/>
            </a:endParaRPr>
          </a:p>
          <a:p>
            <a:pPr marL="0" indent="0" algn="just">
              <a:buNone/>
            </a:pPr>
            <a:r>
              <a:rPr lang="en-US" sz="2400" dirty="0">
                <a:latin typeface="Times New Roman" pitchFamily="18" charset="0"/>
                <a:cs typeface="Times New Roman" pitchFamily="18" charset="0"/>
              </a:rPr>
              <a:t>(1) </a:t>
            </a:r>
            <a:r>
              <a:rPr lang="en-US" sz="2400" dirty="0" err="1">
                <a:latin typeface="Times New Roman" pitchFamily="18" charset="0"/>
                <a:cs typeface="Times New Roman" pitchFamily="18" charset="0"/>
              </a:rPr>
              <a:t>Hết</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thời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hạn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bảo</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vệ</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hết</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thời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gian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gia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hạn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thời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hạn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bảo</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vệ</a:t>
            </a:r>
            <a:r>
              <a:rPr lang="en-US" sz="2400" dirty="0">
                <a:latin typeface="Times New Roman" pitchFamily="18" charset="0"/>
                <a:cs typeface="Times New Roman" pitchFamily="18" charset="0"/>
              </a:rPr>
              <a:t> BMNN </a:t>
            </a:r>
            <a:r>
              <a:rPr lang="en-US" sz="2400" dirty="0" err="1">
                <a:latin typeface="Times New Roman" pitchFamily="18" charset="0"/>
                <a:cs typeface="Times New Roman" pitchFamily="18" charset="0"/>
              </a:rPr>
              <a:t>quy</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định</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tại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Điều</a:t>
            </a:r>
            <a:r>
              <a:rPr lang="en-US" sz="2400" dirty="0">
                <a:latin typeface="Times New Roman" pitchFamily="18" charset="0"/>
                <a:cs typeface="Times New Roman" pitchFamily="18" charset="0"/>
              </a:rPr>
              <a:t> 19, </a:t>
            </a:r>
            <a:r>
              <a:rPr lang="en-US" sz="2400" dirty="0" err="1">
                <a:latin typeface="Times New Roman" pitchFamily="18" charset="0"/>
                <a:cs typeface="Times New Roman" pitchFamily="18" charset="0"/>
              </a:rPr>
              <a:t>Điều</a:t>
            </a:r>
            <a:r>
              <a:rPr lang="en-US" sz="2400" dirty="0">
                <a:latin typeface="Times New Roman" pitchFamily="18" charset="0"/>
                <a:cs typeface="Times New Roman" pitchFamily="18" charset="0"/>
              </a:rPr>
              <a:t> 20 </a:t>
            </a:r>
            <a:r>
              <a:rPr lang="en-US" sz="2400" dirty="0" err="1">
                <a:latin typeface="Times New Roman" pitchFamily="18" charset="0"/>
                <a:cs typeface="Times New Roman" pitchFamily="18" charset="0"/>
              </a:rPr>
              <a:t>Luật</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Bảo</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vệ</a:t>
            </a:r>
            <a:r>
              <a:rPr lang="en-US" sz="2400" dirty="0">
                <a:latin typeface="Times New Roman" pitchFamily="18" charset="0"/>
                <a:cs typeface="Times New Roman" pitchFamily="18" charset="0"/>
              </a:rPr>
              <a:t> BMNN. </a:t>
            </a:r>
          </a:p>
          <a:p>
            <a:pPr marL="0" indent="0" algn="just">
              <a:buNone/>
            </a:pPr>
            <a:r>
              <a:rPr lang="en-US" sz="2400" dirty="0">
                <a:latin typeface="Times New Roman" pitchFamily="18" charset="0"/>
                <a:cs typeface="Times New Roman" pitchFamily="18" charset="0"/>
              </a:rPr>
              <a:t>(2) </a:t>
            </a:r>
            <a:r>
              <a:rPr lang="en-US" sz="2400" dirty="0" err="1">
                <a:latin typeface="Times New Roman" pitchFamily="18" charset="0"/>
                <a:cs typeface="Times New Roman" pitchFamily="18" charset="0"/>
              </a:rPr>
              <a:t>Không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còn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thuộc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danh</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mục</a:t>
            </a:r>
            <a:r>
              <a:rPr lang="en-US" sz="2400" dirty="0">
                <a:latin typeface="Times New Roman" pitchFamily="18" charset="0"/>
                <a:cs typeface="Times New Roman" pitchFamily="18" charset="0"/>
              </a:rPr>
              <a:t> BMNN. </a:t>
            </a:r>
            <a:r>
              <a:rPr lang="en-US" sz="2400" dirty="0" err="1">
                <a:latin typeface="Times New Roman" pitchFamily="18" charset="0"/>
                <a:cs typeface="Times New Roman" pitchFamily="18" charset="0"/>
              </a:rPr>
              <a:t>Trường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hợp</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này</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cơ</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quan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tổ</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chức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xác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định</a:t>
            </a:r>
            <a:r>
              <a:rPr lang="en-US" sz="2400" dirty="0">
                <a:latin typeface="Times New Roman" pitchFamily="18" charset="0"/>
                <a:cs typeface="Times New Roman" pitchFamily="18" charset="0"/>
              </a:rPr>
              <a:t> BMNN </a:t>
            </a:r>
            <a:r>
              <a:rPr lang="en-US" sz="2400" dirty="0" err="1">
                <a:latin typeface="Times New Roman" pitchFamily="18" charset="0"/>
                <a:cs typeface="Times New Roman" pitchFamily="18" charset="0"/>
              </a:rPr>
              <a:t>phải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đóng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dấu</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có</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văn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bản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hoặc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hình</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thức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khác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xác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định</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việc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giải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mật</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và</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thông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báo</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ngay</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bằng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văn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bản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đến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cơ</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quan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tổ</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chức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cá</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nhân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có</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liên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quan</a:t>
            </a:r>
            <a:r>
              <a:rPr lang="en-US" sz="2400" dirty="0">
                <a:latin typeface="Times New Roman" pitchFamily="18" charset="0"/>
                <a:cs typeface="Times New Roman" pitchFamily="18" charset="0"/>
              </a:rPr>
              <a:t>.</a:t>
            </a:r>
            <a:endParaRPr lang="en-US" sz="2400" dirty="0" smtClean="0">
              <a:latin typeface="Times New Roman" pitchFamily="18" charset="0"/>
              <a:cs typeface="Times New Roman" pitchFamily="18" charset="0"/>
            </a:endParaRPr>
          </a:p>
          <a:p>
            <a:pPr marL="0" indent="0" algn="just">
              <a:buNone/>
            </a:pPr>
            <a:endParaRPr lang="en-US" dirty="0"/>
          </a:p>
        </p:txBody>
      </p:sp>
    </p:spTree>
    <p:extLst>
      <p:ext uri="{BB962C8B-B14F-4D97-AF65-F5344CB8AC3E}">
        <p14:creationId xmlns:p14="http://schemas.microsoft.com/office/powerpoint/2010/main" val="2705603106"/>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57200"/>
            <a:ext cx="8229600" cy="6019800"/>
          </a:xfrm>
        </p:spPr>
        <p:txBody>
          <a:bodyPr>
            <a:normAutofit lnSpcReduction="10000"/>
          </a:bodyPr>
          <a:lstStyle/>
          <a:p>
            <a:pPr marL="0" indent="0" algn="just">
              <a:buNone/>
            </a:pPr>
            <a:r>
              <a:rPr lang="en-US" dirty="0">
                <a:latin typeface="Times New Roman" pitchFamily="18" charset="0"/>
                <a:cs typeface="Times New Roman" pitchFamily="18" charset="0"/>
              </a:rPr>
              <a:t>-</a:t>
            </a:r>
            <a:r>
              <a:rPr lang="en-US" dirty="0" smtClean="0">
                <a:latin typeface="Times New Roman" pitchFamily="18" charset="0"/>
                <a:cs typeface="Times New Roman" pitchFamily="18" charset="0"/>
              </a:rPr>
              <a:t> BMNN </a:t>
            </a:r>
            <a:r>
              <a:rPr lang="en-US" dirty="0" err="1">
                <a:latin typeface="Times New Roman" pitchFamily="18" charset="0"/>
                <a:cs typeface="Times New Roman" pitchFamily="18" charset="0"/>
              </a:rPr>
              <a:t>được</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giải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mật</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toàn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bộ</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hoặc</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một</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phần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trong</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trường</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hợp</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cần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giải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mật</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để</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đáp</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ứng</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yêu</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cầu</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thực</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tiễn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bảo</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vệ</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lợi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ích</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quốc</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gia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dân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tộc</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phát</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triển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kinh</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tế</a:t>
            </a:r>
            <a:r>
              <a:rPr lang="en-US" dirty="0">
                <a:latin typeface="Times New Roman" pitchFamily="18" charset="0"/>
                <a:cs typeface="Times New Roman" pitchFamily="18" charset="0"/>
              </a:rPr>
              <a:t> - </a:t>
            </a:r>
            <a:r>
              <a:rPr lang="en-US" dirty="0" err="1">
                <a:latin typeface="Times New Roman" pitchFamily="18" charset="0"/>
                <a:cs typeface="Times New Roman" pitchFamily="18" charset="0"/>
              </a:rPr>
              <a:t>xã</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hội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hội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nhập</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hợp</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tác</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quốc</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tế</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Trường</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hợp</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này</a:t>
            </a:r>
            <a:r>
              <a:rPr lang="en-US" dirty="0">
                <a:latin typeface="Times New Roman" pitchFamily="18" charset="0"/>
                <a:cs typeface="Times New Roman" pitchFamily="18" charset="0"/>
              </a:rPr>
              <a:t>, </a:t>
            </a:r>
            <a:r>
              <a:rPr lang="en-US" dirty="0" err="1" smtClean="0">
                <a:latin typeface="Times New Roman" pitchFamily="18" charset="0"/>
                <a:cs typeface="Times New Roman" pitchFamily="18" charset="0"/>
              </a:rPr>
              <a:t>tiến</a:t>
            </a:r>
            <a:r>
              <a:rPr lang="en-US" dirty="0" smtClean="0">
                <a:latin typeface="Times New Roman" pitchFamily="18" charset="0"/>
                <a:cs typeface="Times New Roman" pitchFamily="18" charset="0"/>
              </a:rPr>
              <a:t> </a:t>
            </a:r>
            <a:r>
              <a:rPr lang="en-US" dirty="0" err="1">
                <a:latin typeface="Times New Roman" pitchFamily="18" charset="0"/>
                <a:cs typeface="Times New Roman" pitchFamily="18" charset="0"/>
              </a:rPr>
              <a:t>hành</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giải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mật</a:t>
            </a:r>
            <a:r>
              <a:rPr lang="en-US" dirty="0">
                <a:latin typeface="Times New Roman" pitchFamily="18" charset="0"/>
                <a:cs typeface="Times New Roman" pitchFamily="18" charset="0"/>
              </a:rPr>
              <a:t> </a:t>
            </a:r>
            <a:r>
              <a:rPr lang="en-US" dirty="0" err="1" smtClean="0">
                <a:latin typeface="Times New Roman" pitchFamily="18" charset="0"/>
                <a:cs typeface="Times New Roman" pitchFamily="18" charset="0"/>
              </a:rPr>
              <a:t>như</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sau</a:t>
            </a:r>
            <a:r>
              <a:rPr lang="en-US" dirty="0">
                <a:latin typeface="Times New Roman" pitchFamily="18" charset="0"/>
                <a:cs typeface="Times New Roman" pitchFamily="18" charset="0"/>
              </a:rPr>
              <a:t>: </a:t>
            </a:r>
            <a:endParaRPr lang="en-US" dirty="0" smtClean="0">
              <a:latin typeface="Times New Roman" pitchFamily="18" charset="0"/>
              <a:cs typeface="Times New Roman" pitchFamily="18" charset="0"/>
            </a:endParaRPr>
          </a:p>
          <a:p>
            <a:pPr marL="0" indent="0" algn="just">
              <a:buNone/>
            </a:pPr>
            <a:r>
              <a:rPr lang="en-US" b="1" i="1" dirty="0" smtClean="0">
                <a:latin typeface="Times New Roman" pitchFamily="18" charset="0"/>
                <a:cs typeface="Times New Roman" pitchFamily="18" charset="0"/>
              </a:rPr>
              <a:t>+ </a:t>
            </a:r>
            <a:r>
              <a:rPr lang="en-US" b="1" i="1" dirty="0" err="1" smtClean="0">
                <a:latin typeface="Times New Roman" pitchFamily="18" charset="0"/>
                <a:cs typeface="Times New Roman" pitchFamily="18" charset="0"/>
              </a:rPr>
              <a:t>Thẩm</a:t>
            </a:r>
            <a:r>
              <a:rPr lang="en-US" b="1" i="1" dirty="0" smtClean="0">
                <a:latin typeface="Times New Roman" pitchFamily="18" charset="0"/>
                <a:cs typeface="Times New Roman" pitchFamily="18" charset="0"/>
              </a:rPr>
              <a:t> </a:t>
            </a:r>
            <a:r>
              <a:rPr lang="en-US" b="1" i="1" dirty="0" err="1" smtClean="0">
                <a:latin typeface="Times New Roman" pitchFamily="18" charset="0"/>
                <a:cs typeface="Times New Roman" pitchFamily="18" charset="0"/>
              </a:rPr>
              <a:t>quyền</a:t>
            </a:r>
            <a:r>
              <a:rPr lang="en-US" b="1" i="1" dirty="0" smtClean="0">
                <a:latin typeface="Times New Roman" pitchFamily="18" charset="0"/>
                <a:cs typeface="Times New Roman" pitchFamily="18" charset="0"/>
              </a:rPr>
              <a:t>:</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Người</a:t>
            </a:r>
            <a:r>
              <a:rPr lang="en-US" dirty="0" smtClean="0">
                <a:latin typeface="Times New Roman" pitchFamily="18" charset="0"/>
                <a:cs typeface="Times New Roman" pitchFamily="18" charset="0"/>
              </a:rPr>
              <a:t> </a:t>
            </a:r>
            <a:r>
              <a:rPr lang="en-US" dirty="0" err="1">
                <a:latin typeface="Times New Roman" pitchFamily="18" charset="0"/>
                <a:cs typeface="Times New Roman" pitchFamily="18" charset="0"/>
              </a:rPr>
              <a:t>đứng</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đầu</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cơ</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quan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tổ</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chức</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xác</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định</a:t>
            </a:r>
            <a:r>
              <a:rPr lang="en-US" dirty="0">
                <a:latin typeface="Times New Roman" pitchFamily="18" charset="0"/>
                <a:cs typeface="Times New Roman" pitchFamily="18" charset="0"/>
              </a:rPr>
              <a:t> BMNN </a:t>
            </a:r>
            <a:r>
              <a:rPr lang="en-US" dirty="0" smtClean="0">
                <a:latin typeface="Times New Roman" pitchFamily="18" charset="0"/>
                <a:cs typeface="Times New Roman" pitchFamily="18" charset="0"/>
              </a:rPr>
              <a:t>(</a:t>
            </a:r>
            <a:r>
              <a:rPr lang="en-US" dirty="0" err="1" smtClean="0">
                <a:latin typeface="Times New Roman" pitchFamily="18" charset="0"/>
                <a:cs typeface="Times New Roman" pitchFamily="18" charset="0"/>
              </a:rPr>
              <a:t>chỉ</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có</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cấp</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trưởng</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không</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có</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ủy</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quyền</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cho</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cấp</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phó</a:t>
            </a:r>
            <a:r>
              <a:rPr lang="en-US" dirty="0" smtClean="0">
                <a:latin typeface="Times New Roman" pitchFamily="18" charset="0"/>
                <a:cs typeface="Times New Roman" pitchFamily="18" charset="0"/>
              </a:rPr>
              <a:t>).</a:t>
            </a:r>
          </a:p>
          <a:p>
            <a:pPr marL="0" indent="0" algn="just">
              <a:buNone/>
            </a:pPr>
            <a:r>
              <a:rPr lang="en-US" b="1" i="1" dirty="0" smtClean="0">
                <a:latin typeface="Times New Roman" pitchFamily="18" charset="0"/>
                <a:cs typeface="Times New Roman" pitchFamily="18" charset="0"/>
              </a:rPr>
              <a:t>+ </a:t>
            </a:r>
            <a:r>
              <a:rPr lang="en-US" b="1" i="1" dirty="0" err="1" smtClean="0">
                <a:latin typeface="Times New Roman" pitchFamily="18" charset="0"/>
                <a:cs typeface="Times New Roman" pitchFamily="18" charset="0"/>
              </a:rPr>
              <a:t>Trình</a:t>
            </a:r>
            <a:r>
              <a:rPr lang="en-US" b="1" i="1" dirty="0" smtClean="0">
                <a:latin typeface="Times New Roman" pitchFamily="18" charset="0"/>
                <a:cs typeface="Times New Roman" pitchFamily="18" charset="0"/>
              </a:rPr>
              <a:t> </a:t>
            </a:r>
            <a:r>
              <a:rPr lang="en-US" b="1" i="1" dirty="0" err="1">
                <a:latin typeface="Times New Roman" pitchFamily="18" charset="0"/>
                <a:cs typeface="Times New Roman" pitchFamily="18" charset="0"/>
              </a:rPr>
              <a:t>tự</a:t>
            </a:r>
            <a:r>
              <a:rPr lang="en-US" b="1" i="1" dirty="0">
                <a:latin typeface="Times New Roman" pitchFamily="18" charset="0"/>
                <a:cs typeface="Times New Roman" pitchFamily="18" charset="0"/>
              </a:rPr>
              <a:t>, </a:t>
            </a:r>
            <a:r>
              <a:rPr lang="en-US" b="1" i="1" dirty="0" err="1">
                <a:latin typeface="Times New Roman" pitchFamily="18" charset="0"/>
                <a:cs typeface="Times New Roman" pitchFamily="18" charset="0"/>
              </a:rPr>
              <a:t>thủ</a:t>
            </a:r>
            <a:r>
              <a:rPr lang="en-US" b="1" i="1" dirty="0">
                <a:latin typeface="Times New Roman" pitchFamily="18" charset="0"/>
                <a:cs typeface="Times New Roman" pitchFamily="18" charset="0"/>
              </a:rPr>
              <a:t> </a:t>
            </a:r>
            <a:r>
              <a:rPr lang="en-US" b="1" i="1" dirty="0" err="1" smtClean="0">
                <a:latin typeface="Times New Roman" pitchFamily="18" charset="0"/>
                <a:cs typeface="Times New Roman" pitchFamily="18" charset="0"/>
              </a:rPr>
              <a:t>tục</a:t>
            </a:r>
            <a:r>
              <a:rPr lang="en-US" b="1" i="1" dirty="0" smtClean="0">
                <a:latin typeface="Times New Roman" pitchFamily="18" charset="0"/>
                <a:cs typeface="Times New Roman" pitchFamily="18" charset="0"/>
              </a:rPr>
              <a:t>:</a:t>
            </a:r>
            <a:r>
              <a:rPr lang="en-US" dirty="0" smtClean="0">
                <a:latin typeface="Times New Roman" pitchFamily="18" charset="0"/>
                <a:cs typeface="Times New Roman" pitchFamily="18" charset="0"/>
              </a:rPr>
              <a:t> </a:t>
            </a:r>
          </a:p>
          <a:p>
            <a:pPr algn="just"/>
            <a:r>
              <a:rPr lang="en-US" dirty="0" err="1" smtClean="0">
                <a:latin typeface="Times New Roman" pitchFamily="18" charset="0"/>
                <a:cs typeface="Times New Roman" pitchFamily="18" charset="0"/>
              </a:rPr>
              <a:t>Thành</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lập</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Hội</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đồng</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giải</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mật</a:t>
            </a:r>
            <a:endParaRPr lang="en-US" dirty="0" smtClean="0">
              <a:latin typeface="Times New Roman" pitchFamily="18" charset="0"/>
              <a:cs typeface="Times New Roman" pitchFamily="18" charset="0"/>
            </a:endParaRPr>
          </a:p>
          <a:p>
            <a:pPr algn="just"/>
            <a:r>
              <a:rPr lang="en-US" dirty="0" err="1" smtClean="0">
                <a:latin typeface="Times New Roman" pitchFamily="18" charset="0"/>
                <a:cs typeface="Times New Roman" pitchFamily="18" charset="0"/>
              </a:rPr>
              <a:t>Hội</a:t>
            </a:r>
            <a:r>
              <a:rPr lang="en-US" dirty="0" smtClean="0">
                <a:latin typeface="Times New Roman" pitchFamily="18" charset="0"/>
                <a:cs typeface="Times New Roman" pitchFamily="18" charset="0"/>
              </a:rPr>
              <a:t> </a:t>
            </a:r>
            <a:r>
              <a:rPr lang="en-US" dirty="0" err="1">
                <a:latin typeface="Times New Roman" pitchFamily="18" charset="0"/>
                <a:cs typeface="Times New Roman" pitchFamily="18" charset="0"/>
              </a:rPr>
              <a:t>đồng</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giải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mật</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có</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trách</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nhiệm</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xem</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xét</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việc</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giải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mật</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báo</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cáo</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người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đứng</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đầu</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cơ</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quan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tổ</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chức</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xác</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định</a:t>
            </a:r>
            <a:r>
              <a:rPr lang="en-US" dirty="0">
                <a:latin typeface="Times New Roman" pitchFamily="18" charset="0"/>
                <a:cs typeface="Times New Roman" pitchFamily="18" charset="0"/>
              </a:rPr>
              <a:t> BMNN </a:t>
            </a:r>
            <a:r>
              <a:rPr lang="en-US" dirty="0" err="1">
                <a:latin typeface="Times New Roman" pitchFamily="18" charset="0"/>
                <a:cs typeface="Times New Roman" pitchFamily="18" charset="0"/>
              </a:rPr>
              <a:t>quyết</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định</a:t>
            </a:r>
            <a:r>
              <a:rPr lang="en-US" dirty="0">
                <a:latin typeface="Times New Roman" pitchFamily="18" charset="0"/>
                <a:cs typeface="Times New Roman" pitchFamily="18" charset="0"/>
              </a:rPr>
              <a:t>;</a:t>
            </a:r>
          </a:p>
          <a:p>
            <a:pPr algn="just"/>
            <a:r>
              <a:rPr lang="en-US" dirty="0" err="1">
                <a:latin typeface="Times New Roman" pitchFamily="18" charset="0"/>
                <a:cs typeface="Times New Roman" pitchFamily="18" charset="0"/>
              </a:rPr>
              <a:t>Hồ</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sơ</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giải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mật</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phải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được</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lưu</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trữ</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bao</a:t>
            </a:r>
            <a:r>
              <a:rPr lang="en-US" dirty="0">
                <a:latin typeface="Times New Roman" pitchFamily="18" charset="0"/>
                <a:cs typeface="Times New Roman" pitchFamily="18" charset="0"/>
              </a:rPr>
              <a:t> </a:t>
            </a:r>
            <a:r>
              <a:rPr lang="en-US" dirty="0" err="1" smtClean="0">
                <a:latin typeface="Times New Roman" pitchFamily="18" charset="0"/>
                <a:cs typeface="Times New Roman" pitchFamily="18" charset="0"/>
              </a:rPr>
              <a:t>gồm</a:t>
            </a:r>
            <a:r>
              <a:rPr lang="en-US" dirty="0" smtClean="0">
                <a:latin typeface="Times New Roman" pitchFamily="18" charset="0"/>
                <a:cs typeface="Times New Roman" pitchFamily="18" charset="0"/>
              </a:rPr>
              <a:t>: </a:t>
            </a:r>
            <a:r>
              <a:rPr lang="en-US" dirty="0" err="1">
                <a:latin typeface="Times New Roman" pitchFamily="18" charset="0"/>
                <a:cs typeface="Times New Roman" pitchFamily="18" charset="0"/>
              </a:rPr>
              <a:t>quyết</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định</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thành</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lập</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Hội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đồng</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giải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mật</a:t>
            </a:r>
            <a:r>
              <a:rPr lang="en-US" dirty="0">
                <a:latin typeface="Times New Roman" pitchFamily="18" charset="0"/>
                <a:cs typeface="Times New Roman" pitchFamily="18" charset="0"/>
              </a:rPr>
              <a:t>; BMNN </a:t>
            </a:r>
            <a:r>
              <a:rPr lang="en-US" dirty="0" err="1">
                <a:latin typeface="Times New Roman" pitchFamily="18" charset="0"/>
                <a:cs typeface="Times New Roman" pitchFamily="18" charset="0"/>
              </a:rPr>
              <a:t>đề</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nghị</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giải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mật</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biên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bản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họp</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Hội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đồng</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giải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mật</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quyết</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định</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giải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mật</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và</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tài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liệu</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khác</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có</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liên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quan</a:t>
            </a:r>
            <a:r>
              <a:rPr lang="en-US" dirty="0">
                <a:latin typeface="Times New Roman" pitchFamily="18" charset="0"/>
                <a:cs typeface="Times New Roman" pitchFamily="18" charset="0"/>
              </a:rPr>
              <a:t>.</a:t>
            </a:r>
          </a:p>
          <a:p>
            <a:pPr algn="just"/>
            <a:endParaRPr lang="en-US" dirty="0">
              <a:latin typeface="Times New Roman" pitchFamily="18" charset="0"/>
              <a:cs typeface="Times New Roman" pitchFamily="18" charset="0"/>
            </a:endParaRPr>
          </a:p>
          <a:p>
            <a:pPr marL="0" indent="0" algn="just">
              <a:buNone/>
            </a:pPr>
            <a:endParaRPr lang="en-US" dirty="0"/>
          </a:p>
          <a:p>
            <a:pPr marL="0" indent="0">
              <a:buNone/>
            </a:pPr>
            <a:endParaRPr lang="en-US" dirty="0"/>
          </a:p>
        </p:txBody>
      </p:sp>
    </p:spTree>
    <p:extLst>
      <p:ext uri="{BB962C8B-B14F-4D97-AF65-F5344CB8AC3E}">
        <p14:creationId xmlns:p14="http://schemas.microsoft.com/office/powerpoint/2010/main" val="2370112915"/>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867400"/>
          </a:xfrm>
        </p:spPr>
        <p:txBody>
          <a:bodyPr>
            <a:normAutofit/>
          </a:bodyPr>
          <a:lstStyle/>
          <a:p>
            <a:pPr algn="just"/>
            <a:r>
              <a:rPr lang="en-US" sz="2400" b="1" i="1" dirty="0" err="1">
                <a:latin typeface="Times New Roman" pitchFamily="18" charset="0"/>
                <a:cs typeface="Times New Roman" pitchFamily="18" charset="0"/>
              </a:rPr>
              <a:t>Giải</a:t>
            </a:r>
            <a:r>
              <a:rPr lang="en-US" sz="2400" b="1" i="1" dirty="0">
                <a:latin typeface="Times New Roman" pitchFamily="18" charset="0"/>
                <a:cs typeface="Times New Roman" pitchFamily="18" charset="0"/>
              </a:rPr>
              <a:t> </a:t>
            </a:r>
            <a:r>
              <a:rPr lang="en-US" sz="2400" b="1" i="1" dirty="0" err="1">
                <a:latin typeface="Times New Roman" pitchFamily="18" charset="0"/>
                <a:cs typeface="Times New Roman" pitchFamily="18" charset="0"/>
              </a:rPr>
              <a:t>mật</a:t>
            </a:r>
            <a:r>
              <a:rPr lang="en-US" sz="2400" b="1" i="1" dirty="0">
                <a:latin typeface="Times New Roman" pitchFamily="18" charset="0"/>
                <a:cs typeface="Times New Roman" pitchFamily="18" charset="0"/>
              </a:rPr>
              <a:t> </a:t>
            </a:r>
            <a:r>
              <a:rPr lang="en-US" sz="2400" b="1" i="1" dirty="0" err="1">
                <a:latin typeface="Times New Roman" pitchFamily="18" charset="0"/>
                <a:cs typeface="Times New Roman" pitchFamily="18" charset="0"/>
              </a:rPr>
              <a:t>toàn</a:t>
            </a:r>
            <a:r>
              <a:rPr lang="en-US" sz="2400" b="1" i="1" dirty="0">
                <a:latin typeface="Times New Roman" pitchFamily="18" charset="0"/>
                <a:cs typeface="Times New Roman" pitchFamily="18" charset="0"/>
              </a:rPr>
              <a:t> </a:t>
            </a:r>
            <a:r>
              <a:rPr lang="en-US" sz="2400" b="1" i="1" dirty="0" err="1">
                <a:latin typeface="Times New Roman" pitchFamily="18" charset="0"/>
                <a:cs typeface="Times New Roman" pitchFamily="18" charset="0"/>
              </a:rPr>
              <a:t>bộ</a:t>
            </a:r>
            <a:r>
              <a:rPr lang="en-US" sz="2400" b="1" i="1" dirty="0">
                <a:latin typeface="Times New Roman" pitchFamily="18" charset="0"/>
                <a:cs typeface="Times New Roman" pitchFamily="18" charset="0"/>
              </a:rPr>
              <a:t> BMNN: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sau</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khi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giải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mật</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phải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được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đóng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dấu</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giải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mật</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hoặc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văn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bản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xác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định</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việc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giải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mật</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và</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chậm</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nhất</a:t>
            </a:r>
            <a:r>
              <a:rPr lang="en-US" sz="2400" dirty="0">
                <a:latin typeface="Times New Roman" pitchFamily="18" charset="0"/>
                <a:cs typeface="Times New Roman" pitchFamily="18" charset="0"/>
              </a:rPr>
              <a:t> 15 </a:t>
            </a:r>
            <a:r>
              <a:rPr lang="en-US" sz="2400" dirty="0" err="1">
                <a:latin typeface="Times New Roman" pitchFamily="18" charset="0"/>
                <a:cs typeface="Times New Roman" pitchFamily="18" charset="0"/>
              </a:rPr>
              <a:t>ngày</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kể</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từ</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ngày</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có</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quyết</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định</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giải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mật</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cơ</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quan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tổ</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chức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quyết</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định</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giải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mật</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có</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trách</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nhiệm</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thông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báo</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bằng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văn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bản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cho</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các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cơ</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quan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tổ</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chức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cá</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nhân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có</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liên</a:t>
            </a:r>
            <a:r>
              <a:rPr lang="en-US" sz="2400" dirty="0">
                <a:latin typeface="Times New Roman" pitchFamily="18" charset="0"/>
                <a:cs typeface="Times New Roman" pitchFamily="18" charset="0"/>
              </a:rPr>
              <a:t> </a:t>
            </a:r>
            <a:r>
              <a:rPr lang="en-US" sz="2400" dirty="0" err="1" smtClean="0">
                <a:latin typeface="Times New Roman" pitchFamily="18" charset="0"/>
                <a:cs typeface="Times New Roman" pitchFamily="18" charset="0"/>
              </a:rPr>
              <a:t>quan</a:t>
            </a:r>
            <a:r>
              <a:rPr lang="en-US" sz="2400" dirty="0" smtClean="0">
                <a:latin typeface="Times New Roman" pitchFamily="18" charset="0"/>
                <a:cs typeface="Times New Roman" pitchFamily="18" charset="0"/>
              </a:rPr>
              <a:t> </a:t>
            </a:r>
            <a:r>
              <a:rPr lang="en-US" sz="2400" dirty="0" err="1">
                <a:latin typeface="Times New Roman" pitchFamily="18" charset="0"/>
                <a:cs typeface="Times New Roman" pitchFamily="18" charset="0"/>
              </a:rPr>
              <a:t>biết</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để</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đóng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dấu</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giải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mật</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hoặc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có</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văn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bản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xác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định</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việc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giải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mật</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đối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với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tài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liệu</a:t>
            </a:r>
            <a:r>
              <a:rPr lang="en-US" sz="2400" dirty="0">
                <a:latin typeface="Times New Roman" pitchFamily="18" charset="0"/>
                <a:cs typeface="Times New Roman" pitchFamily="18" charset="0"/>
              </a:rPr>
              <a:t> do </a:t>
            </a:r>
            <a:r>
              <a:rPr lang="en-US" sz="2400" dirty="0" err="1">
                <a:latin typeface="Times New Roman" pitchFamily="18" charset="0"/>
                <a:cs typeface="Times New Roman" pitchFamily="18" charset="0"/>
              </a:rPr>
              <a:t>mình</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quản</a:t>
            </a:r>
            <a:r>
              <a:rPr lang="en-US" sz="2400" dirty="0">
                <a:latin typeface="Times New Roman" pitchFamily="18" charset="0"/>
                <a:cs typeface="Times New Roman" pitchFamily="18" charset="0"/>
              </a:rPr>
              <a:t> </a:t>
            </a:r>
            <a:r>
              <a:rPr lang="en-US" sz="2400" dirty="0" err="1" smtClean="0">
                <a:latin typeface="Times New Roman" pitchFamily="18" charset="0"/>
                <a:cs typeface="Times New Roman" pitchFamily="18" charset="0"/>
              </a:rPr>
              <a:t>lý</a:t>
            </a:r>
            <a:r>
              <a:rPr lang="en-US" sz="2400" dirty="0" smtClean="0">
                <a:latin typeface="Times New Roman" pitchFamily="18" charset="0"/>
                <a:cs typeface="Times New Roman" pitchFamily="18" charset="0"/>
              </a:rPr>
              <a:t>.</a:t>
            </a:r>
            <a:endParaRPr lang="en-US" sz="2400" dirty="0">
              <a:latin typeface="Times New Roman" pitchFamily="18" charset="0"/>
              <a:cs typeface="Times New Roman" pitchFamily="18" charset="0"/>
            </a:endParaRPr>
          </a:p>
          <a:p>
            <a:pPr algn="just"/>
            <a:r>
              <a:rPr lang="en-US" sz="2400" b="1" i="1" dirty="0" err="1">
                <a:latin typeface="Times New Roman" pitchFamily="18" charset="0"/>
                <a:cs typeface="Times New Roman" pitchFamily="18" charset="0"/>
              </a:rPr>
              <a:t>Giải</a:t>
            </a:r>
            <a:r>
              <a:rPr lang="en-US" sz="2400" b="1" i="1" dirty="0">
                <a:latin typeface="Times New Roman" pitchFamily="18" charset="0"/>
                <a:cs typeface="Times New Roman" pitchFamily="18" charset="0"/>
              </a:rPr>
              <a:t> </a:t>
            </a:r>
            <a:r>
              <a:rPr lang="en-US" sz="2400" b="1" i="1" dirty="0" err="1">
                <a:latin typeface="Times New Roman" pitchFamily="18" charset="0"/>
                <a:cs typeface="Times New Roman" pitchFamily="18" charset="0"/>
              </a:rPr>
              <a:t>mật</a:t>
            </a:r>
            <a:r>
              <a:rPr lang="en-US" sz="2400" b="1" i="1" dirty="0">
                <a:latin typeface="Times New Roman" pitchFamily="18" charset="0"/>
                <a:cs typeface="Times New Roman" pitchFamily="18" charset="0"/>
              </a:rPr>
              <a:t> </a:t>
            </a:r>
            <a:r>
              <a:rPr lang="en-US" sz="2400" b="1" i="1" dirty="0" err="1">
                <a:latin typeface="Times New Roman" pitchFamily="18" charset="0"/>
                <a:cs typeface="Times New Roman" pitchFamily="18" charset="0"/>
              </a:rPr>
              <a:t>một</a:t>
            </a:r>
            <a:r>
              <a:rPr lang="en-US" sz="2400" b="1" i="1" dirty="0">
                <a:latin typeface="Times New Roman" pitchFamily="18" charset="0"/>
                <a:cs typeface="Times New Roman" pitchFamily="18" charset="0"/>
              </a:rPr>
              <a:t> </a:t>
            </a:r>
            <a:r>
              <a:rPr lang="en-US" sz="2400" b="1" i="1" dirty="0" err="1">
                <a:latin typeface="Times New Roman" pitchFamily="18" charset="0"/>
                <a:cs typeface="Times New Roman" pitchFamily="18" charset="0"/>
              </a:rPr>
              <a:t>phần</a:t>
            </a:r>
            <a:r>
              <a:rPr lang="en-US" sz="2400" b="1" i="1" dirty="0">
                <a:latin typeface="Times New Roman" pitchFamily="18" charset="0"/>
                <a:cs typeface="Times New Roman" pitchFamily="18" charset="0"/>
              </a:rPr>
              <a:t> BMNN: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tương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tự</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như</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giải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mật</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toàn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bộ</a:t>
            </a:r>
            <a:r>
              <a:rPr lang="en-US" sz="2400" dirty="0">
                <a:latin typeface="Times New Roman" pitchFamily="18" charset="0"/>
                <a:cs typeface="Times New Roman" pitchFamily="18" charset="0"/>
              </a:rPr>
              <a:t> BMNN; </a:t>
            </a:r>
            <a:r>
              <a:rPr lang="en-US" sz="2400" dirty="0" err="1">
                <a:latin typeface="Times New Roman" pitchFamily="18" charset="0"/>
                <a:cs typeface="Times New Roman" pitchFamily="18" charset="0"/>
              </a:rPr>
              <a:t>nội</a:t>
            </a:r>
            <a:r>
              <a:rPr lang="en-US" sz="2400" dirty="0">
                <a:latin typeface="Times New Roman" pitchFamily="18" charset="0"/>
                <a:cs typeface="Times New Roman" pitchFamily="18" charset="0"/>
              </a:rPr>
              <a:t> dung </a:t>
            </a:r>
            <a:r>
              <a:rPr lang="en-US" sz="2400" dirty="0" err="1">
                <a:latin typeface="Times New Roman" pitchFamily="18" charset="0"/>
                <a:cs typeface="Times New Roman" pitchFamily="18" charset="0"/>
              </a:rPr>
              <a:t>giải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mật</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một</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phần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phải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đưa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vào</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quyết</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định</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giải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mật</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và</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chậm</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nhất</a:t>
            </a:r>
            <a:r>
              <a:rPr lang="en-US" sz="2400" dirty="0">
                <a:latin typeface="Times New Roman" pitchFamily="18" charset="0"/>
                <a:cs typeface="Times New Roman" pitchFamily="18" charset="0"/>
              </a:rPr>
              <a:t> 15 </a:t>
            </a:r>
            <a:r>
              <a:rPr lang="en-US" sz="2400" dirty="0" err="1">
                <a:latin typeface="Times New Roman" pitchFamily="18" charset="0"/>
                <a:cs typeface="Times New Roman" pitchFamily="18" charset="0"/>
              </a:rPr>
              <a:t>ngày</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kể</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từ</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ngày</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có</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quyết</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định</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giải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mật</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cơ</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quan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tổ</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chức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quyết</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định</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giải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mật</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có</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trách</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nhiệm</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thông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báo</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bằng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văn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bản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cho</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các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cơ</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quan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tổ</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chức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cá</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nhân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có</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liên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quan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biết</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để</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thực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hiện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đóng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dấu</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giải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mật</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hoặc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có</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văn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bản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xác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định</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việc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giải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mật</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đối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với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tài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liệu</a:t>
            </a:r>
            <a:r>
              <a:rPr lang="en-US" sz="2400" dirty="0">
                <a:latin typeface="Times New Roman" pitchFamily="18" charset="0"/>
                <a:cs typeface="Times New Roman" pitchFamily="18" charset="0"/>
              </a:rPr>
              <a:t> do </a:t>
            </a:r>
            <a:r>
              <a:rPr lang="en-US" sz="2400" dirty="0" err="1">
                <a:latin typeface="Times New Roman" pitchFamily="18" charset="0"/>
                <a:cs typeface="Times New Roman" pitchFamily="18" charset="0"/>
              </a:rPr>
              <a:t>mình</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quản</a:t>
            </a:r>
            <a:r>
              <a:rPr lang="en-US" sz="2400" dirty="0">
                <a:latin typeface="Times New Roman" pitchFamily="18" charset="0"/>
                <a:cs typeface="Times New Roman" pitchFamily="18" charset="0"/>
              </a:rPr>
              <a:t> </a:t>
            </a:r>
            <a:r>
              <a:rPr lang="en-US" sz="2400" dirty="0" err="1" smtClean="0">
                <a:latin typeface="Times New Roman" pitchFamily="18" charset="0"/>
                <a:cs typeface="Times New Roman" pitchFamily="18" charset="0"/>
              </a:rPr>
              <a:t>lý</a:t>
            </a:r>
            <a:r>
              <a:rPr lang="en-US" sz="2400" dirty="0" smtClean="0">
                <a:latin typeface="Times New Roman" pitchFamily="18" charset="0"/>
                <a:cs typeface="Times New Roman" pitchFamily="18" charset="0"/>
              </a:rPr>
              <a:t>.</a:t>
            </a:r>
            <a:endParaRPr lang="en-US" sz="2400" dirty="0">
              <a:latin typeface="Times New Roman" pitchFamily="18" charset="0"/>
              <a:cs typeface="Times New Roman" pitchFamily="18" charset="0"/>
            </a:endParaRPr>
          </a:p>
          <a:p>
            <a:pPr marL="0" indent="0">
              <a:buNone/>
            </a:pPr>
            <a:endParaRPr lang="en-US" dirty="0"/>
          </a:p>
        </p:txBody>
      </p:sp>
    </p:spTree>
    <p:extLst>
      <p:ext uri="{BB962C8B-B14F-4D97-AF65-F5344CB8AC3E}">
        <p14:creationId xmlns:p14="http://schemas.microsoft.com/office/powerpoint/2010/main" val="427257253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14400"/>
            <a:ext cx="8229600" cy="4389120"/>
          </a:xfrm>
        </p:spPr>
        <p:txBody>
          <a:bodyPr>
            <a:normAutofit/>
          </a:bodyPr>
          <a:lstStyle/>
          <a:p>
            <a:pPr marL="0" indent="0" algn="just">
              <a:spcBef>
                <a:spcPts val="600"/>
              </a:spcBef>
              <a:spcAft>
                <a:spcPts val="600"/>
              </a:spcAft>
              <a:buNone/>
            </a:pPr>
            <a:r>
              <a:rPr lang="en-US" sz="2400" b="1" i="1" dirty="0" err="1">
                <a:latin typeface="Times New Roman" pitchFamily="18" charset="0"/>
                <a:cs typeface="Times New Roman" pitchFamily="18" charset="0"/>
              </a:rPr>
              <a:t>Chương</a:t>
            </a:r>
            <a:r>
              <a:rPr lang="en-US" sz="2400" b="1" i="1" dirty="0">
                <a:latin typeface="Times New Roman" pitchFamily="18" charset="0"/>
                <a:cs typeface="Times New Roman" pitchFamily="18" charset="0"/>
              </a:rPr>
              <a:t>  IV. </a:t>
            </a:r>
            <a:r>
              <a:rPr lang="en-US" sz="2400" b="1" i="1" dirty="0" err="1">
                <a:latin typeface="Times New Roman" pitchFamily="18" charset="0"/>
                <a:cs typeface="Times New Roman" pitchFamily="18" charset="0"/>
              </a:rPr>
              <a:t>Trách</a:t>
            </a:r>
            <a:r>
              <a:rPr lang="en-US" sz="2400" b="1" i="1" dirty="0">
                <a:latin typeface="Times New Roman" pitchFamily="18" charset="0"/>
                <a:cs typeface="Times New Roman" pitchFamily="18" charset="0"/>
              </a:rPr>
              <a:t> </a:t>
            </a:r>
            <a:r>
              <a:rPr lang="en-US" sz="2400" b="1" i="1" dirty="0" err="1">
                <a:latin typeface="Times New Roman" pitchFamily="18" charset="0"/>
                <a:cs typeface="Times New Roman" pitchFamily="18" charset="0"/>
              </a:rPr>
              <a:t>nhiệm</a:t>
            </a:r>
            <a:r>
              <a:rPr lang="en-US" sz="2400" b="1" i="1" dirty="0">
                <a:latin typeface="Times New Roman" pitchFamily="18" charset="0"/>
                <a:cs typeface="Times New Roman" pitchFamily="18" charset="0"/>
              </a:rPr>
              <a:t> </a:t>
            </a:r>
            <a:r>
              <a:rPr lang="en-US" sz="2400" b="1" i="1" dirty="0" err="1">
                <a:latin typeface="Times New Roman" pitchFamily="18" charset="0"/>
                <a:cs typeface="Times New Roman" pitchFamily="18" charset="0"/>
              </a:rPr>
              <a:t>bảo</a:t>
            </a:r>
            <a:r>
              <a:rPr lang="en-US" sz="2400" b="1" i="1" dirty="0">
                <a:latin typeface="Times New Roman" pitchFamily="18" charset="0"/>
                <a:cs typeface="Times New Roman" pitchFamily="18" charset="0"/>
              </a:rPr>
              <a:t> </a:t>
            </a:r>
            <a:r>
              <a:rPr lang="en-US" sz="2400" b="1" i="1" dirty="0" err="1">
                <a:latin typeface="Times New Roman" pitchFamily="18" charset="0"/>
                <a:cs typeface="Times New Roman" pitchFamily="18" charset="0"/>
              </a:rPr>
              <a:t>vệ</a:t>
            </a:r>
            <a:r>
              <a:rPr lang="en-US" sz="2400" b="1" i="1" dirty="0">
                <a:latin typeface="Times New Roman" pitchFamily="18" charset="0"/>
                <a:cs typeface="Times New Roman" pitchFamily="18" charset="0"/>
              </a:rPr>
              <a:t> </a:t>
            </a:r>
            <a:r>
              <a:rPr lang="en-US" sz="2400" b="1" i="1" dirty="0" err="1">
                <a:latin typeface="Times New Roman" pitchFamily="18" charset="0"/>
                <a:cs typeface="Times New Roman" pitchFamily="18" charset="0"/>
              </a:rPr>
              <a:t>bí</a:t>
            </a:r>
            <a:r>
              <a:rPr lang="en-US" sz="2400" b="1" i="1" dirty="0">
                <a:latin typeface="Times New Roman" pitchFamily="18" charset="0"/>
                <a:cs typeface="Times New Roman" pitchFamily="18" charset="0"/>
              </a:rPr>
              <a:t> </a:t>
            </a:r>
            <a:r>
              <a:rPr lang="en-US" sz="2400" b="1" i="1" dirty="0" err="1">
                <a:latin typeface="Times New Roman" pitchFamily="18" charset="0"/>
                <a:cs typeface="Times New Roman" pitchFamily="18" charset="0"/>
              </a:rPr>
              <a:t>mật</a:t>
            </a:r>
            <a:r>
              <a:rPr lang="en-US" sz="2400" b="1" i="1" dirty="0">
                <a:latin typeface="Times New Roman" pitchFamily="18" charset="0"/>
                <a:cs typeface="Times New Roman" pitchFamily="18" charset="0"/>
              </a:rPr>
              <a:t> </a:t>
            </a:r>
            <a:r>
              <a:rPr lang="en-US" sz="2400" b="1" i="1" dirty="0" err="1">
                <a:latin typeface="Times New Roman" pitchFamily="18" charset="0"/>
                <a:cs typeface="Times New Roman" pitchFamily="18" charset="0"/>
              </a:rPr>
              <a:t>nhà</a:t>
            </a:r>
            <a:r>
              <a:rPr lang="en-US" sz="2400" b="1" i="1" dirty="0">
                <a:latin typeface="Times New Roman" pitchFamily="18" charset="0"/>
                <a:cs typeface="Times New Roman" pitchFamily="18" charset="0"/>
              </a:rPr>
              <a:t> </a:t>
            </a:r>
            <a:r>
              <a:rPr lang="en-US" sz="2400" b="1" i="1" dirty="0" err="1">
                <a:latin typeface="Times New Roman" pitchFamily="18" charset="0"/>
                <a:cs typeface="Times New Roman" pitchFamily="18" charset="0"/>
              </a:rPr>
              <a:t>nước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gồm</a:t>
            </a:r>
            <a:r>
              <a:rPr lang="en-US" sz="2400" dirty="0">
                <a:latin typeface="Times New Roman" pitchFamily="18" charset="0"/>
                <a:cs typeface="Times New Roman" pitchFamily="18" charset="0"/>
              </a:rPr>
              <a:t> 03 </a:t>
            </a:r>
            <a:r>
              <a:rPr lang="en-US" sz="2400" dirty="0" err="1">
                <a:latin typeface="Times New Roman" pitchFamily="18" charset="0"/>
                <a:cs typeface="Times New Roman" pitchFamily="18" charset="0"/>
              </a:rPr>
              <a:t>điều</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từ</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Điều</a:t>
            </a:r>
            <a:r>
              <a:rPr lang="en-US" sz="2400" dirty="0">
                <a:latin typeface="Times New Roman" pitchFamily="18" charset="0"/>
                <a:cs typeface="Times New Roman" pitchFamily="18" charset="0"/>
              </a:rPr>
              <a:t> 24 </a:t>
            </a:r>
            <a:r>
              <a:rPr lang="en-US" sz="2400" dirty="0" err="1">
                <a:latin typeface="Times New Roman" pitchFamily="18" charset="0"/>
                <a:cs typeface="Times New Roman" pitchFamily="18" charset="0"/>
              </a:rPr>
              <a:t>đến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Điều</a:t>
            </a:r>
            <a:r>
              <a:rPr lang="en-US" sz="2400" dirty="0">
                <a:latin typeface="Times New Roman" pitchFamily="18" charset="0"/>
                <a:cs typeface="Times New Roman" pitchFamily="18" charset="0"/>
              </a:rPr>
              <a:t> 26), </a:t>
            </a:r>
            <a:r>
              <a:rPr lang="en-US" sz="2400" dirty="0" err="1">
                <a:latin typeface="Times New Roman" pitchFamily="18" charset="0"/>
                <a:cs typeface="Times New Roman" pitchFamily="18" charset="0"/>
              </a:rPr>
              <a:t>quy</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định</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cụ</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thể</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về</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trách</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nhiệm</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bảo</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vệ</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bí</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mật</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nhà</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nước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của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cơ</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quan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tổ</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chức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trách</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nhiệm</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của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người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đứng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đầu</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cơ</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quan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tổ</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chức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trực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tiếp</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quản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lý</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bí</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mật</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nhà</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nước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trách</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nhiệm</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của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người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tiếp</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cận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người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trực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tiếp</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quản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lý</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bí</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mật</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nhà</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nước</a:t>
            </a:r>
            <a:r>
              <a:rPr lang="en-US" sz="2400" dirty="0">
                <a:latin typeface="Times New Roman" pitchFamily="18" charset="0"/>
                <a:cs typeface="Times New Roman" pitchFamily="18" charset="0"/>
              </a:rPr>
              <a:t>.</a:t>
            </a:r>
          </a:p>
          <a:p>
            <a:pPr marL="0" indent="0" algn="just">
              <a:spcBef>
                <a:spcPts val="600"/>
              </a:spcBef>
              <a:spcAft>
                <a:spcPts val="600"/>
              </a:spcAft>
              <a:buNone/>
            </a:pPr>
            <a:r>
              <a:rPr lang="en-US" sz="2400" b="1" i="1" dirty="0" err="1" smtClean="0">
                <a:latin typeface="Times New Roman" pitchFamily="18" charset="0"/>
                <a:cs typeface="Times New Roman" pitchFamily="18" charset="0"/>
              </a:rPr>
              <a:t>Chương</a:t>
            </a:r>
            <a:r>
              <a:rPr lang="en-US" sz="2400" b="1" i="1" dirty="0" smtClean="0">
                <a:latin typeface="Times New Roman" pitchFamily="18" charset="0"/>
                <a:cs typeface="Times New Roman" pitchFamily="18" charset="0"/>
              </a:rPr>
              <a:t> </a:t>
            </a:r>
            <a:r>
              <a:rPr lang="en-US" sz="2400" b="1" i="1" dirty="0">
                <a:latin typeface="Times New Roman" pitchFamily="18" charset="0"/>
                <a:cs typeface="Times New Roman" pitchFamily="18" charset="0"/>
              </a:rPr>
              <a:t>V. </a:t>
            </a:r>
            <a:r>
              <a:rPr lang="en-US" sz="2400" b="1" i="1" dirty="0" err="1">
                <a:latin typeface="Times New Roman" pitchFamily="18" charset="0"/>
                <a:cs typeface="Times New Roman" pitchFamily="18" charset="0"/>
              </a:rPr>
              <a:t>Điều</a:t>
            </a:r>
            <a:r>
              <a:rPr lang="en-US" sz="2400" b="1" i="1" dirty="0">
                <a:latin typeface="Times New Roman" pitchFamily="18" charset="0"/>
                <a:cs typeface="Times New Roman" pitchFamily="18" charset="0"/>
              </a:rPr>
              <a:t> </a:t>
            </a:r>
            <a:r>
              <a:rPr lang="en-US" sz="2400" b="1" i="1" dirty="0" err="1">
                <a:latin typeface="Times New Roman" pitchFamily="18" charset="0"/>
                <a:cs typeface="Times New Roman" pitchFamily="18" charset="0"/>
              </a:rPr>
              <a:t>khoản</a:t>
            </a:r>
            <a:r>
              <a:rPr lang="en-US" sz="2400" b="1" i="1" dirty="0">
                <a:latin typeface="Times New Roman" pitchFamily="18" charset="0"/>
                <a:cs typeface="Times New Roman" pitchFamily="18" charset="0"/>
              </a:rPr>
              <a:t> </a:t>
            </a:r>
            <a:r>
              <a:rPr lang="en-US" sz="2400" b="1" i="1" dirty="0" err="1">
                <a:latin typeface="Times New Roman" pitchFamily="18" charset="0"/>
                <a:cs typeface="Times New Roman" pitchFamily="18" charset="0"/>
              </a:rPr>
              <a:t>thi</a:t>
            </a:r>
            <a:r>
              <a:rPr lang="en-US" sz="2400" b="1" i="1" dirty="0">
                <a:latin typeface="Times New Roman" pitchFamily="18" charset="0"/>
                <a:cs typeface="Times New Roman" pitchFamily="18" charset="0"/>
              </a:rPr>
              <a:t> </a:t>
            </a:r>
            <a:r>
              <a:rPr lang="en-US" sz="2400" b="1" i="1" dirty="0" err="1">
                <a:latin typeface="Times New Roman" pitchFamily="18" charset="0"/>
                <a:cs typeface="Times New Roman" pitchFamily="18" charset="0"/>
              </a:rPr>
              <a:t>hành</a:t>
            </a:r>
            <a:r>
              <a:rPr lang="vi-VN" sz="2400" dirty="0">
                <a:latin typeface="Times New Roman" pitchFamily="18" charset="0"/>
                <a:cs typeface="Times New Roman" pitchFamily="18" charset="0"/>
              </a:rPr>
              <a:t>, gồm</a:t>
            </a:r>
            <a:r>
              <a:rPr lang="en-US" sz="2400" dirty="0">
                <a:latin typeface="Times New Roman" pitchFamily="18" charset="0"/>
                <a:cs typeface="Times New Roman" pitchFamily="18" charset="0"/>
              </a:rPr>
              <a:t> 02 </a:t>
            </a:r>
            <a:r>
              <a:rPr lang="en-US" sz="2400" dirty="0" err="1">
                <a:latin typeface="Times New Roman" pitchFamily="18" charset="0"/>
                <a:cs typeface="Times New Roman" pitchFamily="18" charset="0"/>
              </a:rPr>
              <a:t>điều</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Điều</a:t>
            </a:r>
            <a:r>
              <a:rPr lang="en-US" sz="2400" dirty="0">
                <a:latin typeface="Times New Roman" pitchFamily="18" charset="0"/>
                <a:cs typeface="Times New Roman" pitchFamily="18" charset="0"/>
              </a:rPr>
              <a:t> 27 </a:t>
            </a:r>
            <a:r>
              <a:rPr lang="en-US" sz="2400" dirty="0" err="1">
                <a:latin typeface="Times New Roman" pitchFamily="18" charset="0"/>
                <a:cs typeface="Times New Roman" pitchFamily="18" charset="0"/>
              </a:rPr>
              <a:t>và</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Điều</a:t>
            </a:r>
            <a:r>
              <a:rPr lang="en-US" sz="2400" dirty="0">
                <a:latin typeface="Times New Roman" pitchFamily="18" charset="0"/>
                <a:cs typeface="Times New Roman" pitchFamily="18" charset="0"/>
              </a:rPr>
              <a:t> 28), </a:t>
            </a:r>
            <a:r>
              <a:rPr lang="en-US" sz="2400" dirty="0" err="1">
                <a:latin typeface="Times New Roman" pitchFamily="18" charset="0"/>
                <a:cs typeface="Times New Roman" pitchFamily="18" charset="0"/>
              </a:rPr>
              <a:t>quy</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định</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về</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hiệu</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lực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thi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hành</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và</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điều</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khoản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chuyển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tiếp</a:t>
            </a:r>
            <a:r>
              <a:rPr lang="en-US" sz="2400" dirty="0">
                <a:latin typeface="Times New Roman" pitchFamily="18" charset="0"/>
                <a:cs typeface="Times New Roman" pitchFamily="18" charset="0"/>
              </a:rPr>
              <a:t>.</a:t>
            </a:r>
          </a:p>
        </p:txBody>
      </p:sp>
    </p:spTree>
    <p:extLst>
      <p:ext uri="{BB962C8B-B14F-4D97-AF65-F5344CB8AC3E}">
        <p14:creationId xmlns:p14="http://schemas.microsoft.com/office/powerpoint/2010/main" val="90774487"/>
      </p:ext>
    </p:extLst>
  </p:cSld>
  <p:clrMapOvr>
    <a:masterClrMapping/>
  </p:clrMapOvr>
  <p:transition spd="slow">
    <p:pull/>
  </p:transition>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Object 3"/>
          <p:cNvGraphicFramePr>
            <a:graphicFrameLocks noChangeAspect="1"/>
          </p:cNvGraphicFramePr>
          <p:nvPr>
            <p:extLst>
              <p:ext uri="{D42A27DB-BD31-4B8C-83A1-F6EECF244321}">
                <p14:modId xmlns:p14="http://schemas.microsoft.com/office/powerpoint/2010/main" val="2735729431"/>
              </p:ext>
            </p:extLst>
          </p:nvPr>
        </p:nvGraphicFramePr>
        <p:xfrm>
          <a:off x="1355725" y="334963"/>
          <a:ext cx="6280150" cy="6035675"/>
        </p:xfrm>
        <a:graphic>
          <a:graphicData uri="http://schemas.openxmlformats.org/presentationml/2006/ole">
            <mc:AlternateContent xmlns:mc="http://schemas.openxmlformats.org/markup-compatibility/2006">
              <mc:Choice xmlns:v="urn:schemas-microsoft-com:vml" Requires="v">
                <p:oleObj spid="_x0000_s4320" name="Document" r:id="rId4" imgW="6419284" imgH="6182042" progId="Word.Document.8">
                  <p:embed/>
                </p:oleObj>
              </mc:Choice>
              <mc:Fallback>
                <p:oleObj name="Document" r:id="rId4" imgW="6419284" imgH="6182042" progId="Word.Document.8">
                  <p:embed/>
                  <p:pic>
                    <p:nvPicPr>
                      <p:cNvPr id="0" name=""/>
                      <p:cNvPicPr/>
                      <p:nvPr/>
                    </p:nvPicPr>
                    <p:blipFill>
                      <a:blip r:embed="rId5"/>
                      <a:stretch>
                        <a:fillRect/>
                      </a:stretch>
                    </p:blipFill>
                    <p:spPr>
                      <a:xfrm>
                        <a:off x="1355725" y="334963"/>
                        <a:ext cx="6280150" cy="6035675"/>
                      </a:xfrm>
                      <a:prstGeom prst="rect">
                        <a:avLst/>
                      </a:prstGeom>
                    </p:spPr>
                  </p:pic>
                </p:oleObj>
              </mc:Fallback>
            </mc:AlternateContent>
          </a:graphicData>
        </a:graphic>
      </p:graphicFrame>
    </p:spTree>
    <p:extLst>
      <p:ext uri="{BB962C8B-B14F-4D97-AF65-F5344CB8AC3E}">
        <p14:creationId xmlns:p14="http://schemas.microsoft.com/office/powerpoint/2010/main" val="1041546995"/>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3400" y="685800"/>
            <a:ext cx="8229600" cy="5943600"/>
          </a:xfrm>
        </p:spPr>
        <p:txBody>
          <a:bodyPr>
            <a:normAutofit/>
          </a:bodyPr>
          <a:lstStyle/>
          <a:p>
            <a:pPr marL="0" indent="0" algn="just">
              <a:buNone/>
            </a:pPr>
            <a:r>
              <a:rPr lang="vi-VN" sz="2400" b="1" i="1" dirty="0" smtClean="0"/>
              <a:t>1</a:t>
            </a:r>
            <a:r>
              <a:rPr lang="en-US" sz="2400" b="1" i="1" dirty="0">
                <a:latin typeface="Times New Roman" pitchFamily="18" charset="0"/>
                <a:cs typeface="Times New Roman" pitchFamily="18" charset="0"/>
              </a:rPr>
              <a:t>6</a:t>
            </a:r>
            <a:r>
              <a:rPr lang="en-US" sz="2400" b="1" i="1" dirty="0" smtClean="0"/>
              <a:t>. </a:t>
            </a:r>
            <a:r>
              <a:rPr lang="en-US" sz="2400" b="1" i="1" dirty="0" err="1" smtClean="0">
                <a:latin typeface="Times New Roman" pitchFamily="18" charset="0"/>
                <a:cs typeface="Times New Roman" pitchFamily="18" charset="0"/>
              </a:rPr>
              <a:t>Tiêu</a:t>
            </a:r>
            <a:r>
              <a:rPr lang="en-US" sz="2400" b="1" i="1" dirty="0" smtClean="0">
                <a:latin typeface="Times New Roman" pitchFamily="18" charset="0"/>
                <a:cs typeface="Times New Roman" pitchFamily="18" charset="0"/>
              </a:rPr>
              <a:t> </a:t>
            </a:r>
            <a:r>
              <a:rPr lang="en-US" sz="2400" b="1" i="1" dirty="0" err="1">
                <a:latin typeface="Times New Roman" pitchFamily="18" charset="0"/>
                <a:cs typeface="Times New Roman" pitchFamily="18" charset="0"/>
              </a:rPr>
              <a:t>hủy</a:t>
            </a:r>
            <a:r>
              <a:rPr lang="en-US" sz="2400" b="1" i="1" dirty="0">
                <a:latin typeface="Times New Roman" pitchFamily="18" charset="0"/>
                <a:cs typeface="Times New Roman" pitchFamily="18" charset="0"/>
              </a:rPr>
              <a:t> </a:t>
            </a:r>
            <a:r>
              <a:rPr lang="en-US" sz="2400" b="1" i="1" dirty="0" err="1">
                <a:latin typeface="Times New Roman" pitchFamily="18" charset="0"/>
                <a:cs typeface="Times New Roman" pitchFamily="18" charset="0"/>
              </a:rPr>
              <a:t>tài</a:t>
            </a:r>
            <a:r>
              <a:rPr lang="en-US" sz="2400" b="1" i="1" dirty="0">
                <a:latin typeface="Times New Roman" pitchFamily="18" charset="0"/>
                <a:cs typeface="Times New Roman" pitchFamily="18" charset="0"/>
              </a:rPr>
              <a:t> </a:t>
            </a:r>
            <a:r>
              <a:rPr lang="en-US" sz="2400" b="1" i="1" dirty="0" err="1">
                <a:latin typeface="Times New Roman" pitchFamily="18" charset="0"/>
                <a:cs typeface="Times New Roman" pitchFamily="18" charset="0"/>
              </a:rPr>
              <a:t>liệu</a:t>
            </a:r>
            <a:r>
              <a:rPr lang="en-US" sz="2400" b="1" i="1" dirty="0">
                <a:latin typeface="Times New Roman" pitchFamily="18" charset="0"/>
                <a:cs typeface="Times New Roman" pitchFamily="18" charset="0"/>
              </a:rPr>
              <a:t>, </a:t>
            </a:r>
            <a:r>
              <a:rPr lang="en-US" sz="2400" b="1" i="1" dirty="0" err="1">
                <a:latin typeface="Times New Roman" pitchFamily="18" charset="0"/>
                <a:cs typeface="Times New Roman" pitchFamily="18" charset="0"/>
              </a:rPr>
              <a:t>vật</a:t>
            </a:r>
            <a:r>
              <a:rPr lang="en-US" sz="2400" b="1" i="1" dirty="0">
                <a:latin typeface="Times New Roman" pitchFamily="18" charset="0"/>
                <a:cs typeface="Times New Roman" pitchFamily="18" charset="0"/>
              </a:rPr>
              <a:t> </a:t>
            </a:r>
            <a:r>
              <a:rPr lang="en-US" sz="2400" b="1" i="1" dirty="0" err="1">
                <a:latin typeface="Times New Roman" pitchFamily="18" charset="0"/>
                <a:cs typeface="Times New Roman" pitchFamily="18" charset="0"/>
              </a:rPr>
              <a:t>chứa</a:t>
            </a:r>
            <a:r>
              <a:rPr lang="en-US" sz="2400" b="1" i="1" dirty="0">
                <a:latin typeface="Times New Roman" pitchFamily="18" charset="0"/>
                <a:cs typeface="Times New Roman" pitchFamily="18" charset="0"/>
              </a:rPr>
              <a:t> BMNN (</a:t>
            </a:r>
            <a:r>
              <a:rPr lang="en-US" sz="2400" b="1" i="1" dirty="0" err="1">
                <a:latin typeface="Times New Roman" pitchFamily="18" charset="0"/>
                <a:cs typeface="Times New Roman" pitchFamily="18" charset="0"/>
              </a:rPr>
              <a:t>Điều</a:t>
            </a:r>
            <a:r>
              <a:rPr lang="en-US" sz="2400" b="1" i="1" dirty="0">
                <a:latin typeface="Times New Roman" pitchFamily="18" charset="0"/>
                <a:cs typeface="Times New Roman" pitchFamily="18" charset="0"/>
              </a:rPr>
              <a:t> 23</a:t>
            </a:r>
            <a:r>
              <a:rPr lang="en-US" sz="2400" b="1" i="1" dirty="0" smtClean="0">
                <a:latin typeface="Times New Roman" pitchFamily="18" charset="0"/>
                <a:cs typeface="Times New Roman" pitchFamily="18" charset="0"/>
              </a:rPr>
              <a:t>)</a:t>
            </a:r>
          </a:p>
          <a:p>
            <a:pPr marL="0" indent="0" algn="just">
              <a:buNone/>
            </a:pPr>
            <a:r>
              <a:rPr lang="en-US" sz="2400" b="1" i="1" dirty="0">
                <a:latin typeface="Times New Roman" pitchFamily="18" charset="0"/>
                <a:cs typeface="Times New Roman" pitchFamily="18" charset="0"/>
              </a:rPr>
              <a:t>- </a:t>
            </a:r>
            <a:r>
              <a:rPr lang="en-US" sz="2400" b="1" i="1" dirty="0" err="1" smtClean="0">
                <a:latin typeface="Times New Roman" pitchFamily="18" charset="0"/>
                <a:cs typeface="Times New Roman" pitchFamily="18" charset="0"/>
              </a:rPr>
              <a:t>Các</a:t>
            </a:r>
            <a:r>
              <a:rPr lang="en-US" sz="2400" b="1" i="1" dirty="0" smtClean="0">
                <a:latin typeface="Times New Roman" pitchFamily="18" charset="0"/>
                <a:cs typeface="Times New Roman" pitchFamily="18" charset="0"/>
              </a:rPr>
              <a:t> </a:t>
            </a:r>
            <a:r>
              <a:rPr lang="en-US" sz="2400" b="1" i="1" dirty="0" err="1" smtClean="0">
                <a:latin typeface="Times New Roman" pitchFamily="18" charset="0"/>
                <a:cs typeface="Times New Roman" pitchFamily="18" charset="0"/>
              </a:rPr>
              <a:t>trường</a:t>
            </a:r>
            <a:r>
              <a:rPr lang="en-US" sz="2400" b="1" i="1" dirty="0" smtClean="0">
                <a:latin typeface="Times New Roman" pitchFamily="18" charset="0"/>
                <a:cs typeface="Times New Roman" pitchFamily="18" charset="0"/>
              </a:rPr>
              <a:t> </a:t>
            </a:r>
            <a:r>
              <a:rPr lang="en-US" sz="2400" b="1" i="1" dirty="0" err="1" smtClean="0">
                <a:latin typeface="Times New Roman" pitchFamily="18" charset="0"/>
                <a:cs typeface="Times New Roman" pitchFamily="18" charset="0"/>
              </a:rPr>
              <a:t>hợp</a:t>
            </a:r>
            <a:r>
              <a:rPr lang="en-US" sz="2400" b="1" i="1" dirty="0">
                <a:latin typeface="Times New Roman" pitchFamily="18" charset="0"/>
                <a:cs typeface="Times New Roman" pitchFamily="18" charset="0"/>
              </a:rPr>
              <a:t> </a:t>
            </a:r>
            <a:r>
              <a:rPr lang="en-US" sz="2400" b="1" i="1" dirty="0" err="1" smtClean="0">
                <a:latin typeface="Times New Roman" pitchFamily="18" charset="0"/>
                <a:cs typeface="Times New Roman" pitchFamily="18" charset="0"/>
              </a:rPr>
              <a:t>tiêu</a:t>
            </a:r>
            <a:r>
              <a:rPr lang="en-US" sz="2400" b="1" i="1" dirty="0" smtClean="0">
                <a:latin typeface="Times New Roman" pitchFamily="18" charset="0"/>
                <a:cs typeface="Times New Roman" pitchFamily="18" charset="0"/>
              </a:rPr>
              <a:t> </a:t>
            </a:r>
            <a:r>
              <a:rPr lang="en-US" sz="2400" b="1" i="1" dirty="0" err="1">
                <a:latin typeface="Times New Roman" pitchFamily="18" charset="0"/>
                <a:cs typeface="Times New Roman" pitchFamily="18" charset="0"/>
              </a:rPr>
              <a:t>hủy</a:t>
            </a:r>
            <a:r>
              <a:rPr lang="en-US" sz="2400" b="1" i="1" dirty="0">
                <a:latin typeface="Times New Roman" pitchFamily="18" charset="0"/>
                <a:cs typeface="Times New Roman" pitchFamily="18" charset="0"/>
              </a:rPr>
              <a:t> </a:t>
            </a:r>
            <a:r>
              <a:rPr lang="en-US" sz="2400" b="1" i="1" dirty="0" err="1">
                <a:latin typeface="Times New Roman" pitchFamily="18" charset="0"/>
                <a:cs typeface="Times New Roman" pitchFamily="18" charset="0"/>
              </a:rPr>
              <a:t>tài</a:t>
            </a:r>
            <a:r>
              <a:rPr lang="en-US" sz="2400" b="1" i="1" dirty="0">
                <a:latin typeface="Times New Roman" pitchFamily="18" charset="0"/>
                <a:cs typeface="Times New Roman" pitchFamily="18" charset="0"/>
              </a:rPr>
              <a:t> </a:t>
            </a:r>
            <a:r>
              <a:rPr lang="en-US" sz="2400" b="1" i="1" dirty="0" err="1">
                <a:latin typeface="Times New Roman" pitchFamily="18" charset="0"/>
                <a:cs typeface="Times New Roman" pitchFamily="18" charset="0"/>
              </a:rPr>
              <a:t>liệu</a:t>
            </a:r>
            <a:r>
              <a:rPr lang="en-US" sz="2400" b="1" i="1" dirty="0">
                <a:latin typeface="Times New Roman" pitchFamily="18" charset="0"/>
                <a:cs typeface="Times New Roman" pitchFamily="18" charset="0"/>
              </a:rPr>
              <a:t>, </a:t>
            </a:r>
            <a:r>
              <a:rPr lang="en-US" sz="2400" b="1" i="1" dirty="0" err="1">
                <a:latin typeface="Times New Roman" pitchFamily="18" charset="0"/>
                <a:cs typeface="Times New Roman" pitchFamily="18" charset="0"/>
              </a:rPr>
              <a:t>vật</a:t>
            </a:r>
            <a:r>
              <a:rPr lang="en-US" sz="2400" b="1" i="1" dirty="0">
                <a:latin typeface="Times New Roman" pitchFamily="18" charset="0"/>
                <a:cs typeface="Times New Roman" pitchFamily="18" charset="0"/>
              </a:rPr>
              <a:t> </a:t>
            </a:r>
            <a:r>
              <a:rPr lang="en-US" sz="2400" b="1" i="1" dirty="0" err="1">
                <a:latin typeface="Times New Roman" pitchFamily="18" charset="0"/>
                <a:cs typeface="Times New Roman" pitchFamily="18" charset="0"/>
              </a:rPr>
              <a:t>chứa</a:t>
            </a:r>
            <a:r>
              <a:rPr lang="en-US" sz="2400" b="1" i="1" dirty="0">
                <a:latin typeface="Times New Roman" pitchFamily="18" charset="0"/>
                <a:cs typeface="Times New Roman" pitchFamily="18" charset="0"/>
              </a:rPr>
              <a:t> </a:t>
            </a:r>
            <a:r>
              <a:rPr lang="en-US" sz="2400" b="1" i="1" dirty="0" smtClean="0">
                <a:latin typeface="Times New Roman" pitchFamily="18" charset="0"/>
                <a:cs typeface="Times New Roman" pitchFamily="18" charset="0"/>
              </a:rPr>
              <a:t>BMNN: </a:t>
            </a:r>
            <a:endParaRPr lang="en-US" sz="2400" b="1" i="1" dirty="0">
              <a:latin typeface="Times New Roman" pitchFamily="18" charset="0"/>
              <a:cs typeface="Times New Roman" pitchFamily="18" charset="0"/>
            </a:endParaRPr>
          </a:p>
          <a:p>
            <a:pPr marL="0" indent="0" algn="just">
              <a:buNone/>
            </a:pPr>
            <a:r>
              <a:rPr lang="en-US" sz="2400" b="1" dirty="0">
                <a:latin typeface="Times New Roman" pitchFamily="18" charset="0"/>
                <a:cs typeface="Times New Roman" pitchFamily="18" charset="0"/>
              </a:rPr>
              <a:t>(1) </a:t>
            </a:r>
            <a:r>
              <a:rPr lang="en-US" sz="2400" dirty="0" err="1">
                <a:latin typeface="Times New Roman" pitchFamily="18" charset="0"/>
                <a:cs typeface="Times New Roman" pitchFamily="18" charset="0"/>
              </a:rPr>
              <a:t>Khi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không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cần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thiết</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phải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lưu</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giữ</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và</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việc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tiêu</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hủy</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không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gây</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nguy</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hại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đến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lợi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ích</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quốc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gia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dân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tộc</a:t>
            </a:r>
            <a:r>
              <a:rPr lang="en-US" sz="2400" dirty="0">
                <a:latin typeface="Times New Roman" pitchFamily="18" charset="0"/>
                <a:cs typeface="Times New Roman" pitchFamily="18" charset="0"/>
              </a:rPr>
              <a:t>.</a:t>
            </a:r>
          </a:p>
          <a:p>
            <a:pPr marL="0" indent="0" algn="just">
              <a:buNone/>
            </a:pPr>
            <a:r>
              <a:rPr lang="en-US" sz="2400" b="1" dirty="0">
                <a:latin typeface="Times New Roman" pitchFamily="18" charset="0"/>
                <a:cs typeface="Times New Roman" pitchFamily="18" charset="0"/>
              </a:rPr>
              <a:t>(2) </a:t>
            </a:r>
            <a:r>
              <a:rPr lang="en-US" sz="2400" dirty="0" err="1">
                <a:latin typeface="Times New Roman" pitchFamily="18" charset="0"/>
                <a:cs typeface="Times New Roman" pitchFamily="18" charset="0"/>
              </a:rPr>
              <a:t>Nếu</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không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tiêu</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hủy</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ngay</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sẽ</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gây</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nguy</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hại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cho</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lợi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ích</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quốc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gia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dân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tộc</a:t>
            </a:r>
            <a:r>
              <a:rPr lang="en-US" sz="2400" dirty="0">
                <a:latin typeface="Times New Roman" pitchFamily="18" charset="0"/>
                <a:cs typeface="Times New Roman" pitchFamily="18" charset="0"/>
              </a:rPr>
              <a:t>.</a:t>
            </a:r>
          </a:p>
          <a:p>
            <a:pPr marL="0" indent="0" algn="just">
              <a:buNone/>
            </a:pPr>
            <a:r>
              <a:rPr lang="en-US" sz="2400" b="1" i="1" dirty="0">
                <a:latin typeface="Times New Roman" pitchFamily="18" charset="0"/>
                <a:cs typeface="Times New Roman" pitchFamily="18" charset="0"/>
              </a:rPr>
              <a:t>- </a:t>
            </a:r>
            <a:r>
              <a:rPr lang="en-US" sz="2400" b="1" i="1" dirty="0" err="1">
                <a:latin typeface="Times New Roman" pitchFamily="18" charset="0"/>
                <a:cs typeface="Times New Roman" pitchFamily="18" charset="0"/>
              </a:rPr>
              <a:t>Y</a:t>
            </a:r>
            <a:r>
              <a:rPr lang="en-US" sz="2400" b="1" i="1" dirty="0" err="1" smtClean="0">
                <a:latin typeface="Times New Roman" pitchFamily="18" charset="0"/>
                <a:cs typeface="Times New Roman" pitchFamily="18" charset="0"/>
              </a:rPr>
              <a:t>êu</a:t>
            </a:r>
            <a:r>
              <a:rPr lang="en-US" sz="2400" b="1" i="1" dirty="0" smtClean="0">
                <a:latin typeface="Times New Roman" pitchFamily="18" charset="0"/>
                <a:cs typeface="Times New Roman" pitchFamily="18" charset="0"/>
              </a:rPr>
              <a:t> </a:t>
            </a:r>
            <a:r>
              <a:rPr lang="en-US" sz="2400" b="1" i="1" dirty="0" err="1">
                <a:latin typeface="Times New Roman" pitchFamily="18" charset="0"/>
                <a:cs typeface="Times New Roman" pitchFamily="18" charset="0"/>
              </a:rPr>
              <a:t>cầu</a:t>
            </a:r>
            <a:r>
              <a:rPr lang="en-US" sz="2400" b="1" i="1" dirty="0">
                <a:latin typeface="Times New Roman" pitchFamily="18" charset="0"/>
                <a:cs typeface="Times New Roman" pitchFamily="18" charset="0"/>
              </a:rPr>
              <a:t> </a:t>
            </a:r>
            <a:r>
              <a:rPr lang="en-US" sz="2400" b="1" i="1" dirty="0" err="1">
                <a:latin typeface="Times New Roman" pitchFamily="18" charset="0"/>
                <a:cs typeface="Times New Roman" pitchFamily="18" charset="0"/>
              </a:rPr>
              <a:t>tiêu</a:t>
            </a:r>
            <a:r>
              <a:rPr lang="en-US" sz="2400" b="1" i="1" dirty="0">
                <a:latin typeface="Times New Roman" pitchFamily="18" charset="0"/>
                <a:cs typeface="Times New Roman" pitchFamily="18" charset="0"/>
              </a:rPr>
              <a:t> </a:t>
            </a:r>
            <a:r>
              <a:rPr lang="en-US" sz="2400" b="1" i="1" dirty="0" err="1">
                <a:latin typeface="Times New Roman" pitchFamily="18" charset="0"/>
                <a:cs typeface="Times New Roman" pitchFamily="18" charset="0"/>
              </a:rPr>
              <a:t>hủy</a:t>
            </a:r>
            <a:r>
              <a:rPr lang="en-US" sz="2400" b="1" i="1" dirty="0">
                <a:latin typeface="Times New Roman" pitchFamily="18" charset="0"/>
                <a:cs typeface="Times New Roman" pitchFamily="18" charset="0"/>
              </a:rPr>
              <a:t> </a:t>
            </a:r>
            <a:r>
              <a:rPr lang="en-US" sz="2400" b="1" i="1" dirty="0" err="1">
                <a:latin typeface="Times New Roman" pitchFamily="18" charset="0"/>
                <a:cs typeface="Times New Roman" pitchFamily="18" charset="0"/>
              </a:rPr>
              <a:t>tài</a:t>
            </a:r>
            <a:r>
              <a:rPr lang="en-US" sz="2400" b="1" i="1" dirty="0">
                <a:latin typeface="Times New Roman" pitchFamily="18" charset="0"/>
                <a:cs typeface="Times New Roman" pitchFamily="18" charset="0"/>
              </a:rPr>
              <a:t> </a:t>
            </a:r>
            <a:r>
              <a:rPr lang="en-US" sz="2400" b="1" i="1" dirty="0" err="1">
                <a:latin typeface="Times New Roman" pitchFamily="18" charset="0"/>
                <a:cs typeface="Times New Roman" pitchFamily="18" charset="0"/>
              </a:rPr>
              <a:t>liệu</a:t>
            </a:r>
            <a:r>
              <a:rPr lang="en-US" sz="2400" b="1" i="1" dirty="0">
                <a:latin typeface="Times New Roman" pitchFamily="18" charset="0"/>
                <a:cs typeface="Times New Roman" pitchFamily="18" charset="0"/>
              </a:rPr>
              <a:t>, </a:t>
            </a:r>
            <a:r>
              <a:rPr lang="en-US" sz="2400" b="1" i="1" dirty="0" err="1">
                <a:latin typeface="Times New Roman" pitchFamily="18" charset="0"/>
                <a:cs typeface="Times New Roman" pitchFamily="18" charset="0"/>
              </a:rPr>
              <a:t>vật</a:t>
            </a:r>
            <a:r>
              <a:rPr lang="en-US" sz="2400" b="1" i="1" dirty="0">
                <a:latin typeface="Times New Roman" pitchFamily="18" charset="0"/>
                <a:cs typeface="Times New Roman" pitchFamily="18" charset="0"/>
              </a:rPr>
              <a:t> </a:t>
            </a:r>
            <a:r>
              <a:rPr lang="en-US" sz="2400" b="1" i="1" dirty="0" err="1">
                <a:latin typeface="Times New Roman" pitchFamily="18" charset="0"/>
                <a:cs typeface="Times New Roman" pitchFamily="18" charset="0"/>
              </a:rPr>
              <a:t>chứa</a:t>
            </a:r>
            <a:r>
              <a:rPr lang="en-US" sz="2400" b="1" i="1" dirty="0">
                <a:latin typeface="Times New Roman" pitchFamily="18" charset="0"/>
                <a:cs typeface="Times New Roman" pitchFamily="18" charset="0"/>
              </a:rPr>
              <a:t> </a:t>
            </a:r>
            <a:r>
              <a:rPr lang="en-US" sz="2400" b="1" i="1" dirty="0" smtClean="0">
                <a:latin typeface="Times New Roman" pitchFamily="18" charset="0"/>
                <a:cs typeface="Times New Roman" pitchFamily="18" charset="0"/>
              </a:rPr>
              <a:t>BMNN: </a:t>
            </a:r>
            <a:endParaRPr lang="en-US" sz="2400" b="1" i="1" dirty="0">
              <a:latin typeface="Times New Roman" pitchFamily="18" charset="0"/>
              <a:cs typeface="Times New Roman" pitchFamily="18" charset="0"/>
            </a:endParaRPr>
          </a:p>
          <a:p>
            <a:pPr marL="0" indent="0" algn="just">
              <a:buNone/>
            </a:pPr>
            <a:r>
              <a:rPr lang="en-US" sz="2400" dirty="0">
                <a:latin typeface="Times New Roman" pitchFamily="18" charset="0"/>
                <a:cs typeface="Times New Roman" pitchFamily="18" charset="0"/>
              </a:rPr>
              <a:t>+</a:t>
            </a:r>
            <a:r>
              <a:rPr lang="en-US" sz="2400" dirty="0" smtClean="0">
                <a:latin typeface="Times New Roman" pitchFamily="18" charset="0"/>
                <a:cs typeface="Times New Roman" pitchFamily="18" charset="0"/>
              </a:rPr>
              <a:t> </a:t>
            </a:r>
            <a:r>
              <a:rPr lang="en-US" sz="2400" dirty="0" err="1">
                <a:latin typeface="Times New Roman" pitchFamily="18" charset="0"/>
                <a:cs typeface="Times New Roman" pitchFamily="18" charset="0"/>
              </a:rPr>
              <a:t>Không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để</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bị</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lộ</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bị</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mất</a:t>
            </a:r>
            <a:r>
              <a:rPr lang="en-US" sz="2400" dirty="0">
                <a:latin typeface="Times New Roman" pitchFamily="18" charset="0"/>
                <a:cs typeface="Times New Roman" pitchFamily="18" charset="0"/>
              </a:rPr>
              <a:t> BMNN. </a:t>
            </a:r>
          </a:p>
          <a:p>
            <a:pPr marL="0" indent="0" algn="just">
              <a:buNone/>
            </a:pPr>
            <a:r>
              <a:rPr lang="en-US" sz="2400" dirty="0">
                <a:latin typeface="Times New Roman" pitchFamily="18" charset="0"/>
                <a:cs typeface="Times New Roman" pitchFamily="18" charset="0"/>
              </a:rPr>
              <a:t>+</a:t>
            </a:r>
            <a:r>
              <a:rPr lang="en-US" sz="2400" dirty="0" smtClean="0">
                <a:latin typeface="Times New Roman" pitchFamily="18" charset="0"/>
                <a:cs typeface="Times New Roman" pitchFamily="18" charset="0"/>
              </a:rPr>
              <a:t> </a:t>
            </a:r>
            <a:r>
              <a:rPr lang="en-US" sz="2400" dirty="0" err="1">
                <a:latin typeface="Times New Roman" pitchFamily="18" charset="0"/>
                <a:cs typeface="Times New Roman" pitchFamily="18" charset="0"/>
              </a:rPr>
              <a:t>Quá</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trình</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tiêu</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hủy</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phải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tác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động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làm</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thay</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đổi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hình</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dạng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tính</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năng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tác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dụng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của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tài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liệu</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vật</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chứa</a:t>
            </a:r>
            <a:r>
              <a:rPr lang="en-US" sz="2400" dirty="0">
                <a:latin typeface="Times New Roman" pitchFamily="18" charset="0"/>
                <a:cs typeface="Times New Roman" pitchFamily="18" charset="0"/>
              </a:rPr>
              <a:t> BMNN </a:t>
            </a:r>
            <a:r>
              <a:rPr lang="en-US" sz="2400" dirty="0" err="1">
                <a:latin typeface="Times New Roman" pitchFamily="18" charset="0"/>
                <a:cs typeface="Times New Roman" pitchFamily="18" charset="0"/>
              </a:rPr>
              <a:t>và</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loại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bỏ</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hoàn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toàn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thông</a:t>
            </a:r>
            <a:r>
              <a:rPr lang="en-US" sz="2400" dirty="0">
                <a:latin typeface="Times New Roman" pitchFamily="18" charset="0"/>
                <a:cs typeface="Times New Roman" pitchFamily="18" charset="0"/>
              </a:rPr>
              <a:t> tin BMNN. </a:t>
            </a:r>
          </a:p>
          <a:p>
            <a:pPr marL="0" indent="0" algn="just">
              <a:buNone/>
            </a:pPr>
            <a:r>
              <a:rPr lang="en-US" sz="2400" dirty="0">
                <a:latin typeface="Times New Roman" pitchFamily="18" charset="0"/>
                <a:cs typeface="Times New Roman" pitchFamily="18" charset="0"/>
              </a:rPr>
              <a:t>+</a:t>
            </a:r>
            <a:r>
              <a:rPr lang="en-US" sz="2400" dirty="0" smtClean="0">
                <a:latin typeface="Times New Roman" pitchFamily="18" charset="0"/>
                <a:cs typeface="Times New Roman" pitchFamily="18" charset="0"/>
              </a:rPr>
              <a:t> </a:t>
            </a:r>
            <a:r>
              <a:rPr lang="en-US" sz="2400" dirty="0" err="1">
                <a:latin typeface="Times New Roman" pitchFamily="18" charset="0"/>
                <a:cs typeface="Times New Roman" pitchFamily="18" charset="0"/>
              </a:rPr>
              <a:t>Tài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liệu</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vật</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chứa</a:t>
            </a:r>
            <a:r>
              <a:rPr lang="en-US" sz="2400" dirty="0">
                <a:latin typeface="Times New Roman" pitchFamily="18" charset="0"/>
                <a:cs typeface="Times New Roman" pitchFamily="18" charset="0"/>
              </a:rPr>
              <a:t> BMNN </a:t>
            </a:r>
            <a:r>
              <a:rPr lang="en-US" sz="2400" dirty="0" err="1">
                <a:latin typeface="Times New Roman" pitchFamily="18" charset="0"/>
                <a:cs typeface="Times New Roman" pitchFamily="18" charset="0"/>
              </a:rPr>
              <a:t>sau</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khi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tiêu</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hủy</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không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thể</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phục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hồi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hình</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dạng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tính</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năng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tác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dụng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nội</a:t>
            </a:r>
            <a:r>
              <a:rPr lang="en-US" sz="2400" dirty="0">
                <a:latin typeface="Times New Roman" pitchFamily="18" charset="0"/>
                <a:cs typeface="Times New Roman" pitchFamily="18" charset="0"/>
              </a:rPr>
              <a:t> dung.</a:t>
            </a:r>
          </a:p>
          <a:p>
            <a:pPr marL="0" indent="0">
              <a:buNone/>
            </a:pPr>
            <a:endParaRPr lang="en-US" dirty="0"/>
          </a:p>
        </p:txBody>
      </p:sp>
    </p:spTree>
    <p:extLst>
      <p:ext uri="{BB962C8B-B14F-4D97-AF65-F5344CB8AC3E}">
        <p14:creationId xmlns:p14="http://schemas.microsoft.com/office/powerpoint/2010/main" val="3487916370"/>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838200"/>
            <a:ext cx="8229600" cy="5791200"/>
          </a:xfrm>
        </p:spPr>
        <p:txBody>
          <a:bodyPr/>
          <a:lstStyle/>
          <a:p>
            <a:pPr marL="0" indent="0" algn="just">
              <a:buNone/>
            </a:pPr>
            <a:r>
              <a:rPr lang="it-IT" sz="2400" b="1" i="1" dirty="0" smtClean="0">
                <a:latin typeface="Times New Roman" pitchFamily="18" charset="0"/>
                <a:cs typeface="Times New Roman" pitchFamily="18" charset="0"/>
              </a:rPr>
              <a:t>- Thẩm quyền:</a:t>
            </a:r>
          </a:p>
          <a:p>
            <a:pPr marL="0" indent="0" algn="just">
              <a:buNone/>
            </a:pPr>
            <a:r>
              <a:rPr lang="it-IT" sz="2400" dirty="0" smtClean="0">
                <a:latin typeface="Times New Roman" pitchFamily="18" charset="0"/>
                <a:cs typeface="Times New Roman" pitchFamily="18" charset="0"/>
              </a:rPr>
              <a:t>+ Người có thẩm quyền cho phép sao, chụp BMNN theo quy định tại khoản 1, khoản 2 Điều 11 Luật Bảo vệ BMNN có thẩm quyền quyết định tiêu hủy tài liệu, vật chứa BMNN.</a:t>
            </a:r>
          </a:p>
          <a:p>
            <a:pPr marL="0" indent="0" algn="just">
              <a:buNone/>
            </a:pPr>
            <a:r>
              <a:rPr lang="it-IT" sz="2400" dirty="0" smtClean="0">
                <a:latin typeface="Times New Roman" pitchFamily="18" charset="0"/>
                <a:cs typeface="Times New Roman" pitchFamily="18" charset="0"/>
              </a:rPr>
              <a:t>+ </a:t>
            </a:r>
            <a:r>
              <a:rPr lang="it-IT" sz="2400" dirty="0">
                <a:latin typeface="Times New Roman" pitchFamily="18" charset="0"/>
                <a:cs typeface="Times New Roman" pitchFamily="18" charset="0"/>
              </a:rPr>
              <a:t>Bộ </a:t>
            </a:r>
            <a:r>
              <a:rPr lang="vi-VN" sz="2400" dirty="0">
                <a:latin typeface="Times New Roman" pitchFamily="18" charset="0"/>
                <a:cs typeface="Times New Roman" pitchFamily="18" charset="0"/>
              </a:rPr>
              <a:t>trưởng Bộ </a:t>
            </a:r>
            <a:r>
              <a:rPr lang="it-IT" sz="2400" dirty="0">
                <a:latin typeface="Times New Roman" pitchFamily="18" charset="0"/>
                <a:cs typeface="Times New Roman" pitchFamily="18" charset="0"/>
              </a:rPr>
              <a:t>Quốc phòng</a:t>
            </a:r>
            <a:r>
              <a:rPr lang="vi-VN" sz="2400" dirty="0">
                <a:latin typeface="Times New Roman" pitchFamily="18" charset="0"/>
                <a:cs typeface="Times New Roman" pitchFamily="18" charset="0"/>
              </a:rPr>
              <a:t>, </a:t>
            </a:r>
            <a:r>
              <a:rPr lang="it-IT" sz="2400" dirty="0">
                <a:latin typeface="Times New Roman" pitchFamily="18" charset="0"/>
                <a:cs typeface="Times New Roman" pitchFamily="18" charset="0"/>
              </a:rPr>
              <a:t>Bộ trưởng Bộ Công an quy định </a:t>
            </a:r>
            <a:r>
              <a:rPr lang="vi-VN" sz="2400" dirty="0">
                <a:latin typeface="Times New Roman" pitchFamily="18" charset="0"/>
                <a:cs typeface="Times New Roman" pitchFamily="18" charset="0"/>
              </a:rPr>
              <a:t>t</a:t>
            </a:r>
            <a:r>
              <a:rPr lang="it-IT" sz="2400" dirty="0">
                <a:latin typeface="Times New Roman" pitchFamily="18" charset="0"/>
                <a:cs typeface="Times New Roman" pitchFamily="18" charset="0"/>
              </a:rPr>
              <a:t>hẩm quyền tiêu hủy tài liệu, vật chứa bí mật nhà nước </a:t>
            </a:r>
            <a:r>
              <a:rPr lang="vi-VN" sz="2400" dirty="0">
                <a:latin typeface="Times New Roman" pitchFamily="18" charset="0"/>
                <a:cs typeface="Times New Roman" pitchFamily="18" charset="0"/>
              </a:rPr>
              <a:t>thuộc phạm vi quản lý</a:t>
            </a:r>
            <a:r>
              <a:rPr lang="en-US" sz="2400" dirty="0">
                <a:latin typeface="Times New Roman" pitchFamily="18" charset="0"/>
                <a:cs typeface="Times New Roman" pitchFamily="18" charset="0"/>
              </a:rPr>
              <a:t>.</a:t>
            </a:r>
            <a:endParaRPr lang="it-IT" sz="2400" dirty="0">
              <a:latin typeface="Times New Roman" pitchFamily="18" charset="0"/>
              <a:cs typeface="Times New Roman" pitchFamily="18" charset="0"/>
            </a:endParaRPr>
          </a:p>
          <a:p>
            <a:pPr marL="0" indent="0" algn="just">
              <a:buNone/>
            </a:pPr>
            <a:r>
              <a:rPr lang="en-US" sz="2400" i="1" dirty="0">
                <a:latin typeface="Times New Roman" pitchFamily="18" charset="0"/>
                <a:cs typeface="Times New Roman" pitchFamily="18" charset="0"/>
              </a:rPr>
              <a:t>+</a:t>
            </a:r>
            <a:r>
              <a:rPr lang="it-IT" sz="2400" dirty="0">
                <a:latin typeface="Times New Roman" pitchFamily="18" charset="0"/>
                <a:cs typeface="Times New Roman" pitchFamily="18" charset="0"/>
              </a:rPr>
              <a:t> Người đang quản lý tài liệu, vật chứa bí mật nhà nước được quyền quyết định tiêu hủy trong trường </a:t>
            </a:r>
            <a:r>
              <a:rPr lang="it-IT" sz="2400" dirty="0" smtClean="0">
                <a:latin typeface="Times New Roman" pitchFamily="18" charset="0"/>
                <a:cs typeface="Times New Roman" pitchFamily="18" charset="0"/>
              </a:rPr>
              <a:t>hợp</a:t>
            </a:r>
            <a:r>
              <a:rPr lang="en-US" sz="2400" dirty="0">
                <a:latin typeface="Times New Roman" pitchFamily="18" charset="0"/>
                <a:cs typeface="Times New Roman" pitchFamily="18" charset="0"/>
              </a:rPr>
              <a:t> </a:t>
            </a:r>
            <a:r>
              <a:rPr lang="en-US" sz="2400" dirty="0" err="1" smtClean="0">
                <a:latin typeface="Times New Roman" pitchFamily="18" charset="0"/>
                <a:cs typeface="Times New Roman" pitchFamily="18" charset="0"/>
              </a:rPr>
              <a:t>nếu</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không</a:t>
            </a:r>
            <a:r>
              <a:rPr lang="en-US" sz="2400" dirty="0" smtClean="0">
                <a:latin typeface="Times New Roman" pitchFamily="18" charset="0"/>
                <a:cs typeface="Times New Roman" pitchFamily="18" charset="0"/>
              </a:rPr>
              <a:t> </a:t>
            </a:r>
            <a:r>
              <a:rPr lang="en-US" sz="2400" dirty="0" err="1">
                <a:latin typeface="Times New Roman" pitchFamily="18" charset="0"/>
                <a:cs typeface="Times New Roman" pitchFamily="18" charset="0"/>
              </a:rPr>
              <a:t>tiêu</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hủy</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ngay</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sẽ</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gây</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nguy</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hại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cho</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lợi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ích</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quốc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gia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dân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tộc</a:t>
            </a:r>
            <a:r>
              <a:rPr lang="it-IT" sz="2400" dirty="0" smtClean="0">
                <a:latin typeface="Times New Roman" pitchFamily="18" charset="0"/>
                <a:cs typeface="Times New Roman" pitchFamily="18" charset="0"/>
              </a:rPr>
              <a:t> và </a:t>
            </a:r>
            <a:r>
              <a:rPr lang="it-IT" sz="2400" dirty="0">
                <a:latin typeface="Times New Roman" pitchFamily="18" charset="0"/>
                <a:cs typeface="Times New Roman" pitchFamily="18" charset="0"/>
              </a:rPr>
              <a:t>báo cáo ngay bằng văn bản về việc tiêu hủy với người đứng đầu cơ quan, tổ chức.</a:t>
            </a:r>
          </a:p>
          <a:p>
            <a:pPr marL="0" indent="0" algn="just">
              <a:buNone/>
            </a:pPr>
            <a:endParaRPr lang="en-US" b="1" i="1" dirty="0"/>
          </a:p>
        </p:txBody>
      </p:sp>
    </p:spTree>
    <p:extLst>
      <p:ext uri="{BB962C8B-B14F-4D97-AF65-F5344CB8AC3E}">
        <p14:creationId xmlns:p14="http://schemas.microsoft.com/office/powerpoint/2010/main" val="1352329200"/>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943600"/>
          </a:xfrm>
        </p:spPr>
        <p:txBody>
          <a:bodyPr>
            <a:normAutofit fontScale="92500"/>
          </a:bodyPr>
          <a:lstStyle/>
          <a:p>
            <a:pPr marL="0" indent="0" algn="just">
              <a:buNone/>
            </a:pPr>
            <a:r>
              <a:rPr lang="en-US" b="1" i="1" dirty="0" smtClean="0">
                <a:latin typeface="Times New Roman" pitchFamily="18" charset="0"/>
                <a:cs typeface="Times New Roman" pitchFamily="18" charset="0"/>
              </a:rPr>
              <a:t>- </a:t>
            </a:r>
            <a:r>
              <a:rPr lang="en-US" b="1" i="1" dirty="0" err="1" smtClean="0">
                <a:latin typeface="Times New Roman" pitchFamily="18" charset="0"/>
                <a:cs typeface="Times New Roman" pitchFamily="18" charset="0"/>
              </a:rPr>
              <a:t>Trình</a:t>
            </a:r>
            <a:r>
              <a:rPr lang="en-US" b="1" i="1" dirty="0" smtClean="0">
                <a:latin typeface="Times New Roman" pitchFamily="18" charset="0"/>
                <a:cs typeface="Times New Roman" pitchFamily="18" charset="0"/>
              </a:rPr>
              <a:t> </a:t>
            </a:r>
            <a:r>
              <a:rPr lang="en-US" b="1" i="1" dirty="0" err="1">
                <a:latin typeface="Times New Roman" pitchFamily="18" charset="0"/>
                <a:cs typeface="Times New Roman" pitchFamily="18" charset="0"/>
              </a:rPr>
              <a:t>tự</a:t>
            </a:r>
            <a:r>
              <a:rPr lang="en-US" b="1" i="1" dirty="0">
                <a:latin typeface="Times New Roman" pitchFamily="18" charset="0"/>
                <a:cs typeface="Times New Roman" pitchFamily="18" charset="0"/>
              </a:rPr>
              <a:t>, </a:t>
            </a:r>
            <a:r>
              <a:rPr lang="en-US" b="1" i="1" dirty="0" err="1">
                <a:latin typeface="Times New Roman" pitchFamily="18" charset="0"/>
                <a:cs typeface="Times New Roman" pitchFamily="18" charset="0"/>
              </a:rPr>
              <a:t>thủ</a:t>
            </a:r>
            <a:r>
              <a:rPr lang="en-US" b="1" i="1" dirty="0">
                <a:latin typeface="Times New Roman" pitchFamily="18" charset="0"/>
                <a:cs typeface="Times New Roman" pitchFamily="18" charset="0"/>
              </a:rPr>
              <a:t> </a:t>
            </a:r>
            <a:r>
              <a:rPr lang="en-US" b="1" i="1" dirty="0" err="1" smtClean="0">
                <a:latin typeface="Times New Roman" pitchFamily="18" charset="0"/>
                <a:cs typeface="Times New Roman" pitchFamily="18" charset="0"/>
              </a:rPr>
              <a:t>tục</a:t>
            </a:r>
            <a:r>
              <a:rPr lang="en-US" b="1" i="1" dirty="0" smtClean="0">
                <a:latin typeface="Times New Roman" pitchFamily="18" charset="0"/>
                <a:cs typeface="Times New Roman" pitchFamily="18" charset="0"/>
              </a:rPr>
              <a:t>: </a:t>
            </a:r>
          </a:p>
          <a:p>
            <a:pPr marL="0" indent="0" algn="just">
              <a:buNone/>
            </a:pP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Người</a:t>
            </a:r>
            <a:r>
              <a:rPr lang="en-US" dirty="0" smtClean="0">
                <a:latin typeface="Times New Roman" pitchFamily="18" charset="0"/>
                <a:cs typeface="Times New Roman" pitchFamily="18" charset="0"/>
              </a:rPr>
              <a:t> </a:t>
            </a:r>
            <a:r>
              <a:rPr lang="en-US" dirty="0" err="1">
                <a:latin typeface="Times New Roman" pitchFamily="18" charset="0"/>
                <a:cs typeface="Times New Roman" pitchFamily="18" charset="0"/>
              </a:rPr>
              <a:t>có</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thẩm</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quyền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cho</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phép</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tiêu</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hủy</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tài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liệu</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vật</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chứa</a:t>
            </a:r>
            <a:r>
              <a:rPr lang="en-US" dirty="0">
                <a:latin typeface="Times New Roman" pitchFamily="18" charset="0"/>
                <a:cs typeface="Times New Roman" pitchFamily="18" charset="0"/>
              </a:rPr>
              <a:t> BMNN </a:t>
            </a:r>
            <a:r>
              <a:rPr lang="en-US" dirty="0" err="1">
                <a:latin typeface="Times New Roman" pitchFamily="18" charset="0"/>
                <a:cs typeface="Times New Roman" pitchFamily="18" charset="0"/>
              </a:rPr>
              <a:t>quyết</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định</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thành</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lập</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Hội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đồng</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tiêu</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hủy</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tài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liệu</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vật</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chứa</a:t>
            </a:r>
            <a:r>
              <a:rPr lang="en-US" dirty="0">
                <a:latin typeface="Times New Roman" pitchFamily="18" charset="0"/>
                <a:cs typeface="Times New Roman" pitchFamily="18" charset="0"/>
              </a:rPr>
              <a:t> BMNN.</a:t>
            </a:r>
          </a:p>
          <a:p>
            <a:pPr marL="0" indent="0" algn="just">
              <a:buNone/>
            </a:pP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Hội</a:t>
            </a:r>
            <a:r>
              <a:rPr lang="en-US" dirty="0" smtClean="0">
                <a:latin typeface="Times New Roman" pitchFamily="18" charset="0"/>
                <a:cs typeface="Times New Roman" pitchFamily="18" charset="0"/>
              </a:rPr>
              <a:t> </a:t>
            </a:r>
            <a:r>
              <a:rPr lang="en-US" dirty="0" err="1">
                <a:latin typeface="Times New Roman" pitchFamily="18" charset="0"/>
                <a:cs typeface="Times New Roman" pitchFamily="18" charset="0"/>
              </a:rPr>
              <a:t>đồng</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tiêu</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hủy</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tài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liệu</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vật</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chứa</a:t>
            </a:r>
            <a:r>
              <a:rPr lang="en-US" dirty="0">
                <a:latin typeface="Times New Roman" pitchFamily="18" charset="0"/>
                <a:cs typeface="Times New Roman" pitchFamily="18" charset="0"/>
              </a:rPr>
              <a:t> BMNN </a:t>
            </a:r>
            <a:r>
              <a:rPr lang="en-US" dirty="0" err="1">
                <a:latin typeface="Times New Roman" pitchFamily="18" charset="0"/>
                <a:cs typeface="Times New Roman" pitchFamily="18" charset="0"/>
              </a:rPr>
              <a:t>bao</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gồm</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đại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diện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lãnh</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đạo</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đơn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vị</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trực</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tiếp</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lưu</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giữ</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tài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liệu</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vật</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chứa</a:t>
            </a:r>
            <a:r>
              <a:rPr lang="en-US" dirty="0">
                <a:latin typeface="Times New Roman" pitchFamily="18" charset="0"/>
                <a:cs typeface="Times New Roman" pitchFamily="18" charset="0"/>
              </a:rPr>
              <a:t> BMNN </a:t>
            </a:r>
            <a:r>
              <a:rPr lang="en-US" dirty="0" err="1">
                <a:latin typeface="Times New Roman" pitchFamily="18" charset="0"/>
                <a:cs typeface="Times New Roman" pitchFamily="18" charset="0"/>
              </a:rPr>
              <a:t>làm</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Chủ</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tịch</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Hội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đồng</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người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trực</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tiếp</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lưu</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giữ</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tài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liệu</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vật</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chứa</a:t>
            </a:r>
            <a:r>
              <a:rPr lang="en-US" dirty="0">
                <a:latin typeface="Times New Roman" pitchFamily="18" charset="0"/>
                <a:cs typeface="Times New Roman" pitchFamily="18" charset="0"/>
              </a:rPr>
              <a:t> BMNN </a:t>
            </a:r>
            <a:r>
              <a:rPr lang="en-US" dirty="0" err="1">
                <a:latin typeface="Times New Roman" pitchFamily="18" charset="0"/>
                <a:cs typeface="Times New Roman" pitchFamily="18" charset="0"/>
              </a:rPr>
              <a:t>và</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đại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diện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đơn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vị</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có</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liên</a:t>
            </a:r>
            <a:r>
              <a:rPr lang="en-US" dirty="0">
                <a:latin typeface="Times New Roman" pitchFamily="18" charset="0"/>
                <a:cs typeface="Times New Roman" pitchFamily="18" charset="0"/>
              </a:rPr>
              <a:t> </a:t>
            </a:r>
            <a:r>
              <a:rPr lang="en-US" dirty="0" err="1" smtClean="0">
                <a:latin typeface="Times New Roman" pitchFamily="18" charset="0"/>
                <a:cs typeface="Times New Roman" pitchFamily="18" charset="0"/>
              </a:rPr>
              <a:t>quan</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có</a:t>
            </a:r>
            <a:r>
              <a:rPr lang="en-US" dirty="0" smtClean="0">
                <a:latin typeface="Times New Roman" pitchFamily="18" charset="0"/>
                <a:cs typeface="Times New Roman" pitchFamily="18" charset="0"/>
              </a:rPr>
              <a:t> </a:t>
            </a:r>
            <a:r>
              <a:rPr lang="en-US" dirty="0" err="1">
                <a:latin typeface="Times New Roman" pitchFamily="18" charset="0"/>
                <a:cs typeface="Times New Roman" pitchFamily="18" charset="0"/>
              </a:rPr>
              <a:t>trách</a:t>
            </a:r>
            <a:r>
              <a:rPr lang="en-US" dirty="0">
                <a:latin typeface="Times New Roman" pitchFamily="18" charset="0"/>
                <a:cs typeface="Times New Roman" pitchFamily="18" charset="0"/>
              </a:rPr>
              <a:t> </a:t>
            </a:r>
            <a:r>
              <a:rPr lang="en-US" dirty="0" err="1" smtClean="0">
                <a:latin typeface="Times New Roman" pitchFamily="18" charset="0"/>
                <a:cs typeface="Times New Roman" pitchFamily="18" charset="0"/>
              </a:rPr>
              <a:t>nhiệm</a:t>
            </a:r>
            <a:r>
              <a:rPr lang="en-US" dirty="0" smtClean="0">
                <a:latin typeface="Times New Roman" pitchFamily="18" charset="0"/>
                <a:cs typeface="Times New Roman" pitchFamily="18" charset="0"/>
              </a:rPr>
              <a:t> </a:t>
            </a:r>
            <a:r>
              <a:rPr lang="en-US" dirty="0" err="1">
                <a:latin typeface="Times New Roman" pitchFamily="18" charset="0"/>
                <a:cs typeface="Times New Roman" pitchFamily="18" charset="0"/>
              </a:rPr>
              <a:t>rà</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soát</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tài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liệu</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vật</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chứa</a:t>
            </a:r>
            <a:r>
              <a:rPr lang="en-US" dirty="0">
                <a:latin typeface="Times New Roman" pitchFamily="18" charset="0"/>
                <a:cs typeface="Times New Roman" pitchFamily="18" charset="0"/>
              </a:rPr>
              <a:t> BMNN </a:t>
            </a:r>
            <a:r>
              <a:rPr lang="en-US" dirty="0" err="1">
                <a:latin typeface="Times New Roman" pitchFamily="18" charset="0"/>
                <a:cs typeface="Times New Roman" pitchFamily="18" charset="0"/>
              </a:rPr>
              <a:t>được</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đề</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nghị</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tiêu</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hủy</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báo</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cáo</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người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có</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thẩm</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quyền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cho</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phép</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tiêu</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hủy</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quyết</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định</a:t>
            </a:r>
            <a:r>
              <a:rPr lang="en-US" dirty="0">
                <a:latin typeface="Times New Roman" pitchFamily="18" charset="0"/>
                <a:cs typeface="Times New Roman" pitchFamily="18" charset="0"/>
              </a:rPr>
              <a:t>.</a:t>
            </a:r>
          </a:p>
          <a:p>
            <a:pPr marL="0" indent="0" algn="just">
              <a:buNone/>
            </a:pP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Hồ</a:t>
            </a:r>
            <a:r>
              <a:rPr lang="en-US" dirty="0" smtClean="0">
                <a:latin typeface="Times New Roman" pitchFamily="18" charset="0"/>
                <a:cs typeface="Times New Roman" pitchFamily="18" charset="0"/>
              </a:rPr>
              <a:t> </a:t>
            </a:r>
            <a:r>
              <a:rPr lang="en-US" dirty="0" err="1">
                <a:latin typeface="Times New Roman" pitchFamily="18" charset="0"/>
                <a:cs typeface="Times New Roman" pitchFamily="18" charset="0"/>
              </a:rPr>
              <a:t>sơ</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tiêu</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hủy</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phải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được</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lưu</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trữ</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bao</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gồm</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quyết</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định</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thành</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lập</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Hội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đồng</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tiêu</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hủy</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danh</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sách</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tài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liệu</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vật</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chứa</a:t>
            </a:r>
            <a:r>
              <a:rPr lang="en-US" dirty="0">
                <a:latin typeface="Times New Roman" pitchFamily="18" charset="0"/>
                <a:cs typeface="Times New Roman" pitchFamily="18" charset="0"/>
              </a:rPr>
              <a:t> BMNN </a:t>
            </a:r>
            <a:r>
              <a:rPr lang="en-US" dirty="0" err="1">
                <a:latin typeface="Times New Roman" pitchFamily="18" charset="0"/>
                <a:cs typeface="Times New Roman" pitchFamily="18" charset="0"/>
              </a:rPr>
              <a:t>đề</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nghị</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tiêu</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hủy</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biên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bản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họp</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Hội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đồng</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tiêu</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hủy</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quyết</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định</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tiêu</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hủy</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biên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bản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tiêu</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hủy</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và</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tài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liệu</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khác</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có</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liên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quan</a:t>
            </a:r>
            <a:r>
              <a:rPr lang="en-US" dirty="0">
                <a:latin typeface="Times New Roman" pitchFamily="18" charset="0"/>
                <a:cs typeface="Times New Roman" pitchFamily="18" charset="0"/>
              </a:rPr>
              <a:t>. </a:t>
            </a:r>
          </a:p>
        </p:txBody>
      </p:sp>
    </p:spTree>
    <p:extLst>
      <p:ext uri="{BB962C8B-B14F-4D97-AF65-F5344CB8AC3E}">
        <p14:creationId xmlns:p14="http://schemas.microsoft.com/office/powerpoint/2010/main" val="558067376"/>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867400"/>
          </a:xfrm>
        </p:spPr>
        <p:txBody>
          <a:bodyPr>
            <a:normAutofit/>
          </a:bodyPr>
          <a:lstStyle/>
          <a:p>
            <a:pPr marL="0" indent="0" algn="just">
              <a:buNone/>
            </a:pPr>
            <a:r>
              <a:rPr lang="en-US" sz="2400" b="1" i="1" dirty="0" smtClean="0">
                <a:latin typeface="Times New Roman" pitchFamily="18" charset="0"/>
                <a:cs typeface="Times New Roman" pitchFamily="18" charset="0"/>
              </a:rPr>
              <a:t>17. </a:t>
            </a:r>
            <a:r>
              <a:rPr lang="en-US" sz="2400" b="1" i="1" dirty="0" err="1">
                <a:latin typeface="Times New Roman" pitchFamily="18" charset="0"/>
                <a:cs typeface="Times New Roman" pitchFamily="18" charset="0"/>
              </a:rPr>
              <a:t>Trách</a:t>
            </a:r>
            <a:r>
              <a:rPr lang="en-US" sz="2400" b="1" i="1" dirty="0">
                <a:latin typeface="Times New Roman" pitchFamily="18" charset="0"/>
                <a:cs typeface="Times New Roman" pitchFamily="18" charset="0"/>
              </a:rPr>
              <a:t> </a:t>
            </a:r>
            <a:r>
              <a:rPr lang="en-US" sz="2400" b="1" i="1" dirty="0" err="1">
                <a:latin typeface="Times New Roman" pitchFamily="18" charset="0"/>
                <a:cs typeface="Times New Roman" pitchFamily="18" charset="0"/>
              </a:rPr>
              <a:t>nhiệm</a:t>
            </a:r>
            <a:r>
              <a:rPr lang="en-US" sz="2400" b="1" i="1" dirty="0">
                <a:latin typeface="Times New Roman" pitchFamily="18" charset="0"/>
                <a:cs typeface="Times New Roman" pitchFamily="18" charset="0"/>
              </a:rPr>
              <a:t> </a:t>
            </a:r>
            <a:r>
              <a:rPr lang="en-US" sz="2400" b="1" i="1" dirty="0" err="1">
                <a:latin typeface="Times New Roman" pitchFamily="18" charset="0"/>
                <a:cs typeface="Times New Roman" pitchFamily="18" charset="0"/>
              </a:rPr>
              <a:t>bảo</a:t>
            </a:r>
            <a:r>
              <a:rPr lang="en-US" sz="2400" b="1" i="1" dirty="0">
                <a:latin typeface="Times New Roman" pitchFamily="18" charset="0"/>
                <a:cs typeface="Times New Roman" pitchFamily="18" charset="0"/>
              </a:rPr>
              <a:t> </a:t>
            </a:r>
            <a:r>
              <a:rPr lang="en-US" sz="2400" b="1" i="1" dirty="0" err="1">
                <a:latin typeface="Times New Roman" pitchFamily="18" charset="0"/>
                <a:cs typeface="Times New Roman" pitchFamily="18" charset="0"/>
              </a:rPr>
              <a:t>vệ</a:t>
            </a:r>
            <a:r>
              <a:rPr lang="en-US" sz="2400" b="1" i="1" dirty="0">
                <a:latin typeface="Times New Roman" pitchFamily="18" charset="0"/>
                <a:cs typeface="Times New Roman" pitchFamily="18" charset="0"/>
              </a:rPr>
              <a:t> BMNN </a:t>
            </a:r>
            <a:r>
              <a:rPr lang="en-US" sz="2400" b="1" i="1" dirty="0" err="1" smtClean="0">
                <a:latin typeface="Times New Roman" pitchFamily="18" charset="0"/>
                <a:cs typeface="Times New Roman" pitchFamily="18" charset="0"/>
              </a:rPr>
              <a:t>của</a:t>
            </a:r>
            <a:r>
              <a:rPr lang="en-US" sz="2400" b="1" i="1" dirty="0" smtClean="0">
                <a:latin typeface="Times New Roman" pitchFamily="18" charset="0"/>
                <a:cs typeface="Times New Roman" pitchFamily="18" charset="0"/>
              </a:rPr>
              <a:t> </a:t>
            </a:r>
            <a:r>
              <a:rPr lang="en-US" sz="2400" b="1" i="1" dirty="0" err="1" smtClean="0">
                <a:latin typeface="Times New Roman" pitchFamily="18" charset="0"/>
                <a:cs typeface="Times New Roman" pitchFamily="18" charset="0"/>
              </a:rPr>
              <a:t>cơ</a:t>
            </a:r>
            <a:r>
              <a:rPr lang="en-US" sz="2400" b="1" i="1" dirty="0" smtClean="0">
                <a:latin typeface="Times New Roman" pitchFamily="18" charset="0"/>
                <a:cs typeface="Times New Roman" pitchFamily="18" charset="0"/>
              </a:rPr>
              <a:t> </a:t>
            </a:r>
            <a:r>
              <a:rPr lang="en-US" sz="2400" b="1" i="1" dirty="0" err="1" smtClean="0">
                <a:latin typeface="Times New Roman" pitchFamily="18" charset="0"/>
                <a:cs typeface="Times New Roman" pitchFamily="18" charset="0"/>
              </a:rPr>
              <a:t>quan</a:t>
            </a:r>
            <a:r>
              <a:rPr lang="en-US" sz="2400" b="1" i="1" dirty="0" smtClean="0">
                <a:latin typeface="Times New Roman" pitchFamily="18" charset="0"/>
                <a:cs typeface="Times New Roman" pitchFamily="18" charset="0"/>
              </a:rPr>
              <a:t>, </a:t>
            </a:r>
            <a:r>
              <a:rPr lang="en-US" sz="2400" b="1" i="1" dirty="0" err="1" smtClean="0">
                <a:latin typeface="Times New Roman" pitchFamily="18" charset="0"/>
                <a:cs typeface="Times New Roman" pitchFamily="18" charset="0"/>
              </a:rPr>
              <a:t>tổ</a:t>
            </a:r>
            <a:r>
              <a:rPr lang="en-US" sz="2400" b="1" i="1" dirty="0" smtClean="0">
                <a:latin typeface="Times New Roman" pitchFamily="18" charset="0"/>
                <a:cs typeface="Times New Roman" pitchFamily="18" charset="0"/>
              </a:rPr>
              <a:t> </a:t>
            </a:r>
            <a:r>
              <a:rPr lang="en-US" sz="2400" b="1" i="1" dirty="0" err="1" smtClean="0">
                <a:latin typeface="Times New Roman" pitchFamily="18" charset="0"/>
                <a:cs typeface="Times New Roman" pitchFamily="18" charset="0"/>
              </a:rPr>
              <a:t>chức</a:t>
            </a:r>
            <a:r>
              <a:rPr lang="en-US" sz="2400" b="1" i="1" dirty="0" smtClean="0">
                <a:latin typeface="Times New Roman" pitchFamily="18" charset="0"/>
                <a:cs typeface="Times New Roman" pitchFamily="18" charset="0"/>
              </a:rPr>
              <a:t> (</a:t>
            </a:r>
            <a:r>
              <a:rPr lang="en-US" sz="2400" b="1" i="1" dirty="0" err="1" smtClean="0">
                <a:latin typeface="Times New Roman" pitchFamily="18" charset="0"/>
                <a:cs typeface="Times New Roman" pitchFamily="18" charset="0"/>
              </a:rPr>
              <a:t>Điều</a:t>
            </a:r>
            <a:r>
              <a:rPr lang="en-US" sz="2400" b="1" i="1" dirty="0" smtClean="0">
                <a:latin typeface="Times New Roman" pitchFamily="18" charset="0"/>
                <a:cs typeface="Times New Roman" pitchFamily="18" charset="0"/>
              </a:rPr>
              <a:t> 24</a:t>
            </a:r>
            <a:r>
              <a:rPr lang="en-US" sz="2400" b="1" i="1" dirty="0">
                <a:latin typeface="Times New Roman" pitchFamily="18" charset="0"/>
                <a:cs typeface="Times New Roman" pitchFamily="18" charset="0"/>
              </a:rPr>
              <a:t>)</a:t>
            </a:r>
            <a:endParaRPr lang="en-US" sz="2400" b="1" i="1" dirty="0" smtClean="0">
              <a:latin typeface="Times New Roman" pitchFamily="18" charset="0"/>
              <a:cs typeface="Times New Roman" pitchFamily="18" charset="0"/>
            </a:endParaRPr>
          </a:p>
          <a:p>
            <a:pPr marL="0" indent="0" algn="just">
              <a:buNone/>
            </a:pPr>
            <a:r>
              <a:rPr lang="it-IT" sz="2400" dirty="0">
                <a:latin typeface="Times New Roman" pitchFamily="18" charset="0"/>
                <a:cs typeface="Times New Roman" pitchFamily="18" charset="0"/>
              </a:rPr>
              <a:t>Văn phòng Trung ương Đảng và ban đảng, đảng đoàn, ban cán sự đảng và đảng ủy trực thuộc trung ương; cơ quan trung ương của tổ chức chính trị - xã hội, tổ chức xã hội; Hội đồng Dân tộc, Ủy ban của Quốc hội, cơ quan thuộc Ủy ban Thường vụ Quốc hội, Văn phòng Quốc hội; Văn phòng Chủ tịch nước; Bộ, cơ quan ngang Bộ, cơ quan thuộc Chính phủ; Tòa án nhân dân tối cao; Viện kiểm sát nhân dân tối cao; Kiểm toán nhà nước; tỉnh ủy, thành ủy, Đoàn đại biểu Quốc hội, Hội đồng nhân dân, Ủy ban nhân dân tỉnh, thành phố trực thuộc trung </a:t>
            </a:r>
            <a:r>
              <a:rPr lang="it-IT" sz="2400" dirty="0" smtClean="0">
                <a:latin typeface="Times New Roman" pitchFamily="18" charset="0"/>
                <a:cs typeface="Times New Roman" pitchFamily="18" charset="0"/>
              </a:rPr>
              <a:t>ương, </a:t>
            </a:r>
            <a:r>
              <a:rPr lang="it-IT" sz="2400" dirty="0">
                <a:latin typeface="Times New Roman" pitchFamily="18" charset="0"/>
                <a:cs typeface="Times New Roman" pitchFamily="18" charset="0"/>
              </a:rPr>
              <a:t>trong phạm vi nhiệm vụ, quyền hạn của mình, có trách nhiệm sau đây:</a:t>
            </a:r>
            <a:endParaRPr lang="en-US" sz="2400" dirty="0">
              <a:latin typeface="Times New Roman" pitchFamily="18" charset="0"/>
              <a:cs typeface="Times New Roman" pitchFamily="18" charset="0"/>
            </a:endParaRPr>
          </a:p>
          <a:p>
            <a:pPr marL="0" indent="0" algn="just">
              <a:buNone/>
            </a:pPr>
            <a:endParaRPr lang="en-US" dirty="0">
              <a:latin typeface="Constantia" pitchFamily="18" charset="0"/>
            </a:endParaRPr>
          </a:p>
        </p:txBody>
      </p:sp>
    </p:spTree>
    <p:extLst>
      <p:ext uri="{BB962C8B-B14F-4D97-AF65-F5344CB8AC3E}">
        <p14:creationId xmlns:p14="http://schemas.microsoft.com/office/powerpoint/2010/main" val="2460232947"/>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57200"/>
            <a:ext cx="8229600" cy="6096000"/>
          </a:xfrm>
        </p:spPr>
        <p:txBody>
          <a:bodyPr>
            <a:normAutofit lnSpcReduction="10000"/>
          </a:bodyPr>
          <a:lstStyle/>
          <a:p>
            <a:pPr marL="0" indent="0" algn="just">
              <a:buNone/>
            </a:pPr>
            <a:r>
              <a:rPr lang="it-IT" sz="2400" dirty="0">
                <a:latin typeface="Times New Roman" pitchFamily="18" charset="0"/>
                <a:cs typeface="Times New Roman" pitchFamily="18" charset="0"/>
              </a:rPr>
              <a:t>-</a:t>
            </a:r>
            <a:r>
              <a:rPr lang="it-IT" sz="2400" dirty="0" smtClean="0">
                <a:latin typeface="Times New Roman" pitchFamily="18" charset="0"/>
                <a:cs typeface="Times New Roman" pitchFamily="18" charset="0"/>
              </a:rPr>
              <a:t> </a:t>
            </a:r>
            <a:r>
              <a:rPr lang="it-IT" sz="2400" dirty="0">
                <a:latin typeface="Times New Roman" pitchFamily="18" charset="0"/>
                <a:cs typeface="Times New Roman" pitchFamily="18" charset="0"/>
              </a:rPr>
              <a:t>Tổ chức thực hiện công tác bảo vệ bí mật nhà </a:t>
            </a:r>
            <a:r>
              <a:rPr lang="it-IT" sz="2400" dirty="0" smtClean="0">
                <a:latin typeface="Times New Roman" pitchFamily="18" charset="0"/>
                <a:cs typeface="Times New Roman" pitchFamily="18" charset="0"/>
              </a:rPr>
              <a:t>nước.</a:t>
            </a:r>
            <a:endParaRPr lang="en-US" sz="2400" dirty="0">
              <a:latin typeface="Times New Roman" pitchFamily="18" charset="0"/>
              <a:cs typeface="Times New Roman" pitchFamily="18" charset="0"/>
            </a:endParaRPr>
          </a:p>
          <a:p>
            <a:pPr marL="0" indent="0" algn="just">
              <a:buNone/>
            </a:pPr>
            <a:r>
              <a:rPr lang="it-IT" sz="2400" dirty="0">
                <a:latin typeface="Times New Roman" pitchFamily="18" charset="0"/>
                <a:cs typeface="Times New Roman" pitchFamily="18" charset="0"/>
              </a:rPr>
              <a:t>-</a:t>
            </a:r>
            <a:r>
              <a:rPr lang="it-IT" sz="2400" dirty="0" smtClean="0">
                <a:latin typeface="Times New Roman" pitchFamily="18" charset="0"/>
                <a:cs typeface="Times New Roman" pitchFamily="18" charset="0"/>
              </a:rPr>
              <a:t> </a:t>
            </a:r>
            <a:r>
              <a:rPr lang="it-IT" sz="2400" dirty="0">
                <a:latin typeface="Times New Roman" pitchFamily="18" charset="0"/>
                <a:cs typeface="Times New Roman" pitchFamily="18" charset="0"/>
              </a:rPr>
              <a:t>Chủ trì xây dựng và trình cơ quan có thẩm quyền ban hành hoặc ban hành theo thẩm quyền văn bản chuyên ngành liên quan đến bảo vệ bí mật nhà nước thuộc phạm vi quản lý phù hợp với quy định của Luật </a:t>
            </a:r>
            <a:r>
              <a:rPr lang="it-IT" sz="2400" dirty="0" smtClean="0">
                <a:latin typeface="Times New Roman" pitchFamily="18" charset="0"/>
                <a:cs typeface="Times New Roman" pitchFamily="18" charset="0"/>
              </a:rPr>
              <a:t>này.</a:t>
            </a:r>
            <a:endParaRPr lang="en-US" sz="2400" dirty="0">
              <a:latin typeface="Times New Roman" pitchFamily="18" charset="0"/>
              <a:cs typeface="Times New Roman" pitchFamily="18" charset="0"/>
            </a:endParaRPr>
          </a:p>
          <a:p>
            <a:pPr marL="0" indent="0" algn="just">
              <a:buNone/>
            </a:pPr>
            <a:r>
              <a:rPr lang="it-IT" sz="2400" dirty="0" smtClean="0">
                <a:latin typeface="Times New Roman" pitchFamily="18" charset="0"/>
                <a:cs typeface="Times New Roman" pitchFamily="18" charset="0"/>
              </a:rPr>
              <a:t>- Ban </a:t>
            </a:r>
            <a:r>
              <a:rPr lang="it-IT" sz="2400" dirty="0">
                <a:latin typeface="Times New Roman" pitchFamily="18" charset="0"/>
                <a:cs typeface="Times New Roman" pitchFamily="18" charset="0"/>
              </a:rPr>
              <a:t>hành và tổ chức thực hiện quy chế bảo vệ bí mật nhà nước của cơ quan, tổ chức, địa </a:t>
            </a:r>
            <a:r>
              <a:rPr lang="it-IT" sz="2400" dirty="0" smtClean="0">
                <a:latin typeface="Times New Roman" pitchFamily="18" charset="0"/>
                <a:cs typeface="Times New Roman" pitchFamily="18" charset="0"/>
              </a:rPr>
              <a:t>phương</a:t>
            </a:r>
            <a:r>
              <a:rPr lang="it-IT" sz="2400" dirty="0">
                <a:latin typeface="Times New Roman" pitchFamily="18" charset="0"/>
                <a:cs typeface="Times New Roman" pitchFamily="18" charset="0"/>
              </a:rPr>
              <a:t>.</a:t>
            </a:r>
            <a:endParaRPr lang="en-US" sz="2400" dirty="0">
              <a:latin typeface="Times New Roman" pitchFamily="18" charset="0"/>
              <a:cs typeface="Times New Roman" pitchFamily="18" charset="0"/>
            </a:endParaRPr>
          </a:p>
          <a:p>
            <a:pPr marL="0" indent="0" algn="just">
              <a:buNone/>
            </a:pPr>
            <a:r>
              <a:rPr lang="it-IT" sz="2400" dirty="0" smtClean="0">
                <a:latin typeface="Times New Roman" pitchFamily="18" charset="0"/>
                <a:cs typeface="Times New Roman" pitchFamily="18" charset="0"/>
              </a:rPr>
              <a:t>- Kiểm </a:t>
            </a:r>
            <a:r>
              <a:rPr lang="it-IT" sz="2400" dirty="0">
                <a:latin typeface="Times New Roman" pitchFamily="18" charset="0"/>
                <a:cs typeface="Times New Roman" pitchFamily="18" charset="0"/>
              </a:rPr>
              <a:t>tra, thanh tra, giải quyết khiếu nại, tố cáo và xử lý vi phạm pháp luật về bảo vệ bí mật nhà nước đối với cơ quan, tổ chức, cá nhân trực </a:t>
            </a:r>
            <a:r>
              <a:rPr lang="it-IT" sz="2400" dirty="0" smtClean="0">
                <a:latin typeface="Times New Roman" pitchFamily="18" charset="0"/>
                <a:cs typeface="Times New Roman" pitchFamily="18" charset="0"/>
              </a:rPr>
              <a:t>thuộc.</a:t>
            </a:r>
            <a:endParaRPr lang="en-US" sz="2400" dirty="0">
              <a:latin typeface="Times New Roman" pitchFamily="18" charset="0"/>
              <a:cs typeface="Times New Roman" pitchFamily="18" charset="0"/>
            </a:endParaRPr>
          </a:p>
          <a:p>
            <a:pPr marL="0" indent="0" algn="just">
              <a:buNone/>
            </a:pPr>
            <a:r>
              <a:rPr lang="en-US" sz="2400" dirty="0" smtClean="0">
                <a:latin typeface="Times New Roman" pitchFamily="18" charset="0"/>
                <a:cs typeface="Times New Roman" pitchFamily="18" charset="0"/>
              </a:rPr>
              <a:t>- </a:t>
            </a:r>
            <a:r>
              <a:rPr lang="it-IT" sz="2400" dirty="0" smtClean="0">
                <a:latin typeface="Times New Roman" pitchFamily="18" charset="0"/>
                <a:cs typeface="Times New Roman" pitchFamily="18" charset="0"/>
              </a:rPr>
              <a:t>Phân </a:t>
            </a:r>
            <a:r>
              <a:rPr lang="it-IT" sz="2400" dirty="0">
                <a:latin typeface="Times New Roman" pitchFamily="18" charset="0"/>
                <a:cs typeface="Times New Roman" pitchFamily="18" charset="0"/>
              </a:rPr>
              <a:t>công người thực hiện nhiệm </a:t>
            </a:r>
            <a:r>
              <a:rPr lang="it-IT" sz="2400" dirty="0" smtClean="0">
                <a:latin typeface="Times New Roman" pitchFamily="18" charset="0"/>
                <a:cs typeface="Times New Roman" pitchFamily="18" charset="0"/>
              </a:rPr>
              <a:t>vụ chuyên trách </a:t>
            </a:r>
            <a:r>
              <a:rPr lang="it-IT" sz="2400" dirty="0">
                <a:latin typeface="Times New Roman" pitchFamily="18" charset="0"/>
                <a:cs typeface="Times New Roman" pitchFamily="18" charset="0"/>
              </a:rPr>
              <a:t>bảo vệ bí mật nhà </a:t>
            </a:r>
            <a:r>
              <a:rPr lang="it-IT" sz="2400" dirty="0" smtClean="0">
                <a:latin typeface="Times New Roman" pitchFamily="18" charset="0"/>
                <a:cs typeface="Times New Roman" pitchFamily="18" charset="0"/>
              </a:rPr>
              <a:t>nước tại văn phòng hoặc đơn vị hành chính, tổng hợp. Các đơn vị trực thuộc có trách nhiệm phân công người thực hiện nghiệm vụ kiêm nhiệm bảo vệ BMNN tại văn phòng hoặc đơn vị hành chính, tổng hợp.</a:t>
            </a:r>
          </a:p>
          <a:p>
            <a:pPr marL="0" indent="0" algn="just">
              <a:buNone/>
            </a:pPr>
            <a:r>
              <a:rPr lang="it-IT" sz="2400" dirty="0" smtClean="0">
                <a:latin typeface="Times New Roman" pitchFamily="18" charset="0"/>
                <a:cs typeface="Times New Roman" pitchFamily="18" charset="0"/>
              </a:rPr>
              <a:t>- </a:t>
            </a:r>
            <a:r>
              <a:rPr lang="it-IT" sz="2400" dirty="0">
                <a:latin typeface="Times New Roman" pitchFamily="18" charset="0"/>
                <a:cs typeface="Times New Roman" pitchFamily="18" charset="0"/>
              </a:rPr>
              <a:t>T</a:t>
            </a:r>
            <a:r>
              <a:rPr lang="it-IT" sz="2400" dirty="0" smtClean="0">
                <a:latin typeface="Times New Roman" pitchFamily="18" charset="0"/>
                <a:cs typeface="Times New Roman" pitchFamily="18" charset="0"/>
              </a:rPr>
              <a:t>hực </a:t>
            </a:r>
            <a:r>
              <a:rPr lang="it-IT" sz="2400" dirty="0">
                <a:latin typeface="Times New Roman" pitchFamily="18" charset="0"/>
                <a:cs typeface="Times New Roman" pitchFamily="18" charset="0"/>
              </a:rPr>
              <a:t>hiện chế độ báo cáo về công tác bảo vệ bí mật nhà nước theo quy định của Chính phủ.</a:t>
            </a:r>
            <a:endParaRPr lang="en-US" sz="2400" dirty="0">
              <a:latin typeface="Times New Roman" pitchFamily="18" charset="0"/>
              <a:cs typeface="Times New Roman" pitchFamily="18" charset="0"/>
            </a:endParaRPr>
          </a:p>
        </p:txBody>
      </p:sp>
    </p:spTree>
    <p:extLst>
      <p:ext uri="{BB962C8B-B14F-4D97-AF65-F5344CB8AC3E}">
        <p14:creationId xmlns:p14="http://schemas.microsoft.com/office/powerpoint/2010/main" val="4172826170"/>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33400"/>
            <a:ext cx="8229600" cy="5791200"/>
          </a:xfrm>
        </p:spPr>
        <p:txBody>
          <a:bodyPr>
            <a:normAutofit/>
          </a:bodyPr>
          <a:lstStyle/>
          <a:p>
            <a:pPr marL="0" indent="0" algn="just">
              <a:buNone/>
            </a:pPr>
            <a:r>
              <a:rPr lang="en-US" sz="2400" b="1" i="1" dirty="0" smtClean="0">
                <a:latin typeface="Times New Roman" pitchFamily="18" charset="0"/>
                <a:cs typeface="Times New Roman" pitchFamily="18" charset="0"/>
              </a:rPr>
              <a:t>18. </a:t>
            </a:r>
            <a:r>
              <a:rPr lang="en-US" sz="2400" b="1" i="1" dirty="0" err="1" smtClean="0">
                <a:latin typeface="Times New Roman" pitchFamily="18" charset="0"/>
                <a:cs typeface="Times New Roman" pitchFamily="18" charset="0"/>
              </a:rPr>
              <a:t>Trách</a:t>
            </a:r>
            <a:r>
              <a:rPr lang="en-US" sz="2400" b="1" i="1" dirty="0" smtClean="0">
                <a:latin typeface="Times New Roman" pitchFamily="18" charset="0"/>
                <a:cs typeface="Times New Roman" pitchFamily="18" charset="0"/>
              </a:rPr>
              <a:t> </a:t>
            </a:r>
            <a:r>
              <a:rPr lang="en-US" sz="2400" b="1" i="1" dirty="0" err="1" smtClean="0">
                <a:latin typeface="Times New Roman" pitchFamily="18" charset="0"/>
                <a:cs typeface="Times New Roman" pitchFamily="18" charset="0"/>
              </a:rPr>
              <a:t>nhiệm</a:t>
            </a:r>
            <a:r>
              <a:rPr lang="en-US" sz="2400" b="1" i="1" dirty="0" smtClean="0">
                <a:latin typeface="Times New Roman" pitchFamily="18" charset="0"/>
                <a:cs typeface="Times New Roman" pitchFamily="18" charset="0"/>
              </a:rPr>
              <a:t> </a:t>
            </a:r>
            <a:r>
              <a:rPr lang="en-US" sz="2400" b="1" i="1" dirty="0" err="1" smtClean="0">
                <a:latin typeface="Times New Roman" pitchFamily="18" charset="0"/>
                <a:cs typeface="Times New Roman" pitchFamily="18" charset="0"/>
              </a:rPr>
              <a:t>của</a:t>
            </a:r>
            <a:r>
              <a:rPr lang="en-US" sz="2400" b="1" i="1" dirty="0" smtClean="0">
                <a:latin typeface="Times New Roman" pitchFamily="18" charset="0"/>
                <a:cs typeface="Times New Roman" pitchFamily="18" charset="0"/>
              </a:rPr>
              <a:t> </a:t>
            </a:r>
            <a:r>
              <a:rPr lang="en-US" sz="2400" b="1" i="1" dirty="0" err="1" smtClean="0">
                <a:latin typeface="Times New Roman" pitchFamily="18" charset="0"/>
                <a:cs typeface="Times New Roman" pitchFamily="18" charset="0"/>
              </a:rPr>
              <a:t>người</a:t>
            </a:r>
            <a:r>
              <a:rPr lang="en-US" sz="2400" b="1" i="1" dirty="0" smtClean="0">
                <a:latin typeface="Times New Roman" pitchFamily="18" charset="0"/>
                <a:cs typeface="Times New Roman" pitchFamily="18" charset="0"/>
              </a:rPr>
              <a:t> </a:t>
            </a:r>
            <a:r>
              <a:rPr lang="en-US" sz="2400" b="1" i="1" dirty="0" err="1" smtClean="0">
                <a:latin typeface="Times New Roman" pitchFamily="18" charset="0"/>
                <a:cs typeface="Times New Roman" pitchFamily="18" charset="0"/>
              </a:rPr>
              <a:t>đứng</a:t>
            </a:r>
            <a:r>
              <a:rPr lang="en-US" sz="2400" b="1" i="1" dirty="0" smtClean="0">
                <a:latin typeface="Times New Roman" pitchFamily="18" charset="0"/>
                <a:cs typeface="Times New Roman" pitchFamily="18" charset="0"/>
              </a:rPr>
              <a:t> </a:t>
            </a:r>
            <a:r>
              <a:rPr lang="en-US" sz="2400" b="1" i="1" dirty="0" err="1" smtClean="0">
                <a:latin typeface="Times New Roman" pitchFamily="18" charset="0"/>
                <a:cs typeface="Times New Roman" pitchFamily="18" charset="0"/>
              </a:rPr>
              <a:t>đầu</a:t>
            </a:r>
            <a:r>
              <a:rPr lang="en-US" sz="2400" b="1" i="1" dirty="0" smtClean="0">
                <a:latin typeface="Times New Roman" pitchFamily="18" charset="0"/>
                <a:cs typeface="Times New Roman" pitchFamily="18" charset="0"/>
              </a:rPr>
              <a:t> </a:t>
            </a:r>
            <a:r>
              <a:rPr lang="en-US" sz="2400" b="1" i="1" dirty="0" err="1" smtClean="0">
                <a:latin typeface="Times New Roman" pitchFamily="18" charset="0"/>
                <a:cs typeface="Times New Roman" pitchFamily="18" charset="0"/>
              </a:rPr>
              <a:t>cơ</a:t>
            </a:r>
            <a:r>
              <a:rPr lang="en-US" sz="2400" b="1" i="1" dirty="0" smtClean="0">
                <a:latin typeface="Times New Roman" pitchFamily="18" charset="0"/>
                <a:cs typeface="Times New Roman" pitchFamily="18" charset="0"/>
              </a:rPr>
              <a:t> </a:t>
            </a:r>
            <a:r>
              <a:rPr lang="en-US" sz="2400" b="1" i="1" dirty="0" err="1" smtClean="0">
                <a:latin typeface="Times New Roman" pitchFamily="18" charset="0"/>
                <a:cs typeface="Times New Roman" pitchFamily="18" charset="0"/>
              </a:rPr>
              <a:t>quan</a:t>
            </a:r>
            <a:r>
              <a:rPr lang="en-US" sz="2400" b="1" i="1" dirty="0" smtClean="0">
                <a:latin typeface="Times New Roman" pitchFamily="18" charset="0"/>
                <a:cs typeface="Times New Roman" pitchFamily="18" charset="0"/>
              </a:rPr>
              <a:t>, </a:t>
            </a:r>
            <a:r>
              <a:rPr lang="en-US" sz="2400" b="1" i="1" dirty="0" err="1" smtClean="0">
                <a:latin typeface="Times New Roman" pitchFamily="18" charset="0"/>
                <a:cs typeface="Times New Roman" pitchFamily="18" charset="0"/>
              </a:rPr>
              <a:t>tổ</a:t>
            </a:r>
            <a:r>
              <a:rPr lang="en-US" sz="2400" b="1" i="1" dirty="0" smtClean="0">
                <a:latin typeface="Times New Roman" pitchFamily="18" charset="0"/>
                <a:cs typeface="Times New Roman" pitchFamily="18" charset="0"/>
              </a:rPr>
              <a:t> </a:t>
            </a:r>
            <a:r>
              <a:rPr lang="en-US" sz="2400" b="1" i="1" dirty="0" err="1" smtClean="0">
                <a:latin typeface="Times New Roman" pitchFamily="18" charset="0"/>
                <a:cs typeface="Times New Roman" pitchFamily="18" charset="0"/>
              </a:rPr>
              <a:t>chức</a:t>
            </a:r>
            <a:r>
              <a:rPr lang="en-US" sz="2400" b="1" i="1" dirty="0" smtClean="0">
                <a:latin typeface="Times New Roman" pitchFamily="18" charset="0"/>
                <a:cs typeface="Times New Roman" pitchFamily="18" charset="0"/>
              </a:rPr>
              <a:t> </a:t>
            </a:r>
            <a:r>
              <a:rPr lang="en-US" sz="2400" b="1" i="1" dirty="0" err="1" smtClean="0">
                <a:latin typeface="Times New Roman" pitchFamily="18" charset="0"/>
                <a:cs typeface="Times New Roman" pitchFamily="18" charset="0"/>
              </a:rPr>
              <a:t>trực</a:t>
            </a:r>
            <a:r>
              <a:rPr lang="en-US" sz="2400" b="1" i="1" dirty="0" smtClean="0">
                <a:latin typeface="Times New Roman" pitchFamily="18" charset="0"/>
                <a:cs typeface="Times New Roman" pitchFamily="18" charset="0"/>
              </a:rPr>
              <a:t> </a:t>
            </a:r>
            <a:r>
              <a:rPr lang="en-US" sz="2400" b="1" i="1" dirty="0" err="1" smtClean="0">
                <a:latin typeface="Times New Roman" pitchFamily="18" charset="0"/>
                <a:cs typeface="Times New Roman" pitchFamily="18" charset="0"/>
              </a:rPr>
              <a:t>tiếp</a:t>
            </a:r>
            <a:r>
              <a:rPr lang="en-US" sz="2400" b="1" i="1" dirty="0" smtClean="0">
                <a:latin typeface="Times New Roman" pitchFamily="18" charset="0"/>
                <a:cs typeface="Times New Roman" pitchFamily="18" charset="0"/>
              </a:rPr>
              <a:t> </a:t>
            </a:r>
            <a:r>
              <a:rPr lang="en-US" sz="2400" b="1" i="1" dirty="0" err="1" smtClean="0">
                <a:latin typeface="Times New Roman" pitchFamily="18" charset="0"/>
                <a:cs typeface="Times New Roman" pitchFamily="18" charset="0"/>
              </a:rPr>
              <a:t>quản</a:t>
            </a:r>
            <a:r>
              <a:rPr lang="en-US" sz="2400" b="1" i="1" dirty="0" smtClean="0">
                <a:latin typeface="Times New Roman" pitchFamily="18" charset="0"/>
                <a:cs typeface="Times New Roman" pitchFamily="18" charset="0"/>
              </a:rPr>
              <a:t> </a:t>
            </a:r>
            <a:r>
              <a:rPr lang="en-US" sz="2400" b="1" i="1" dirty="0" err="1" smtClean="0">
                <a:latin typeface="Times New Roman" pitchFamily="18" charset="0"/>
                <a:cs typeface="Times New Roman" pitchFamily="18" charset="0"/>
              </a:rPr>
              <a:t>lý</a:t>
            </a:r>
            <a:r>
              <a:rPr lang="en-US" sz="2400" b="1" i="1" dirty="0" smtClean="0">
                <a:latin typeface="Times New Roman" pitchFamily="18" charset="0"/>
                <a:cs typeface="Times New Roman" pitchFamily="18" charset="0"/>
              </a:rPr>
              <a:t> </a:t>
            </a:r>
            <a:r>
              <a:rPr lang="en-US" sz="2400" b="1" i="1" dirty="0" err="1" smtClean="0">
                <a:latin typeface="Times New Roman" pitchFamily="18" charset="0"/>
                <a:cs typeface="Times New Roman" pitchFamily="18" charset="0"/>
              </a:rPr>
              <a:t>bí</a:t>
            </a:r>
            <a:r>
              <a:rPr lang="en-US" sz="2400" b="1" i="1" dirty="0" smtClean="0">
                <a:latin typeface="Times New Roman" pitchFamily="18" charset="0"/>
                <a:cs typeface="Times New Roman" pitchFamily="18" charset="0"/>
              </a:rPr>
              <a:t> </a:t>
            </a:r>
            <a:r>
              <a:rPr lang="en-US" sz="2400" b="1" i="1" dirty="0" err="1" smtClean="0">
                <a:latin typeface="Times New Roman" pitchFamily="18" charset="0"/>
                <a:cs typeface="Times New Roman" pitchFamily="18" charset="0"/>
              </a:rPr>
              <a:t>mật</a:t>
            </a:r>
            <a:r>
              <a:rPr lang="en-US" sz="2400" b="1" i="1" dirty="0" smtClean="0">
                <a:latin typeface="Times New Roman" pitchFamily="18" charset="0"/>
                <a:cs typeface="Times New Roman" pitchFamily="18" charset="0"/>
              </a:rPr>
              <a:t> </a:t>
            </a:r>
            <a:r>
              <a:rPr lang="en-US" sz="2400" b="1" i="1" dirty="0" err="1" smtClean="0">
                <a:latin typeface="Times New Roman" pitchFamily="18" charset="0"/>
                <a:cs typeface="Times New Roman" pitchFamily="18" charset="0"/>
              </a:rPr>
              <a:t>nhà</a:t>
            </a:r>
            <a:r>
              <a:rPr lang="en-US" sz="2400" b="1" i="1" dirty="0" smtClean="0">
                <a:latin typeface="Times New Roman" pitchFamily="18" charset="0"/>
                <a:cs typeface="Times New Roman" pitchFamily="18" charset="0"/>
              </a:rPr>
              <a:t> </a:t>
            </a:r>
            <a:r>
              <a:rPr lang="en-US" sz="2400" b="1" i="1" dirty="0" err="1" smtClean="0">
                <a:latin typeface="Times New Roman" pitchFamily="18" charset="0"/>
                <a:cs typeface="Times New Roman" pitchFamily="18" charset="0"/>
              </a:rPr>
              <a:t>nước</a:t>
            </a:r>
            <a:r>
              <a:rPr lang="en-US" sz="2400" b="1" i="1" dirty="0" smtClean="0">
                <a:latin typeface="Times New Roman" pitchFamily="18" charset="0"/>
                <a:cs typeface="Times New Roman" pitchFamily="18" charset="0"/>
              </a:rPr>
              <a:t> (</a:t>
            </a:r>
            <a:r>
              <a:rPr lang="en-US" sz="2400" b="1" i="1" dirty="0" err="1" smtClean="0">
                <a:latin typeface="Times New Roman" pitchFamily="18" charset="0"/>
                <a:cs typeface="Times New Roman" pitchFamily="18" charset="0"/>
              </a:rPr>
              <a:t>Điều</a:t>
            </a:r>
            <a:r>
              <a:rPr lang="en-US" sz="2400" b="1" i="1" dirty="0" smtClean="0">
                <a:latin typeface="Times New Roman" pitchFamily="18" charset="0"/>
                <a:cs typeface="Times New Roman" pitchFamily="18" charset="0"/>
              </a:rPr>
              <a:t> 25)</a:t>
            </a:r>
          </a:p>
          <a:p>
            <a:pPr marL="0" indent="0" algn="just">
              <a:buNone/>
            </a:pPr>
            <a:r>
              <a:rPr lang="en-US" sz="2400" dirty="0" smtClean="0">
                <a:latin typeface="Times New Roman" pitchFamily="18" charset="0"/>
                <a:cs typeface="Times New Roman" pitchFamily="18" charset="0"/>
              </a:rPr>
              <a:t>(1) Ban </a:t>
            </a:r>
            <a:r>
              <a:rPr lang="en-US" sz="2400" dirty="0" err="1" smtClean="0">
                <a:latin typeface="Times New Roman" pitchFamily="18" charset="0"/>
                <a:cs typeface="Times New Roman" pitchFamily="18" charset="0"/>
              </a:rPr>
              <a:t>hành</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nội</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quy</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bảo</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vệ</a:t>
            </a:r>
            <a:r>
              <a:rPr lang="en-US" sz="2400" dirty="0" smtClean="0">
                <a:latin typeface="Times New Roman" pitchFamily="18" charset="0"/>
                <a:cs typeface="Times New Roman" pitchFamily="18" charset="0"/>
              </a:rPr>
              <a:t> BMNN </a:t>
            </a:r>
            <a:r>
              <a:rPr lang="en-US" sz="2400" dirty="0" err="1" smtClean="0">
                <a:latin typeface="Times New Roman" pitchFamily="18" charset="0"/>
                <a:cs typeface="Times New Roman" pitchFamily="18" charset="0"/>
              </a:rPr>
              <a:t>trong</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cơ</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quan</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tổ</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chức</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trừ</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cơ</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quan</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tổ</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chức</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quy</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định</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tại</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khoản</a:t>
            </a:r>
            <a:r>
              <a:rPr lang="en-US" sz="2400" dirty="0" smtClean="0">
                <a:latin typeface="Times New Roman" pitchFamily="18" charset="0"/>
                <a:cs typeface="Times New Roman" pitchFamily="18" charset="0"/>
              </a:rPr>
              <a:t> 3 </a:t>
            </a:r>
            <a:r>
              <a:rPr lang="en-US" sz="2400" dirty="0" err="1" smtClean="0">
                <a:latin typeface="Times New Roman" pitchFamily="18" charset="0"/>
                <a:cs typeface="Times New Roman" pitchFamily="18" charset="0"/>
              </a:rPr>
              <a:t>Điều</a:t>
            </a:r>
            <a:r>
              <a:rPr lang="en-US" sz="2400" dirty="0" smtClean="0">
                <a:latin typeface="Times New Roman" pitchFamily="18" charset="0"/>
                <a:cs typeface="Times New Roman" pitchFamily="18" charset="0"/>
              </a:rPr>
              <a:t> 24 </a:t>
            </a:r>
            <a:r>
              <a:rPr lang="en-US" sz="2400" dirty="0" err="1" smtClean="0">
                <a:latin typeface="Times New Roman" pitchFamily="18" charset="0"/>
                <a:cs typeface="Times New Roman" pitchFamily="18" charset="0"/>
              </a:rPr>
              <a:t>của</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Luật</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Bảo</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vệ</a:t>
            </a:r>
            <a:r>
              <a:rPr lang="en-US" sz="2400" dirty="0" smtClean="0">
                <a:latin typeface="Times New Roman" pitchFamily="18" charset="0"/>
                <a:cs typeface="Times New Roman" pitchFamily="18" charset="0"/>
              </a:rPr>
              <a:t> BMNN.</a:t>
            </a:r>
          </a:p>
          <a:p>
            <a:pPr marL="0" indent="0" algn="just">
              <a:buNone/>
            </a:pPr>
            <a:r>
              <a:rPr lang="en-US" sz="2400" dirty="0" smtClean="0">
                <a:latin typeface="Times New Roman" pitchFamily="18" charset="0"/>
                <a:cs typeface="Times New Roman" pitchFamily="18" charset="0"/>
              </a:rPr>
              <a:t>(2) </a:t>
            </a:r>
            <a:r>
              <a:rPr lang="en-US" sz="2400" dirty="0" err="1" smtClean="0">
                <a:latin typeface="Times New Roman" pitchFamily="18" charset="0"/>
                <a:cs typeface="Times New Roman" pitchFamily="18" charset="0"/>
              </a:rPr>
              <a:t>Chỉ</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đạo</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kiểm</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tra</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đôn</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đốc</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việc</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thực</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hiện</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quy</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định</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của</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pháp</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luật</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và</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quy</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chế</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nội</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quy</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về</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bảo</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vệ</a:t>
            </a:r>
            <a:r>
              <a:rPr lang="en-US" sz="2400" dirty="0" smtClean="0">
                <a:latin typeface="Times New Roman" pitchFamily="18" charset="0"/>
                <a:cs typeface="Times New Roman" pitchFamily="18" charset="0"/>
              </a:rPr>
              <a:t> BMNN </a:t>
            </a:r>
            <a:r>
              <a:rPr lang="en-US" sz="2400" dirty="0" err="1" smtClean="0">
                <a:latin typeface="Times New Roman" pitchFamily="18" charset="0"/>
                <a:cs typeface="Times New Roman" pitchFamily="18" charset="0"/>
              </a:rPr>
              <a:t>trong</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cơ</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quan</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tổ</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chức</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thuộc</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phạm</a:t>
            </a:r>
            <a:r>
              <a:rPr lang="en-US" sz="2400" dirty="0" smtClean="0">
                <a:latin typeface="Times New Roman" pitchFamily="18" charset="0"/>
                <a:cs typeface="Times New Roman" pitchFamily="18" charset="0"/>
              </a:rPr>
              <a:t> vi </a:t>
            </a:r>
            <a:r>
              <a:rPr lang="en-US" sz="2400" dirty="0" err="1" smtClean="0">
                <a:latin typeface="Times New Roman" pitchFamily="18" charset="0"/>
                <a:cs typeface="Times New Roman" pitchFamily="18" charset="0"/>
              </a:rPr>
              <a:t>quản</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lý</a:t>
            </a:r>
            <a:r>
              <a:rPr lang="en-US" sz="2400" dirty="0" smtClean="0">
                <a:latin typeface="Times New Roman" pitchFamily="18" charset="0"/>
                <a:cs typeface="Times New Roman" pitchFamily="18" charset="0"/>
              </a:rPr>
              <a:t>.</a:t>
            </a:r>
          </a:p>
          <a:p>
            <a:pPr marL="0" indent="0" algn="just">
              <a:buNone/>
            </a:pPr>
            <a:r>
              <a:rPr lang="en-US" sz="2400" dirty="0" smtClean="0">
                <a:latin typeface="Times New Roman" pitchFamily="18" charset="0"/>
                <a:cs typeface="Times New Roman" pitchFamily="18" charset="0"/>
              </a:rPr>
              <a:t>(3) </a:t>
            </a:r>
            <a:r>
              <a:rPr lang="en-US" sz="2400" dirty="0" err="1" smtClean="0">
                <a:latin typeface="Times New Roman" pitchFamily="18" charset="0"/>
                <a:cs typeface="Times New Roman" pitchFamily="18" charset="0"/>
              </a:rPr>
              <a:t>Chỉ</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đạo</a:t>
            </a:r>
            <a:r>
              <a:rPr lang="en-US" sz="2400" dirty="0">
                <a:latin typeface="Times New Roman" pitchFamily="18" charset="0"/>
                <a:cs typeface="Times New Roman" pitchFamily="18" charset="0"/>
              </a:rPr>
              <a:t> </a:t>
            </a:r>
            <a:r>
              <a:rPr lang="en-US" sz="2400" dirty="0" err="1" smtClean="0">
                <a:latin typeface="Times New Roman" pitchFamily="18" charset="0"/>
                <a:cs typeface="Times New Roman" pitchFamily="18" charset="0"/>
              </a:rPr>
              <a:t>xử</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lý</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và</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kịp</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thời</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thông</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báo</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với</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cơ</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quan</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có</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thẩm</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quyền</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khi</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xảy</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ra</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lộ</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mất</a:t>
            </a:r>
            <a:r>
              <a:rPr lang="en-US" sz="2400" dirty="0" smtClean="0">
                <a:latin typeface="Times New Roman" pitchFamily="18" charset="0"/>
                <a:cs typeface="Times New Roman" pitchFamily="18" charset="0"/>
              </a:rPr>
              <a:t> BMNN </a:t>
            </a:r>
            <a:r>
              <a:rPr lang="en-US" sz="2400" dirty="0" err="1" smtClean="0">
                <a:latin typeface="Times New Roman" pitchFamily="18" charset="0"/>
                <a:cs typeface="Times New Roman" pitchFamily="18" charset="0"/>
              </a:rPr>
              <a:t>thuộc</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phạm</a:t>
            </a:r>
            <a:r>
              <a:rPr lang="en-US" sz="2400" dirty="0" smtClean="0">
                <a:latin typeface="Times New Roman" pitchFamily="18" charset="0"/>
                <a:cs typeface="Times New Roman" pitchFamily="18" charset="0"/>
              </a:rPr>
              <a:t> vi </a:t>
            </a:r>
            <a:r>
              <a:rPr lang="en-US" sz="2400" dirty="0" err="1" smtClean="0">
                <a:latin typeface="Times New Roman" pitchFamily="18" charset="0"/>
                <a:cs typeface="Times New Roman" pitchFamily="18" charset="0"/>
              </a:rPr>
              <a:t>quản</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lý</a:t>
            </a:r>
            <a:r>
              <a:rPr lang="en-US" sz="2400" dirty="0" smtClean="0">
                <a:latin typeface="Times New Roman" pitchFamily="18" charset="0"/>
                <a:cs typeface="Times New Roman" pitchFamily="18" charset="0"/>
              </a:rPr>
              <a:t>.</a:t>
            </a:r>
          </a:p>
          <a:p>
            <a:pPr marL="0" indent="0" algn="just">
              <a:buNone/>
            </a:pPr>
            <a:r>
              <a:rPr lang="en-US" sz="2400" dirty="0" smtClean="0">
                <a:latin typeface="Times New Roman" pitchFamily="18" charset="0"/>
                <a:cs typeface="Times New Roman" pitchFamily="18" charset="0"/>
              </a:rPr>
              <a:t>(4) </a:t>
            </a:r>
            <a:r>
              <a:rPr lang="en-US" sz="2400" dirty="0" err="1" smtClean="0">
                <a:latin typeface="Times New Roman" pitchFamily="18" charset="0"/>
                <a:cs typeface="Times New Roman" pitchFamily="18" charset="0"/>
              </a:rPr>
              <a:t>Tổ</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chức</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thu</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hồi</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tài</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liệu</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vật</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chứa</a:t>
            </a:r>
            <a:r>
              <a:rPr lang="en-US" sz="2400" dirty="0" smtClean="0">
                <a:latin typeface="Times New Roman" pitchFamily="18" charset="0"/>
                <a:cs typeface="Times New Roman" pitchFamily="18" charset="0"/>
              </a:rPr>
              <a:t> BMNN </a:t>
            </a:r>
            <a:r>
              <a:rPr lang="en-US" sz="2400" dirty="0" err="1" smtClean="0">
                <a:latin typeface="Times New Roman" pitchFamily="18" charset="0"/>
                <a:cs typeface="Times New Roman" pitchFamily="18" charset="0"/>
              </a:rPr>
              <a:t>khi</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người</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được</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phân</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công</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quản</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lý</a:t>
            </a:r>
            <a:r>
              <a:rPr lang="en-US" sz="2400" dirty="0" smtClean="0">
                <a:latin typeface="Times New Roman" pitchFamily="18" charset="0"/>
                <a:cs typeface="Times New Roman" pitchFamily="18" charset="0"/>
              </a:rPr>
              <a:t> BMNN </a:t>
            </a:r>
            <a:r>
              <a:rPr lang="en-US" sz="2400" dirty="0" err="1" smtClean="0">
                <a:latin typeface="Times New Roman" pitchFamily="18" charset="0"/>
                <a:cs typeface="Times New Roman" pitchFamily="18" charset="0"/>
              </a:rPr>
              <a:t>thôi</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việc</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chuyển</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công</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tác</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nghỉ</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hưu</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từ</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trần</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hoặc</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vì</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lý</a:t>
            </a:r>
            <a:r>
              <a:rPr lang="en-US" sz="2400" dirty="0" smtClean="0">
                <a:latin typeface="Times New Roman" pitchFamily="18" charset="0"/>
                <a:cs typeface="Times New Roman" pitchFamily="18" charset="0"/>
              </a:rPr>
              <a:t> do </a:t>
            </a:r>
            <a:r>
              <a:rPr lang="en-US" sz="2400" dirty="0" err="1" smtClean="0">
                <a:latin typeface="Times New Roman" pitchFamily="18" charset="0"/>
                <a:cs typeface="Times New Roman" pitchFamily="18" charset="0"/>
              </a:rPr>
              <a:t>khác</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mà</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không</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được</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phân</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công</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tiếp</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tục</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quản</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lý</a:t>
            </a:r>
            <a:r>
              <a:rPr lang="en-US" sz="2400" dirty="0" smtClean="0">
                <a:latin typeface="Times New Roman" pitchFamily="18" charset="0"/>
                <a:cs typeface="Times New Roman" pitchFamily="18" charset="0"/>
              </a:rPr>
              <a:t> BMNN.</a:t>
            </a:r>
            <a:endParaRPr lang="en-US" sz="2400" dirty="0">
              <a:latin typeface="Times New Roman" pitchFamily="18" charset="0"/>
              <a:cs typeface="Times New Roman" pitchFamily="18" charset="0"/>
            </a:endParaRPr>
          </a:p>
        </p:txBody>
      </p:sp>
    </p:spTree>
    <p:extLst>
      <p:ext uri="{BB962C8B-B14F-4D97-AF65-F5344CB8AC3E}">
        <p14:creationId xmlns:p14="http://schemas.microsoft.com/office/powerpoint/2010/main" val="1868348129"/>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715000"/>
          </a:xfrm>
        </p:spPr>
        <p:txBody>
          <a:bodyPr>
            <a:normAutofit/>
          </a:bodyPr>
          <a:lstStyle/>
          <a:p>
            <a:pPr marL="0" indent="0" algn="just">
              <a:buNone/>
            </a:pPr>
            <a:r>
              <a:rPr lang="en-US" sz="2400" b="1" i="1" dirty="0" smtClean="0">
                <a:latin typeface="Times New Roman" pitchFamily="18" charset="0"/>
                <a:cs typeface="Times New Roman" pitchFamily="18" charset="0"/>
              </a:rPr>
              <a:t>19. </a:t>
            </a:r>
            <a:r>
              <a:rPr lang="en-US" sz="2400" b="1" i="1" dirty="0" err="1" smtClean="0">
                <a:latin typeface="Times New Roman" pitchFamily="18" charset="0"/>
                <a:cs typeface="Times New Roman" pitchFamily="18" charset="0"/>
              </a:rPr>
              <a:t>Trách</a:t>
            </a:r>
            <a:r>
              <a:rPr lang="en-US" sz="2400" b="1" i="1" dirty="0" smtClean="0">
                <a:latin typeface="Times New Roman" pitchFamily="18" charset="0"/>
                <a:cs typeface="Times New Roman" pitchFamily="18" charset="0"/>
              </a:rPr>
              <a:t> </a:t>
            </a:r>
            <a:r>
              <a:rPr lang="en-US" sz="2400" b="1" i="1" dirty="0" err="1" smtClean="0">
                <a:latin typeface="Times New Roman" pitchFamily="18" charset="0"/>
                <a:cs typeface="Times New Roman" pitchFamily="18" charset="0"/>
              </a:rPr>
              <a:t>nhiệm</a:t>
            </a:r>
            <a:r>
              <a:rPr lang="en-US" sz="2400" b="1" i="1" dirty="0" smtClean="0">
                <a:latin typeface="Times New Roman" pitchFamily="18" charset="0"/>
                <a:cs typeface="Times New Roman" pitchFamily="18" charset="0"/>
              </a:rPr>
              <a:t> </a:t>
            </a:r>
            <a:r>
              <a:rPr lang="en-US" sz="2400" b="1" i="1" dirty="0" err="1" smtClean="0">
                <a:latin typeface="Times New Roman" pitchFamily="18" charset="0"/>
                <a:cs typeface="Times New Roman" pitchFamily="18" charset="0"/>
              </a:rPr>
              <a:t>của</a:t>
            </a:r>
            <a:r>
              <a:rPr lang="en-US" sz="2400" b="1" i="1" dirty="0" smtClean="0">
                <a:latin typeface="Times New Roman" pitchFamily="18" charset="0"/>
                <a:cs typeface="Times New Roman" pitchFamily="18" charset="0"/>
              </a:rPr>
              <a:t> </a:t>
            </a:r>
            <a:r>
              <a:rPr lang="en-US" sz="2400" b="1" i="1" dirty="0" err="1" smtClean="0">
                <a:latin typeface="Times New Roman" pitchFamily="18" charset="0"/>
                <a:cs typeface="Times New Roman" pitchFamily="18" charset="0"/>
              </a:rPr>
              <a:t>người</a:t>
            </a:r>
            <a:r>
              <a:rPr lang="en-US" sz="2400" b="1" i="1" dirty="0" smtClean="0">
                <a:latin typeface="Times New Roman" pitchFamily="18" charset="0"/>
                <a:cs typeface="Times New Roman" pitchFamily="18" charset="0"/>
              </a:rPr>
              <a:t> </a:t>
            </a:r>
            <a:r>
              <a:rPr lang="en-US" sz="2400" b="1" i="1" dirty="0" err="1" smtClean="0">
                <a:latin typeface="Times New Roman" pitchFamily="18" charset="0"/>
                <a:cs typeface="Times New Roman" pitchFamily="18" charset="0"/>
              </a:rPr>
              <a:t>tiếp</a:t>
            </a:r>
            <a:r>
              <a:rPr lang="en-US" sz="2400" b="1" i="1" dirty="0" smtClean="0">
                <a:latin typeface="Times New Roman" pitchFamily="18" charset="0"/>
                <a:cs typeface="Times New Roman" pitchFamily="18" charset="0"/>
              </a:rPr>
              <a:t> </a:t>
            </a:r>
            <a:r>
              <a:rPr lang="en-US" sz="2400" b="1" i="1" dirty="0" err="1" smtClean="0">
                <a:latin typeface="Times New Roman" pitchFamily="18" charset="0"/>
                <a:cs typeface="Times New Roman" pitchFamily="18" charset="0"/>
              </a:rPr>
              <a:t>cận</a:t>
            </a:r>
            <a:r>
              <a:rPr lang="en-US" sz="2400" b="1" i="1" dirty="0" smtClean="0">
                <a:latin typeface="Times New Roman" pitchFamily="18" charset="0"/>
                <a:cs typeface="Times New Roman" pitchFamily="18" charset="0"/>
              </a:rPr>
              <a:t>, </a:t>
            </a:r>
            <a:r>
              <a:rPr lang="en-US" sz="2400" b="1" i="1" dirty="0" err="1" smtClean="0">
                <a:latin typeface="Times New Roman" pitchFamily="18" charset="0"/>
                <a:cs typeface="Times New Roman" pitchFamily="18" charset="0"/>
              </a:rPr>
              <a:t>trực</a:t>
            </a:r>
            <a:r>
              <a:rPr lang="en-US" sz="2400" b="1" i="1" dirty="0" smtClean="0">
                <a:latin typeface="Times New Roman" pitchFamily="18" charset="0"/>
                <a:cs typeface="Times New Roman" pitchFamily="18" charset="0"/>
              </a:rPr>
              <a:t> </a:t>
            </a:r>
            <a:r>
              <a:rPr lang="en-US" sz="2400" b="1" i="1" dirty="0" err="1" smtClean="0">
                <a:latin typeface="Times New Roman" pitchFamily="18" charset="0"/>
                <a:cs typeface="Times New Roman" pitchFamily="18" charset="0"/>
              </a:rPr>
              <a:t>tiếp</a:t>
            </a:r>
            <a:r>
              <a:rPr lang="en-US" sz="2400" b="1" i="1" dirty="0" smtClean="0">
                <a:latin typeface="Times New Roman" pitchFamily="18" charset="0"/>
                <a:cs typeface="Times New Roman" pitchFamily="18" charset="0"/>
              </a:rPr>
              <a:t> </a:t>
            </a:r>
            <a:r>
              <a:rPr lang="en-US" sz="2400" b="1" i="1" dirty="0" err="1" smtClean="0">
                <a:latin typeface="Times New Roman" pitchFamily="18" charset="0"/>
                <a:cs typeface="Times New Roman" pitchFamily="18" charset="0"/>
              </a:rPr>
              <a:t>quản</a:t>
            </a:r>
            <a:r>
              <a:rPr lang="en-US" sz="2400" b="1" i="1" dirty="0" smtClean="0">
                <a:latin typeface="Times New Roman" pitchFamily="18" charset="0"/>
                <a:cs typeface="Times New Roman" pitchFamily="18" charset="0"/>
              </a:rPr>
              <a:t> </a:t>
            </a:r>
            <a:r>
              <a:rPr lang="en-US" sz="2400" b="1" i="1" dirty="0" err="1" smtClean="0">
                <a:latin typeface="Times New Roman" pitchFamily="18" charset="0"/>
                <a:cs typeface="Times New Roman" pitchFamily="18" charset="0"/>
              </a:rPr>
              <a:t>lý</a:t>
            </a:r>
            <a:r>
              <a:rPr lang="en-US" sz="2400" b="1" i="1" dirty="0" smtClean="0">
                <a:latin typeface="Times New Roman" pitchFamily="18" charset="0"/>
                <a:cs typeface="Times New Roman" pitchFamily="18" charset="0"/>
              </a:rPr>
              <a:t> BMNN (</a:t>
            </a:r>
            <a:r>
              <a:rPr lang="en-US" sz="2400" b="1" i="1" dirty="0" err="1" smtClean="0">
                <a:latin typeface="Times New Roman" pitchFamily="18" charset="0"/>
                <a:cs typeface="Times New Roman" pitchFamily="18" charset="0"/>
              </a:rPr>
              <a:t>Điều</a:t>
            </a:r>
            <a:r>
              <a:rPr lang="en-US" sz="2400" b="1" i="1" dirty="0" smtClean="0">
                <a:latin typeface="Times New Roman" pitchFamily="18" charset="0"/>
                <a:cs typeface="Times New Roman" pitchFamily="18" charset="0"/>
              </a:rPr>
              <a:t> 26)</a:t>
            </a:r>
            <a:endParaRPr lang="en-US" sz="2400" dirty="0" smtClean="0">
              <a:latin typeface="Times New Roman" pitchFamily="18" charset="0"/>
              <a:cs typeface="Times New Roman" pitchFamily="18" charset="0"/>
            </a:endParaRPr>
          </a:p>
          <a:p>
            <a:pPr marL="0" indent="0" algn="just">
              <a:buNone/>
            </a:pP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Người</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tiếp</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cận</a:t>
            </a:r>
            <a:r>
              <a:rPr lang="en-US" sz="2400" dirty="0" smtClean="0">
                <a:latin typeface="Times New Roman" pitchFamily="18" charset="0"/>
                <a:cs typeface="Times New Roman" pitchFamily="18" charset="0"/>
              </a:rPr>
              <a:t> BMNN </a:t>
            </a:r>
            <a:r>
              <a:rPr lang="en-US" sz="2400" dirty="0" err="1" smtClean="0">
                <a:latin typeface="Times New Roman" pitchFamily="18" charset="0"/>
                <a:cs typeface="Times New Roman" pitchFamily="18" charset="0"/>
              </a:rPr>
              <a:t>có</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trách</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nhiệm</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sau</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đây</a:t>
            </a:r>
            <a:r>
              <a:rPr lang="en-US" sz="2400" dirty="0" smtClean="0">
                <a:latin typeface="Times New Roman" pitchFamily="18" charset="0"/>
                <a:cs typeface="Times New Roman" pitchFamily="18" charset="0"/>
              </a:rPr>
              <a:t>:</a:t>
            </a:r>
          </a:p>
          <a:p>
            <a:pPr marL="0" indent="0" algn="just">
              <a:buNone/>
            </a:pPr>
            <a:r>
              <a:rPr lang="en-US" sz="2400" dirty="0" smtClean="0">
                <a:latin typeface="Times New Roman" pitchFamily="18" charset="0"/>
                <a:cs typeface="Times New Roman" pitchFamily="18" charset="0"/>
              </a:rPr>
              <a:t>(1) </a:t>
            </a:r>
            <a:r>
              <a:rPr lang="en-US" sz="2400" dirty="0" err="1" smtClean="0">
                <a:latin typeface="Times New Roman" pitchFamily="18" charset="0"/>
                <a:cs typeface="Times New Roman" pitchFamily="18" charset="0"/>
              </a:rPr>
              <a:t>Tuân</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thủ</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quy</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định</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của</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pháp</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luật</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quy</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chế</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nội</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quy</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của</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cơ</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quan</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tổ</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chức</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về</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bảo</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vệ</a:t>
            </a:r>
            <a:r>
              <a:rPr lang="en-US" sz="2400" dirty="0" smtClean="0">
                <a:latin typeface="Times New Roman" pitchFamily="18" charset="0"/>
                <a:cs typeface="Times New Roman" pitchFamily="18" charset="0"/>
              </a:rPr>
              <a:t> BMNN;</a:t>
            </a:r>
          </a:p>
          <a:p>
            <a:pPr marL="0" indent="0" algn="just">
              <a:buNone/>
            </a:pPr>
            <a:r>
              <a:rPr lang="en-US" sz="2400" dirty="0" smtClean="0">
                <a:latin typeface="Times New Roman" pitchFamily="18" charset="0"/>
                <a:cs typeface="Times New Roman" pitchFamily="18" charset="0"/>
              </a:rPr>
              <a:t>(2) </a:t>
            </a:r>
            <a:r>
              <a:rPr lang="en-US" sz="2400" dirty="0" err="1" smtClean="0">
                <a:latin typeface="Times New Roman" pitchFamily="18" charset="0"/>
                <a:cs typeface="Times New Roman" pitchFamily="18" charset="0"/>
              </a:rPr>
              <a:t>Thực</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hiện</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các</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biện</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pháp</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bảo</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vệ</a:t>
            </a:r>
            <a:r>
              <a:rPr lang="en-US" sz="2400" dirty="0" smtClean="0">
                <a:latin typeface="Times New Roman" pitchFamily="18" charset="0"/>
                <a:cs typeface="Times New Roman" pitchFamily="18" charset="0"/>
              </a:rPr>
              <a:t> BMNN;</a:t>
            </a:r>
          </a:p>
          <a:p>
            <a:pPr marL="0" indent="0" algn="just">
              <a:buNone/>
            </a:pPr>
            <a:r>
              <a:rPr lang="en-US" sz="2400" dirty="0" smtClean="0">
                <a:latin typeface="Times New Roman" pitchFamily="18" charset="0"/>
                <a:cs typeface="Times New Roman" pitchFamily="18" charset="0"/>
              </a:rPr>
              <a:t>(3) </a:t>
            </a:r>
            <a:r>
              <a:rPr lang="en-US" sz="2400" dirty="0" err="1" smtClean="0">
                <a:latin typeface="Times New Roman" pitchFamily="18" charset="0"/>
                <a:cs typeface="Times New Roman" pitchFamily="18" charset="0"/>
              </a:rPr>
              <a:t>Sử</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dụng</a:t>
            </a:r>
            <a:r>
              <a:rPr lang="en-US" sz="2400" dirty="0" smtClean="0">
                <a:latin typeface="Times New Roman" pitchFamily="18" charset="0"/>
                <a:cs typeface="Times New Roman" pitchFamily="18" charset="0"/>
              </a:rPr>
              <a:t> BMNN </a:t>
            </a:r>
            <a:r>
              <a:rPr lang="en-US" sz="2400" dirty="0" err="1" smtClean="0">
                <a:latin typeface="Times New Roman" pitchFamily="18" charset="0"/>
                <a:cs typeface="Times New Roman" pitchFamily="18" charset="0"/>
              </a:rPr>
              <a:t>đúng</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mục</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đích</a:t>
            </a:r>
            <a:r>
              <a:rPr lang="en-US" sz="2400" dirty="0" smtClean="0">
                <a:latin typeface="Times New Roman" pitchFamily="18" charset="0"/>
                <a:cs typeface="Times New Roman" pitchFamily="18" charset="0"/>
              </a:rPr>
              <a:t>;</a:t>
            </a:r>
          </a:p>
          <a:p>
            <a:pPr marL="0" indent="0" algn="just">
              <a:buNone/>
            </a:pPr>
            <a:r>
              <a:rPr lang="en-US" sz="2400" dirty="0" smtClean="0">
                <a:latin typeface="Times New Roman" pitchFamily="18" charset="0"/>
                <a:cs typeface="Times New Roman" pitchFamily="18" charset="0"/>
              </a:rPr>
              <a:t>(4) </a:t>
            </a:r>
            <a:r>
              <a:rPr lang="en-US" sz="2400" dirty="0" err="1" smtClean="0">
                <a:latin typeface="Times New Roman" pitchFamily="18" charset="0"/>
                <a:cs typeface="Times New Roman" pitchFamily="18" charset="0"/>
              </a:rPr>
              <a:t>Thực</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hiện</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yêu</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cầu</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và</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hướng</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dẫn</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của</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cơ</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quan</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tổ</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chức</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trực</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tiếp</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quản</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lý</a:t>
            </a:r>
            <a:r>
              <a:rPr lang="en-US" sz="2400" dirty="0" smtClean="0">
                <a:latin typeface="Times New Roman" pitchFamily="18" charset="0"/>
                <a:cs typeface="Times New Roman" pitchFamily="18" charset="0"/>
              </a:rPr>
              <a:t> BMNN.</a:t>
            </a:r>
          </a:p>
        </p:txBody>
      </p:sp>
    </p:spTree>
    <p:extLst>
      <p:ext uri="{BB962C8B-B14F-4D97-AF65-F5344CB8AC3E}">
        <p14:creationId xmlns:p14="http://schemas.microsoft.com/office/powerpoint/2010/main" val="72387126"/>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715000"/>
          </a:xfrm>
        </p:spPr>
        <p:txBody>
          <a:bodyPr/>
          <a:lstStyle/>
          <a:p>
            <a:pPr marL="0" indent="0" algn="just">
              <a:buNone/>
            </a:pP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Người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trực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tiếp</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quản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lý</a:t>
            </a:r>
            <a:r>
              <a:rPr lang="en-US" sz="2400" dirty="0">
                <a:latin typeface="Times New Roman" pitchFamily="18" charset="0"/>
                <a:cs typeface="Times New Roman" pitchFamily="18" charset="0"/>
              </a:rPr>
              <a:t> BMNN </a:t>
            </a:r>
            <a:r>
              <a:rPr lang="en-US" sz="2400" dirty="0" err="1">
                <a:latin typeface="Times New Roman" pitchFamily="18" charset="0"/>
                <a:cs typeface="Times New Roman" pitchFamily="18" charset="0"/>
              </a:rPr>
              <a:t>có</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trách</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nhiệm</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sau</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đây</a:t>
            </a:r>
            <a:r>
              <a:rPr lang="en-US" sz="2400" dirty="0">
                <a:latin typeface="Times New Roman" pitchFamily="18" charset="0"/>
                <a:cs typeface="Times New Roman" pitchFamily="18" charset="0"/>
              </a:rPr>
              <a:t>:</a:t>
            </a:r>
          </a:p>
          <a:p>
            <a:pPr marL="0" indent="0" algn="just">
              <a:buNone/>
            </a:pPr>
            <a:r>
              <a:rPr lang="en-US" sz="2400" dirty="0">
                <a:latin typeface="Times New Roman" pitchFamily="18" charset="0"/>
                <a:cs typeface="Times New Roman" pitchFamily="18" charset="0"/>
              </a:rPr>
              <a:t>(1) </a:t>
            </a:r>
            <a:r>
              <a:rPr lang="en-US" sz="2400" dirty="0" err="1">
                <a:latin typeface="Times New Roman" pitchFamily="18" charset="0"/>
                <a:cs typeface="Times New Roman" pitchFamily="18" charset="0"/>
              </a:rPr>
              <a:t>Thực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hiện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trách</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nhiệm</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của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người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tiếp</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cận</a:t>
            </a:r>
            <a:r>
              <a:rPr lang="en-US" sz="2400" dirty="0">
                <a:latin typeface="Times New Roman" pitchFamily="18" charset="0"/>
                <a:cs typeface="Times New Roman" pitchFamily="18" charset="0"/>
              </a:rPr>
              <a:t> BMNN;</a:t>
            </a:r>
          </a:p>
          <a:p>
            <a:pPr marL="0" indent="0" algn="just">
              <a:buNone/>
            </a:pPr>
            <a:r>
              <a:rPr lang="en-US" sz="2400" dirty="0">
                <a:latin typeface="Times New Roman" pitchFamily="18" charset="0"/>
                <a:cs typeface="Times New Roman" pitchFamily="18" charset="0"/>
              </a:rPr>
              <a:t>(2) </a:t>
            </a:r>
            <a:r>
              <a:rPr lang="en-US" sz="2400" dirty="0" err="1">
                <a:latin typeface="Times New Roman" pitchFamily="18" charset="0"/>
                <a:cs typeface="Times New Roman" pitchFamily="18" charset="0"/>
              </a:rPr>
              <a:t>Đề</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xuất</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người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có</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thẩm</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quyền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quyết</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định</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áp</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dụng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các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biện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pháp</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để</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bảo</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vệ</a:t>
            </a:r>
            <a:r>
              <a:rPr lang="en-US" sz="2400" dirty="0">
                <a:latin typeface="Times New Roman" pitchFamily="18" charset="0"/>
                <a:cs typeface="Times New Roman" pitchFamily="18" charset="0"/>
              </a:rPr>
              <a:t> BMNN do </a:t>
            </a:r>
            <a:r>
              <a:rPr lang="en-US" sz="2400" dirty="0" err="1">
                <a:latin typeface="Times New Roman" pitchFamily="18" charset="0"/>
                <a:cs typeface="Times New Roman" pitchFamily="18" charset="0"/>
              </a:rPr>
              <a:t>mình</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trực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tiếp</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quản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lý</a:t>
            </a:r>
            <a:r>
              <a:rPr lang="en-US" sz="2400" dirty="0" smtClean="0">
                <a:latin typeface="Times New Roman" pitchFamily="18" charset="0"/>
                <a:cs typeface="Times New Roman" pitchFamily="18" charset="0"/>
              </a:rPr>
              <a:t>;</a:t>
            </a:r>
          </a:p>
          <a:p>
            <a:pPr marL="0" indent="0" algn="just">
              <a:buNone/>
            </a:pPr>
            <a:r>
              <a:rPr lang="en-US" sz="2400" dirty="0" smtClean="0">
                <a:latin typeface="Times New Roman" pitchFamily="18" charset="0"/>
                <a:cs typeface="Times New Roman" pitchFamily="18" charset="0"/>
              </a:rPr>
              <a:t>(3) </a:t>
            </a:r>
            <a:r>
              <a:rPr lang="en-US" sz="2400" dirty="0" err="1" smtClean="0">
                <a:latin typeface="Times New Roman" pitchFamily="18" charset="0"/>
                <a:cs typeface="Times New Roman" pitchFamily="18" charset="0"/>
              </a:rPr>
              <a:t>Trường</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hợp</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phát</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hiện</a:t>
            </a:r>
            <a:r>
              <a:rPr lang="en-US" sz="2400" dirty="0" smtClean="0">
                <a:latin typeface="Times New Roman" pitchFamily="18" charset="0"/>
                <a:cs typeface="Times New Roman" pitchFamily="18" charset="0"/>
              </a:rPr>
              <a:t> vi </a:t>
            </a:r>
            <a:r>
              <a:rPr lang="en-US" sz="2400" dirty="0" err="1" smtClean="0">
                <a:latin typeface="Times New Roman" pitchFamily="18" charset="0"/>
                <a:cs typeface="Times New Roman" pitchFamily="18" charset="0"/>
              </a:rPr>
              <a:t>phạm</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trong</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hoạt</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động</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bảo</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vệ</a:t>
            </a:r>
            <a:r>
              <a:rPr lang="en-US" sz="2400" dirty="0" smtClean="0">
                <a:latin typeface="Times New Roman" pitchFamily="18" charset="0"/>
                <a:cs typeface="Times New Roman" pitchFamily="18" charset="0"/>
              </a:rPr>
              <a:t> BMNN </a:t>
            </a:r>
            <a:r>
              <a:rPr lang="en-US" sz="2400" dirty="0" err="1" smtClean="0">
                <a:latin typeface="Times New Roman" pitchFamily="18" charset="0"/>
                <a:cs typeface="Times New Roman" pitchFamily="18" charset="0"/>
              </a:rPr>
              <a:t>thì</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người</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trực</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tiếp</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quản</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lý</a:t>
            </a:r>
            <a:r>
              <a:rPr lang="en-US" sz="2400" dirty="0" smtClean="0">
                <a:latin typeface="Times New Roman" pitchFamily="18" charset="0"/>
                <a:cs typeface="Times New Roman" pitchFamily="18" charset="0"/>
              </a:rPr>
              <a:t> BMNN </a:t>
            </a:r>
            <a:r>
              <a:rPr lang="en-US" sz="2400" dirty="0" err="1" smtClean="0">
                <a:latin typeface="Times New Roman" pitchFamily="18" charset="0"/>
                <a:cs typeface="Times New Roman" pitchFamily="18" charset="0"/>
              </a:rPr>
              <a:t>phải</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có</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biện</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pháp</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xử</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lý</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và</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báo</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cáo</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người</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có</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trách</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nhiệm</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giải</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quyết</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thông</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báo</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cho</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cơ</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quan</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tổ</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chức</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xác</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định</a:t>
            </a:r>
            <a:r>
              <a:rPr lang="en-US" sz="2400" dirty="0" smtClean="0">
                <a:latin typeface="Times New Roman" pitchFamily="18" charset="0"/>
                <a:cs typeface="Times New Roman" pitchFamily="18" charset="0"/>
              </a:rPr>
              <a:t> BMNN </a:t>
            </a:r>
            <a:r>
              <a:rPr lang="en-US" sz="2400" dirty="0" err="1" smtClean="0">
                <a:latin typeface="Times New Roman" pitchFamily="18" charset="0"/>
                <a:cs typeface="Times New Roman" pitchFamily="18" charset="0"/>
              </a:rPr>
              <a:t>để</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có</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biện</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pháp</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khắc</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phục</a:t>
            </a:r>
            <a:r>
              <a:rPr lang="en-US" sz="2400" dirty="0" smtClean="0">
                <a:latin typeface="Times New Roman" pitchFamily="18" charset="0"/>
                <a:cs typeface="Times New Roman" pitchFamily="18" charset="0"/>
              </a:rPr>
              <a:t>;</a:t>
            </a:r>
          </a:p>
          <a:p>
            <a:pPr marL="0" indent="0" algn="just">
              <a:buNone/>
            </a:pPr>
            <a:r>
              <a:rPr lang="en-US" sz="2400" dirty="0" smtClean="0">
                <a:latin typeface="Times New Roman" pitchFamily="18" charset="0"/>
                <a:cs typeface="Times New Roman" pitchFamily="18" charset="0"/>
              </a:rPr>
              <a:t>(4) </a:t>
            </a:r>
            <a:r>
              <a:rPr lang="en-US" sz="2400" dirty="0" err="1" smtClean="0">
                <a:latin typeface="Times New Roman" pitchFamily="18" charset="0"/>
                <a:cs typeface="Times New Roman" pitchFamily="18" charset="0"/>
              </a:rPr>
              <a:t>Trước</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khi</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thôi</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việc</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chuyển</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công</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tác</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nghỉ</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hưu</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hoặc</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vì</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lý</a:t>
            </a:r>
            <a:r>
              <a:rPr lang="en-US" sz="2400" dirty="0" smtClean="0">
                <a:latin typeface="Times New Roman" pitchFamily="18" charset="0"/>
                <a:cs typeface="Times New Roman" pitchFamily="18" charset="0"/>
              </a:rPr>
              <a:t> do </a:t>
            </a:r>
            <a:r>
              <a:rPr lang="en-US" sz="2400" dirty="0" err="1" smtClean="0">
                <a:latin typeface="Times New Roman" pitchFamily="18" charset="0"/>
                <a:cs typeface="Times New Roman" pitchFamily="18" charset="0"/>
              </a:rPr>
              <a:t>khác</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mà</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không</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được</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phân</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công</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tiếp</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tục</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quản</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lý</a:t>
            </a:r>
            <a:r>
              <a:rPr lang="en-US" sz="2400" dirty="0" smtClean="0">
                <a:latin typeface="Times New Roman" pitchFamily="18" charset="0"/>
                <a:cs typeface="Times New Roman" pitchFamily="18" charset="0"/>
              </a:rPr>
              <a:t> BMNN </a:t>
            </a:r>
            <a:r>
              <a:rPr lang="en-US" sz="2400" dirty="0" err="1" smtClean="0">
                <a:latin typeface="Times New Roman" pitchFamily="18" charset="0"/>
                <a:cs typeface="Times New Roman" pitchFamily="18" charset="0"/>
              </a:rPr>
              <a:t>thì</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phải</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bàn</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giao</a:t>
            </a:r>
            <a:r>
              <a:rPr lang="en-US" sz="2400" dirty="0" smtClean="0">
                <a:latin typeface="Times New Roman" pitchFamily="18" charset="0"/>
                <a:cs typeface="Times New Roman" pitchFamily="18" charset="0"/>
              </a:rPr>
              <a:t> BMNN </a:t>
            </a:r>
            <a:r>
              <a:rPr lang="en-US" sz="2400" dirty="0" err="1" smtClean="0">
                <a:latin typeface="Times New Roman" pitchFamily="18" charset="0"/>
                <a:cs typeface="Times New Roman" pitchFamily="18" charset="0"/>
              </a:rPr>
              <a:t>cho</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cơ</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quan</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tổ</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chức</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có</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thẩm</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quyền</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quản</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lý</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và</a:t>
            </a:r>
            <a:r>
              <a:rPr lang="en-US" sz="2400" dirty="0" smtClean="0">
                <a:latin typeface="Times New Roman" pitchFamily="18" charset="0"/>
                <a:cs typeface="Times New Roman" pitchFamily="18" charset="0"/>
              </a:rPr>
              <a:t> cam </a:t>
            </a:r>
            <a:r>
              <a:rPr lang="en-US" sz="2400" dirty="0" err="1" smtClean="0">
                <a:latin typeface="Times New Roman" pitchFamily="18" charset="0"/>
                <a:cs typeface="Times New Roman" pitchFamily="18" charset="0"/>
              </a:rPr>
              <a:t>kết</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bảo</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vệ</a:t>
            </a:r>
            <a:r>
              <a:rPr lang="en-US" sz="2400" dirty="0" smtClean="0">
                <a:latin typeface="Times New Roman" pitchFamily="18" charset="0"/>
                <a:cs typeface="Times New Roman" pitchFamily="18" charset="0"/>
              </a:rPr>
              <a:t> BMNN </a:t>
            </a:r>
            <a:r>
              <a:rPr lang="en-US" sz="2400" dirty="0" err="1" smtClean="0">
                <a:latin typeface="Times New Roman" pitchFamily="18" charset="0"/>
                <a:cs typeface="Times New Roman" pitchFamily="18" charset="0"/>
              </a:rPr>
              <a:t>đã</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quản</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lý</a:t>
            </a:r>
            <a:r>
              <a:rPr lang="en-US" sz="2400" dirty="0" smtClean="0">
                <a:latin typeface="Times New Roman" pitchFamily="18" charset="0"/>
                <a:cs typeface="Times New Roman" pitchFamily="18" charset="0"/>
              </a:rPr>
              <a:t>.</a:t>
            </a:r>
            <a:endParaRPr lang="en-US" sz="2400" dirty="0">
              <a:latin typeface="Times New Roman" pitchFamily="18" charset="0"/>
              <a:cs typeface="Times New Roman" pitchFamily="18" charset="0"/>
            </a:endParaRPr>
          </a:p>
          <a:p>
            <a:pPr marL="0" indent="0">
              <a:buNone/>
            </a:pPr>
            <a:endParaRPr lang="en-US" dirty="0"/>
          </a:p>
        </p:txBody>
      </p:sp>
    </p:spTree>
    <p:extLst>
      <p:ext uri="{BB962C8B-B14F-4D97-AF65-F5344CB8AC3E}">
        <p14:creationId xmlns:p14="http://schemas.microsoft.com/office/powerpoint/2010/main" val="4041032957"/>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33400"/>
            <a:ext cx="8229600" cy="6019800"/>
          </a:xfrm>
        </p:spPr>
        <p:txBody>
          <a:bodyPr>
            <a:normAutofit fontScale="92500" lnSpcReduction="20000"/>
          </a:bodyPr>
          <a:lstStyle/>
          <a:p>
            <a:pPr marL="0" indent="0" algn="just">
              <a:buNone/>
            </a:pPr>
            <a:r>
              <a:rPr lang="en-US" b="1" i="1" dirty="0" smtClean="0">
                <a:latin typeface="Times New Roman" pitchFamily="18" charset="0"/>
                <a:cs typeface="Times New Roman" pitchFamily="18" charset="0"/>
              </a:rPr>
              <a:t>20. </a:t>
            </a:r>
            <a:r>
              <a:rPr lang="en-US" b="1" i="1" dirty="0" err="1" smtClean="0">
                <a:latin typeface="Times New Roman" pitchFamily="18" charset="0"/>
                <a:cs typeface="Times New Roman" pitchFamily="18" charset="0"/>
              </a:rPr>
              <a:t>Chế</a:t>
            </a:r>
            <a:r>
              <a:rPr lang="en-US" b="1" i="1" dirty="0" smtClean="0">
                <a:latin typeface="Times New Roman" pitchFamily="18" charset="0"/>
                <a:cs typeface="Times New Roman" pitchFamily="18" charset="0"/>
              </a:rPr>
              <a:t> </a:t>
            </a:r>
            <a:r>
              <a:rPr lang="en-US" b="1" i="1" dirty="0" err="1" smtClean="0">
                <a:latin typeface="Times New Roman" pitchFamily="18" charset="0"/>
                <a:cs typeface="Times New Roman" pitchFamily="18" charset="0"/>
              </a:rPr>
              <a:t>độ</a:t>
            </a:r>
            <a:r>
              <a:rPr lang="en-US" b="1" i="1" dirty="0" smtClean="0">
                <a:latin typeface="Times New Roman" pitchFamily="18" charset="0"/>
                <a:cs typeface="Times New Roman" pitchFamily="18" charset="0"/>
              </a:rPr>
              <a:t> </a:t>
            </a:r>
            <a:r>
              <a:rPr lang="en-US" b="1" i="1" dirty="0" err="1" smtClean="0">
                <a:latin typeface="Times New Roman" pitchFamily="18" charset="0"/>
                <a:cs typeface="Times New Roman" pitchFamily="18" charset="0"/>
              </a:rPr>
              <a:t>báo</a:t>
            </a:r>
            <a:r>
              <a:rPr lang="en-US" b="1" i="1" dirty="0" smtClean="0">
                <a:latin typeface="Times New Roman" pitchFamily="18" charset="0"/>
                <a:cs typeface="Times New Roman" pitchFamily="18" charset="0"/>
              </a:rPr>
              <a:t> </a:t>
            </a:r>
            <a:r>
              <a:rPr lang="en-US" b="1" i="1" dirty="0" err="1" smtClean="0">
                <a:latin typeface="Times New Roman" pitchFamily="18" charset="0"/>
                <a:cs typeface="Times New Roman" pitchFamily="18" charset="0"/>
              </a:rPr>
              <a:t>cáo</a:t>
            </a:r>
            <a:r>
              <a:rPr lang="en-US" b="1" i="1" dirty="0" smtClean="0">
                <a:latin typeface="Times New Roman" pitchFamily="18" charset="0"/>
                <a:cs typeface="Times New Roman" pitchFamily="18" charset="0"/>
              </a:rPr>
              <a:t> </a:t>
            </a:r>
            <a:r>
              <a:rPr lang="en-US" b="1" i="1" dirty="0" err="1" smtClean="0">
                <a:latin typeface="Times New Roman" pitchFamily="18" charset="0"/>
                <a:cs typeface="Times New Roman" pitchFamily="18" charset="0"/>
              </a:rPr>
              <a:t>về</a:t>
            </a:r>
            <a:r>
              <a:rPr lang="en-US" b="1" i="1" dirty="0" smtClean="0">
                <a:latin typeface="Times New Roman" pitchFamily="18" charset="0"/>
                <a:cs typeface="Times New Roman" pitchFamily="18" charset="0"/>
              </a:rPr>
              <a:t> </a:t>
            </a:r>
            <a:r>
              <a:rPr lang="en-US" b="1" i="1" dirty="0" err="1" smtClean="0">
                <a:latin typeface="Times New Roman" pitchFamily="18" charset="0"/>
                <a:cs typeface="Times New Roman" pitchFamily="18" charset="0"/>
              </a:rPr>
              <a:t>công</a:t>
            </a:r>
            <a:r>
              <a:rPr lang="en-US" b="1" i="1" dirty="0" smtClean="0">
                <a:latin typeface="Times New Roman" pitchFamily="18" charset="0"/>
                <a:cs typeface="Times New Roman" pitchFamily="18" charset="0"/>
              </a:rPr>
              <a:t> </a:t>
            </a:r>
            <a:r>
              <a:rPr lang="en-US" b="1" i="1" dirty="0" err="1" smtClean="0">
                <a:latin typeface="Times New Roman" pitchFamily="18" charset="0"/>
                <a:cs typeface="Times New Roman" pitchFamily="18" charset="0"/>
              </a:rPr>
              <a:t>tác</a:t>
            </a:r>
            <a:r>
              <a:rPr lang="en-US" b="1" i="1" dirty="0" smtClean="0">
                <a:latin typeface="Times New Roman" pitchFamily="18" charset="0"/>
                <a:cs typeface="Times New Roman" pitchFamily="18" charset="0"/>
              </a:rPr>
              <a:t> </a:t>
            </a:r>
            <a:r>
              <a:rPr lang="en-US" b="1" i="1" dirty="0" err="1" smtClean="0">
                <a:latin typeface="Times New Roman" pitchFamily="18" charset="0"/>
                <a:cs typeface="Times New Roman" pitchFamily="18" charset="0"/>
              </a:rPr>
              <a:t>bảo</a:t>
            </a:r>
            <a:r>
              <a:rPr lang="en-US" b="1" i="1" dirty="0" smtClean="0">
                <a:latin typeface="Times New Roman" pitchFamily="18" charset="0"/>
                <a:cs typeface="Times New Roman" pitchFamily="18" charset="0"/>
              </a:rPr>
              <a:t> </a:t>
            </a:r>
            <a:r>
              <a:rPr lang="en-US" b="1" i="1" dirty="0" err="1" smtClean="0">
                <a:latin typeface="Times New Roman" pitchFamily="18" charset="0"/>
                <a:cs typeface="Times New Roman" pitchFamily="18" charset="0"/>
              </a:rPr>
              <a:t>vệ</a:t>
            </a:r>
            <a:r>
              <a:rPr lang="en-US" b="1" i="1" dirty="0" smtClean="0">
                <a:latin typeface="Times New Roman" pitchFamily="18" charset="0"/>
                <a:cs typeface="Times New Roman" pitchFamily="18" charset="0"/>
              </a:rPr>
              <a:t> BMNN</a:t>
            </a:r>
          </a:p>
          <a:p>
            <a:pPr marL="0" indent="0" algn="just">
              <a:buNone/>
            </a:pPr>
            <a:r>
              <a:rPr lang="en-US" spc="20" dirty="0" smtClean="0">
                <a:latin typeface="Times New Roman" pitchFamily="18" charset="0"/>
                <a:cs typeface="Times New Roman" pitchFamily="18" charset="0"/>
              </a:rPr>
              <a:t>- </a:t>
            </a:r>
            <a:r>
              <a:rPr lang="en-US" spc="20" dirty="0" err="1" smtClean="0">
                <a:latin typeface="Times New Roman" pitchFamily="18" charset="0"/>
                <a:cs typeface="Times New Roman" pitchFamily="18" charset="0"/>
              </a:rPr>
              <a:t>Trách</a:t>
            </a:r>
            <a:r>
              <a:rPr lang="en-US" spc="20" dirty="0" smtClean="0">
                <a:latin typeface="Times New Roman" pitchFamily="18" charset="0"/>
                <a:cs typeface="Times New Roman" pitchFamily="18" charset="0"/>
              </a:rPr>
              <a:t> </a:t>
            </a:r>
            <a:r>
              <a:rPr lang="en-US" spc="20" dirty="0" err="1" smtClean="0">
                <a:latin typeface="Times New Roman" pitchFamily="18" charset="0"/>
                <a:cs typeface="Times New Roman" pitchFamily="18" charset="0"/>
              </a:rPr>
              <a:t>nhiệm</a:t>
            </a:r>
            <a:r>
              <a:rPr lang="en-US" spc="20" dirty="0" smtClean="0">
                <a:latin typeface="Times New Roman" pitchFamily="18" charset="0"/>
                <a:cs typeface="Times New Roman" pitchFamily="18" charset="0"/>
              </a:rPr>
              <a:t> </a:t>
            </a:r>
            <a:r>
              <a:rPr lang="en-US" spc="20" dirty="0" err="1" smtClean="0">
                <a:latin typeface="Times New Roman" pitchFamily="18" charset="0"/>
                <a:cs typeface="Times New Roman" pitchFamily="18" charset="0"/>
              </a:rPr>
              <a:t>báo</a:t>
            </a:r>
            <a:r>
              <a:rPr lang="en-US" spc="20" dirty="0" smtClean="0">
                <a:latin typeface="Times New Roman" pitchFamily="18" charset="0"/>
                <a:cs typeface="Times New Roman" pitchFamily="18" charset="0"/>
              </a:rPr>
              <a:t> </a:t>
            </a:r>
            <a:r>
              <a:rPr lang="en-US" spc="20" dirty="0" err="1" smtClean="0">
                <a:latin typeface="Times New Roman" pitchFamily="18" charset="0"/>
                <a:cs typeface="Times New Roman" pitchFamily="18" charset="0"/>
              </a:rPr>
              <a:t>cáo</a:t>
            </a:r>
            <a:r>
              <a:rPr lang="en-US" spc="20" dirty="0" smtClean="0">
                <a:latin typeface="Times New Roman" pitchFamily="18" charset="0"/>
                <a:cs typeface="Times New Roman" pitchFamily="18" charset="0"/>
              </a:rPr>
              <a:t>: </a:t>
            </a:r>
            <a:r>
              <a:rPr lang="en-US" spc="20" dirty="0" err="1" smtClean="0">
                <a:latin typeface="Times New Roman" pitchFamily="18" charset="0"/>
                <a:cs typeface="Times New Roman" pitchFamily="18" charset="0"/>
              </a:rPr>
              <a:t>người</a:t>
            </a:r>
            <a:r>
              <a:rPr lang="en-US" spc="20" dirty="0" smtClean="0">
                <a:latin typeface="Times New Roman" pitchFamily="18" charset="0"/>
                <a:cs typeface="Times New Roman" pitchFamily="18" charset="0"/>
              </a:rPr>
              <a:t> </a:t>
            </a:r>
            <a:r>
              <a:rPr lang="en-US" spc="20" dirty="0" err="1" smtClean="0">
                <a:latin typeface="Times New Roman" pitchFamily="18" charset="0"/>
                <a:cs typeface="Times New Roman" pitchFamily="18" charset="0"/>
              </a:rPr>
              <a:t>đứng</a:t>
            </a:r>
            <a:r>
              <a:rPr lang="en-US" spc="20" dirty="0" smtClean="0">
                <a:latin typeface="Times New Roman" pitchFamily="18" charset="0"/>
                <a:cs typeface="Times New Roman" pitchFamily="18" charset="0"/>
              </a:rPr>
              <a:t> </a:t>
            </a:r>
            <a:r>
              <a:rPr lang="en-US" spc="20" dirty="0" err="1" smtClean="0">
                <a:latin typeface="Times New Roman" pitchFamily="18" charset="0"/>
                <a:cs typeface="Times New Roman" pitchFamily="18" charset="0"/>
              </a:rPr>
              <a:t>đầu</a:t>
            </a:r>
            <a:r>
              <a:rPr lang="en-US" spc="20" dirty="0" smtClean="0">
                <a:latin typeface="Times New Roman" pitchFamily="18" charset="0"/>
                <a:cs typeface="Times New Roman" pitchFamily="18" charset="0"/>
              </a:rPr>
              <a:t> </a:t>
            </a:r>
            <a:r>
              <a:rPr lang="en-US" spc="20" dirty="0" err="1" smtClean="0">
                <a:latin typeface="Times New Roman" pitchFamily="18" charset="0"/>
                <a:cs typeface="Times New Roman" pitchFamily="18" charset="0"/>
              </a:rPr>
              <a:t>cơ</a:t>
            </a:r>
            <a:r>
              <a:rPr lang="en-US" spc="20" dirty="0" smtClean="0">
                <a:latin typeface="Times New Roman" pitchFamily="18" charset="0"/>
                <a:cs typeface="Times New Roman" pitchFamily="18" charset="0"/>
              </a:rPr>
              <a:t> </a:t>
            </a:r>
            <a:r>
              <a:rPr lang="en-US" spc="20" dirty="0" err="1" smtClean="0">
                <a:latin typeface="Times New Roman" pitchFamily="18" charset="0"/>
                <a:cs typeface="Times New Roman" pitchFamily="18" charset="0"/>
              </a:rPr>
              <a:t>quan</a:t>
            </a:r>
            <a:r>
              <a:rPr lang="en-US" spc="20" dirty="0" smtClean="0">
                <a:latin typeface="Times New Roman" pitchFamily="18" charset="0"/>
                <a:cs typeface="Times New Roman" pitchFamily="18" charset="0"/>
              </a:rPr>
              <a:t>, </a:t>
            </a:r>
            <a:r>
              <a:rPr lang="en-US" spc="20" dirty="0" err="1" smtClean="0">
                <a:latin typeface="Times New Roman" pitchFamily="18" charset="0"/>
                <a:cs typeface="Times New Roman" pitchFamily="18" charset="0"/>
              </a:rPr>
              <a:t>tổ</a:t>
            </a:r>
            <a:r>
              <a:rPr lang="en-US" spc="20" dirty="0" smtClean="0">
                <a:latin typeface="Times New Roman" pitchFamily="18" charset="0"/>
                <a:cs typeface="Times New Roman" pitchFamily="18" charset="0"/>
              </a:rPr>
              <a:t> </a:t>
            </a:r>
            <a:r>
              <a:rPr lang="en-US" spc="20" dirty="0" err="1" smtClean="0">
                <a:latin typeface="Times New Roman" pitchFamily="18" charset="0"/>
                <a:cs typeface="Times New Roman" pitchFamily="18" charset="0"/>
              </a:rPr>
              <a:t>chức</a:t>
            </a:r>
            <a:r>
              <a:rPr lang="en-US" spc="20" dirty="0" smtClean="0">
                <a:latin typeface="Times New Roman" pitchFamily="18" charset="0"/>
                <a:cs typeface="Times New Roman" pitchFamily="18" charset="0"/>
              </a:rPr>
              <a:t> </a:t>
            </a:r>
            <a:r>
              <a:rPr lang="en-US" spc="20" dirty="0" err="1" smtClean="0">
                <a:latin typeface="Times New Roman" pitchFamily="18" charset="0"/>
                <a:cs typeface="Times New Roman" pitchFamily="18" charset="0"/>
              </a:rPr>
              <a:t>phải</a:t>
            </a:r>
            <a:r>
              <a:rPr lang="en-US" spc="20" dirty="0" smtClean="0">
                <a:latin typeface="Times New Roman" pitchFamily="18" charset="0"/>
                <a:cs typeface="Times New Roman" pitchFamily="18" charset="0"/>
              </a:rPr>
              <a:t> </a:t>
            </a:r>
            <a:r>
              <a:rPr lang="en-US" spc="20" dirty="0" err="1" smtClean="0">
                <a:latin typeface="Times New Roman" pitchFamily="18" charset="0"/>
                <a:cs typeface="Times New Roman" pitchFamily="18" charset="0"/>
              </a:rPr>
              <a:t>thực</a:t>
            </a:r>
            <a:r>
              <a:rPr lang="en-US" spc="20" dirty="0" smtClean="0">
                <a:latin typeface="Times New Roman" pitchFamily="18" charset="0"/>
                <a:cs typeface="Times New Roman" pitchFamily="18" charset="0"/>
              </a:rPr>
              <a:t> </a:t>
            </a:r>
            <a:r>
              <a:rPr lang="en-US" spc="20" dirty="0" err="1" smtClean="0">
                <a:latin typeface="Times New Roman" pitchFamily="18" charset="0"/>
                <a:cs typeface="Times New Roman" pitchFamily="18" charset="0"/>
              </a:rPr>
              <a:t>hiện</a:t>
            </a:r>
            <a:r>
              <a:rPr lang="en-US" spc="20" dirty="0" smtClean="0">
                <a:latin typeface="Times New Roman" pitchFamily="18" charset="0"/>
                <a:cs typeface="Times New Roman" pitchFamily="18" charset="0"/>
              </a:rPr>
              <a:t> </a:t>
            </a:r>
            <a:r>
              <a:rPr lang="en-US" spc="20" dirty="0" err="1" smtClean="0">
                <a:latin typeface="Times New Roman" pitchFamily="18" charset="0"/>
                <a:cs typeface="Times New Roman" pitchFamily="18" charset="0"/>
              </a:rPr>
              <a:t>chế</a:t>
            </a:r>
            <a:r>
              <a:rPr lang="en-US" spc="20" dirty="0" smtClean="0">
                <a:latin typeface="Times New Roman" pitchFamily="18" charset="0"/>
                <a:cs typeface="Times New Roman" pitchFamily="18" charset="0"/>
              </a:rPr>
              <a:t> </a:t>
            </a:r>
            <a:r>
              <a:rPr lang="en-US" spc="20" dirty="0" err="1" smtClean="0">
                <a:latin typeface="Times New Roman" pitchFamily="18" charset="0"/>
                <a:cs typeface="Times New Roman" pitchFamily="18" charset="0"/>
              </a:rPr>
              <a:t>độ</a:t>
            </a:r>
            <a:r>
              <a:rPr lang="en-US" spc="20" dirty="0" smtClean="0">
                <a:latin typeface="Times New Roman" pitchFamily="18" charset="0"/>
                <a:cs typeface="Times New Roman" pitchFamily="18" charset="0"/>
              </a:rPr>
              <a:t> </a:t>
            </a:r>
            <a:r>
              <a:rPr lang="en-US" spc="20" dirty="0" err="1" smtClean="0">
                <a:latin typeface="Times New Roman" pitchFamily="18" charset="0"/>
                <a:cs typeface="Times New Roman" pitchFamily="18" charset="0"/>
              </a:rPr>
              <a:t>báo</a:t>
            </a:r>
            <a:r>
              <a:rPr lang="en-US" spc="20" dirty="0" smtClean="0">
                <a:latin typeface="Times New Roman" pitchFamily="18" charset="0"/>
                <a:cs typeface="Times New Roman" pitchFamily="18" charset="0"/>
              </a:rPr>
              <a:t> </a:t>
            </a:r>
            <a:r>
              <a:rPr lang="en-US" spc="20" dirty="0" err="1" smtClean="0">
                <a:latin typeface="Times New Roman" pitchFamily="18" charset="0"/>
                <a:cs typeface="Times New Roman" pitchFamily="18" charset="0"/>
              </a:rPr>
              <a:t>cáo</a:t>
            </a:r>
            <a:r>
              <a:rPr lang="en-US" spc="20" dirty="0" smtClean="0">
                <a:latin typeface="Times New Roman" pitchFamily="18" charset="0"/>
                <a:cs typeface="Times New Roman" pitchFamily="18" charset="0"/>
              </a:rPr>
              <a:t> </a:t>
            </a:r>
            <a:r>
              <a:rPr lang="en-US" spc="20" dirty="0" err="1" smtClean="0">
                <a:latin typeface="Times New Roman" pitchFamily="18" charset="0"/>
                <a:cs typeface="Times New Roman" pitchFamily="18" charset="0"/>
              </a:rPr>
              <a:t>về</a:t>
            </a:r>
            <a:r>
              <a:rPr lang="en-US" spc="20" dirty="0" smtClean="0">
                <a:latin typeface="Times New Roman" pitchFamily="18" charset="0"/>
                <a:cs typeface="Times New Roman" pitchFamily="18" charset="0"/>
              </a:rPr>
              <a:t> </a:t>
            </a:r>
            <a:r>
              <a:rPr lang="en-US" spc="20" dirty="0" err="1" smtClean="0">
                <a:latin typeface="Times New Roman" pitchFamily="18" charset="0"/>
                <a:cs typeface="Times New Roman" pitchFamily="18" charset="0"/>
              </a:rPr>
              <a:t>công</a:t>
            </a:r>
            <a:r>
              <a:rPr lang="en-US" spc="20" dirty="0" smtClean="0">
                <a:latin typeface="Times New Roman" pitchFamily="18" charset="0"/>
                <a:cs typeface="Times New Roman" pitchFamily="18" charset="0"/>
              </a:rPr>
              <a:t> </a:t>
            </a:r>
            <a:r>
              <a:rPr lang="en-US" spc="20" dirty="0" err="1" smtClean="0">
                <a:latin typeface="Times New Roman" pitchFamily="18" charset="0"/>
                <a:cs typeface="Times New Roman" pitchFamily="18" charset="0"/>
              </a:rPr>
              <a:t>tác</a:t>
            </a:r>
            <a:r>
              <a:rPr lang="en-US" spc="20" dirty="0" smtClean="0">
                <a:latin typeface="Times New Roman" pitchFamily="18" charset="0"/>
                <a:cs typeface="Times New Roman" pitchFamily="18" charset="0"/>
              </a:rPr>
              <a:t> </a:t>
            </a:r>
            <a:r>
              <a:rPr lang="en-US" spc="20" dirty="0" err="1" smtClean="0">
                <a:latin typeface="Times New Roman" pitchFamily="18" charset="0"/>
                <a:cs typeface="Times New Roman" pitchFamily="18" charset="0"/>
              </a:rPr>
              <a:t>bảo</a:t>
            </a:r>
            <a:r>
              <a:rPr lang="en-US" spc="20" dirty="0" smtClean="0">
                <a:latin typeface="Times New Roman" pitchFamily="18" charset="0"/>
                <a:cs typeface="Times New Roman" pitchFamily="18" charset="0"/>
              </a:rPr>
              <a:t> </a:t>
            </a:r>
            <a:r>
              <a:rPr lang="en-US" spc="20" dirty="0" err="1" smtClean="0">
                <a:latin typeface="Times New Roman" pitchFamily="18" charset="0"/>
                <a:cs typeface="Times New Roman" pitchFamily="18" charset="0"/>
              </a:rPr>
              <a:t>vệ</a:t>
            </a:r>
            <a:r>
              <a:rPr lang="en-US" spc="20" dirty="0" smtClean="0">
                <a:latin typeface="Times New Roman" pitchFamily="18" charset="0"/>
                <a:cs typeface="Times New Roman" pitchFamily="18" charset="0"/>
              </a:rPr>
              <a:t> BMNN </a:t>
            </a:r>
            <a:r>
              <a:rPr lang="en-US" spc="20" dirty="0" err="1" smtClean="0">
                <a:latin typeface="Times New Roman" pitchFamily="18" charset="0"/>
                <a:cs typeface="Times New Roman" pitchFamily="18" charset="0"/>
              </a:rPr>
              <a:t>trong</a:t>
            </a:r>
            <a:r>
              <a:rPr lang="en-US" spc="20" dirty="0" smtClean="0">
                <a:latin typeface="Times New Roman" pitchFamily="18" charset="0"/>
                <a:cs typeface="Times New Roman" pitchFamily="18" charset="0"/>
              </a:rPr>
              <a:t> </a:t>
            </a:r>
            <a:r>
              <a:rPr lang="en-US" spc="20" dirty="0" err="1" smtClean="0">
                <a:latin typeface="Times New Roman" pitchFamily="18" charset="0"/>
                <a:cs typeface="Times New Roman" pitchFamily="18" charset="0"/>
              </a:rPr>
              <a:t>phạm</a:t>
            </a:r>
            <a:r>
              <a:rPr lang="en-US" spc="20" dirty="0" smtClean="0">
                <a:latin typeface="Times New Roman" pitchFamily="18" charset="0"/>
                <a:cs typeface="Times New Roman" pitchFamily="18" charset="0"/>
              </a:rPr>
              <a:t> vi </a:t>
            </a:r>
            <a:r>
              <a:rPr lang="en-US" spc="20" dirty="0" err="1" smtClean="0">
                <a:latin typeface="Times New Roman" pitchFamily="18" charset="0"/>
                <a:cs typeface="Times New Roman" pitchFamily="18" charset="0"/>
              </a:rPr>
              <a:t>quản</a:t>
            </a:r>
            <a:r>
              <a:rPr lang="en-US" spc="20" dirty="0" smtClean="0">
                <a:latin typeface="Times New Roman" pitchFamily="18" charset="0"/>
                <a:cs typeface="Times New Roman" pitchFamily="18" charset="0"/>
              </a:rPr>
              <a:t> </a:t>
            </a:r>
            <a:r>
              <a:rPr lang="en-US" spc="20" dirty="0" err="1" smtClean="0">
                <a:latin typeface="Times New Roman" pitchFamily="18" charset="0"/>
                <a:cs typeface="Times New Roman" pitchFamily="18" charset="0"/>
              </a:rPr>
              <a:t>lý</a:t>
            </a:r>
            <a:r>
              <a:rPr lang="en-US" spc="20" dirty="0" smtClean="0">
                <a:latin typeface="Times New Roman" pitchFamily="18" charset="0"/>
                <a:cs typeface="Times New Roman" pitchFamily="18" charset="0"/>
              </a:rPr>
              <a:t> </a:t>
            </a:r>
            <a:r>
              <a:rPr lang="en-US" spc="20" dirty="0" err="1" smtClean="0">
                <a:latin typeface="Times New Roman" pitchFamily="18" charset="0"/>
                <a:cs typeface="Times New Roman" pitchFamily="18" charset="0"/>
              </a:rPr>
              <a:t>gửi</a:t>
            </a:r>
            <a:r>
              <a:rPr lang="en-US" spc="20" dirty="0" smtClean="0">
                <a:latin typeface="Times New Roman" pitchFamily="18" charset="0"/>
                <a:cs typeface="Times New Roman" pitchFamily="18" charset="0"/>
              </a:rPr>
              <a:t> </a:t>
            </a:r>
            <a:r>
              <a:rPr lang="en-US" spc="20" dirty="0" err="1" smtClean="0">
                <a:latin typeface="Times New Roman" pitchFamily="18" charset="0"/>
                <a:cs typeface="Times New Roman" pitchFamily="18" charset="0"/>
              </a:rPr>
              <a:t>Bộ</a:t>
            </a:r>
            <a:r>
              <a:rPr lang="en-US" spc="20" dirty="0" smtClean="0">
                <a:latin typeface="Times New Roman" pitchFamily="18" charset="0"/>
                <a:cs typeface="Times New Roman" pitchFamily="18" charset="0"/>
              </a:rPr>
              <a:t> </a:t>
            </a:r>
            <a:r>
              <a:rPr lang="en-US" spc="20" dirty="0" err="1" smtClean="0">
                <a:latin typeface="Times New Roman" pitchFamily="18" charset="0"/>
                <a:cs typeface="Times New Roman" pitchFamily="18" charset="0"/>
              </a:rPr>
              <a:t>Công</a:t>
            </a:r>
            <a:r>
              <a:rPr lang="en-US" spc="20" dirty="0" smtClean="0">
                <a:latin typeface="Times New Roman" pitchFamily="18" charset="0"/>
                <a:cs typeface="Times New Roman" pitchFamily="18" charset="0"/>
              </a:rPr>
              <a:t> an </a:t>
            </a:r>
            <a:r>
              <a:rPr lang="en-US" spc="20" dirty="0" err="1" smtClean="0">
                <a:latin typeface="Times New Roman" pitchFamily="18" charset="0"/>
                <a:cs typeface="Times New Roman" pitchFamily="18" charset="0"/>
              </a:rPr>
              <a:t>để</a:t>
            </a:r>
            <a:r>
              <a:rPr lang="en-US" spc="20" dirty="0" smtClean="0">
                <a:latin typeface="Times New Roman" pitchFamily="18" charset="0"/>
                <a:cs typeface="Times New Roman" pitchFamily="18" charset="0"/>
              </a:rPr>
              <a:t> </a:t>
            </a:r>
            <a:r>
              <a:rPr lang="en-US" spc="20" dirty="0" err="1" smtClean="0">
                <a:latin typeface="Times New Roman" pitchFamily="18" charset="0"/>
                <a:cs typeface="Times New Roman" pitchFamily="18" charset="0"/>
              </a:rPr>
              <a:t>tổng</a:t>
            </a:r>
            <a:r>
              <a:rPr lang="en-US" spc="20" dirty="0" smtClean="0">
                <a:latin typeface="Times New Roman" pitchFamily="18" charset="0"/>
                <a:cs typeface="Times New Roman" pitchFamily="18" charset="0"/>
              </a:rPr>
              <a:t> </a:t>
            </a:r>
            <a:r>
              <a:rPr lang="en-US" spc="20" dirty="0" err="1" smtClean="0">
                <a:latin typeface="Times New Roman" pitchFamily="18" charset="0"/>
                <a:cs typeface="Times New Roman" pitchFamily="18" charset="0"/>
              </a:rPr>
              <a:t>hợp</a:t>
            </a:r>
            <a:r>
              <a:rPr lang="en-US" spc="20" dirty="0" smtClean="0">
                <a:latin typeface="Times New Roman" pitchFamily="18" charset="0"/>
                <a:cs typeface="Times New Roman" pitchFamily="18" charset="0"/>
              </a:rPr>
              <a:t> </a:t>
            </a:r>
            <a:r>
              <a:rPr lang="en-US" spc="20" dirty="0" err="1" smtClean="0">
                <a:latin typeface="Times New Roman" pitchFamily="18" charset="0"/>
                <a:cs typeface="Times New Roman" pitchFamily="18" charset="0"/>
              </a:rPr>
              <a:t>báo</a:t>
            </a:r>
            <a:r>
              <a:rPr lang="en-US" spc="20" dirty="0" smtClean="0">
                <a:latin typeface="Times New Roman" pitchFamily="18" charset="0"/>
                <a:cs typeface="Times New Roman" pitchFamily="18" charset="0"/>
              </a:rPr>
              <a:t> </a:t>
            </a:r>
            <a:r>
              <a:rPr lang="en-US" spc="20" dirty="0" err="1" smtClean="0">
                <a:latin typeface="Times New Roman" pitchFamily="18" charset="0"/>
                <a:cs typeface="Times New Roman" pitchFamily="18" charset="0"/>
              </a:rPr>
              <a:t>cáo</a:t>
            </a:r>
            <a:r>
              <a:rPr lang="en-US" spc="20" dirty="0" smtClean="0">
                <a:latin typeface="Times New Roman" pitchFamily="18" charset="0"/>
                <a:cs typeface="Times New Roman" pitchFamily="18" charset="0"/>
              </a:rPr>
              <a:t> </a:t>
            </a:r>
            <a:r>
              <a:rPr lang="en-US" spc="20" dirty="0" err="1" smtClean="0">
                <a:latin typeface="Times New Roman" pitchFamily="18" charset="0"/>
                <a:cs typeface="Times New Roman" pitchFamily="18" charset="0"/>
              </a:rPr>
              <a:t>Thủ</a:t>
            </a:r>
            <a:r>
              <a:rPr lang="en-US" spc="20" dirty="0" smtClean="0">
                <a:latin typeface="Times New Roman" pitchFamily="18" charset="0"/>
                <a:cs typeface="Times New Roman" pitchFamily="18" charset="0"/>
              </a:rPr>
              <a:t> </a:t>
            </a:r>
            <a:r>
              <a:rPr lang="en-US" spc="20" dirty="0" err="1" smtClean="0">
                <a:latin typeface="Times New Roman" pitchFamily="18" charset="0"/>
                <a:cs typeface="Times New Roman" pitchFamily="18" charset="0"/>
              </a:rPr>
              <a:t>tướng</a:t>
            </a:r>
            <a:r>
              <a:rPr lang="en-US" spc="20" dirty="0" smtClean="0">
                <a:latin typeface="Times New Roman" pitchFamily="18" charset="0"/>
                <a:cs typeface="Times New Roman" pitchFamily="18" charset="0"/>
              </a:rPr>
              <a:t> </a:t>
            </a:r>
            <a:r>
              <a:rPr lang="en-US" spc="20" dirty="0" err="1" smtClean="0">
                <a:latin typeface="Times New Roman" pitchFamily="18" charset="0"/>
                <a:cs typeface="Times New Roman" pitchFamily="18" charset="0"/>
              </a:rPr>
              <a:t>Chính</a:t>
            </a:r>
            <a:r>
              <a:rPr lang="en-US" spc="20" dirty="0" smtClean="0">
                <a:latin typeface="Times New Roman" pitchFamily="18" charset="0"/>
                <a:cs typeface="Times New Roman" pitchFamily="18" charset="0"/>
              </a:rPr>
              <a:t> </a:t>
            </a:r>
            <a:r>
              <a:rPr lang="en-US" spc="20" dirty="0" err="1" smtClean="0">
                <a:latin typeface="Times New Roman" pitchFamily="18" charset="0"/>
                <a:cs typeface="Times New Roman" pitchFamily="18" charset="0"/>
              </a:rPr>
              <a:t>phủ</a:t>
            </a:r>
            <a:r>
              <a:rPr lang="en-US" spc="20" dirty="0" smtClean="0">
                <a:latin typeface="Times New Roman" pitchFamily="18" charset="0"/>
                <a:cs typeface="Times New Roman" pitchFamily="18" charset="0"/>
              </a:rPr>
              <a:t>.</a:t>
            </a:r>
          </a:p>
          <a:p>
            <a:pPr marL="0" indent="0" algn="just">
              <a:buNone/>
            </a:pP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Các</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loại</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báo</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cáo</a:t>
            </a:r>
            <a:r>
              <a:rPr lang="en-US" dirty="0" smtClean="0">
                <a:latin typeface="Times New Roman" pitchFamily="18" charset="0"/>
                <a:cs typeface="Times New Roman" pitchFamily="18" charset="0"/>
              </a:rPr>
              <a:t>: </a:t>
            </a:r>
          </a:p>
          <a:p>
            <a:pPr marL="0" indent="0" algn="just">
              <a:buNone/>
            </a:pP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Báo</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cáo</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tổng</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kết</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năm</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năm</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một</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lần</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báo</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cáo</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sơ</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kết</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một</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năm</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một</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lần</a:t>
            </a:r>
            <a:r>
              <a:rPr lang="en-US" dirty="0" smtClean="0">
                <a:latin typeface="Times New Roman" pitchFamily="18" charset="0"/>
                <a:cs typeface="Times New Roman" pitchFamily="18" charset="0"/>
              </a:rPr>
              <a:t>.</a:t>
            </a:r>
          </a:p>
          <a:p>
            <a:pPr marL="0" indent="0" algn="just">
              <a:buNone/>
            </a:pP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Báo</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cáo</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đột</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xuất</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được</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thực</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hiện</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ngay</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sau</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khi</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phát</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hiện</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vụ</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lộ</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mất</a:t>
            </a:r>
            <a:r>
              <a:rPr lang="en-US" dirty="0" smtClean="0">
                <a:latin typeface="Times New Roman" pitchFamily="18" charset="0"/>
                <a:cs typeface="Times New Roman" pitchFamily="18" charset="0"/>
              </a:rPr>
              <a:t> BMNN </a:t>
            </a:r>
            <a:r>
              <a:rPr lang="en-US" dirty="0" err="1" smtClean="0">
                <a:latin typeface="Times New Roman" pitchFamily="18" charset="0"/>
                <a:cs typeface="Times New Roman" pitchFamily="18" charset="0"/>
              </a:rPr>
              <a:t>hoặc</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theo</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đề</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nghị</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của</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Bộ</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Công</a:t>
            </a:r>
            <a:r>
              <a:rPr lang="en-US" dirty="0" smtClean="0">
                <a:latin typeface="Times New Roman" pitchFamily="18" charset="0"/>
                <a:cs typeface="Times New Roman" pitchFamily="18" charset="0"/>
              </a:rPr>
              <a:t> an.</a:t>
            </a:r>
          </a:p>
          <a:p>
            <a:pPr marL="0" indent="0" algn="just">
              <a:buNone/>
            </a:pP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Thời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hạn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báo</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cáo</a:t>
            </a:r>
            <a:r>
              <a:rPr lang="en-US" dirty="0">
                <a:latin typeface="Times New Roman" pitchFamily="18" charset="0"/>
                <a:cs typeface="Times New Roman" pitchFamily="18" charset="0"/>
              </a:rPr>
              <a:t>: </a:t>
            </a:r>
          </a:p>
          <a:p>
            <a:pPr marL="0" indent="0" algn="just">
              <a:buNone/>
            </a:pP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Thời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hạn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chốt</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số</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liệu</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trong</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chế</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độ</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báo</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cáo</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hằng</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năm</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tính</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từ</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ngày</a:t>
            </a:r>
            <a:r>
              <a:rPr lang="en-US" dirty="0">
                <a:latin typeface="Times New Roman" pitchFamily="18" charset="0"/>
                <a:cs typeface="Times New Roman" pitchFamily="18" charset="0"/>
              </a:rPr>
              <a:t> 15 </a:t>
            </a:r>
            <a:r>
              <a:rPr lang="en-US" dirty="0" err="1">
                <a:latin typeface="Times New Roman" pitchFamily="18" charset="0"/>
                <a:cs typeface="Times New Roman" pitchFamily="18" charset="0"/>
              </a:rPr>
              <a:t>tháng</a:t>
            </a:r>
            <a:r>
              <a:rPr lang="en-US" dirty="0">
                <a:latin typeface="Times New Roman" pitchFamily="18" charset="0"/>
                <a:cs typeface="Times New Roman" pitchFamily="18" charset="0"/>
              </a:rPr>
              <a:t> 12 </a:t>
            </a:r>
            <a:r>
              <a:rPr lang="en-US" dirty="0" err="1">
                <a:latin typeface="Times New Roman" pitchFamily="18" charset="0"/>
                <a:cs typeface="Times New Roman" pitchFamily="18" charset="0"/>
              </a:rPr>
              <a:t>năm</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trước</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kỳ</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báo</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cáo</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đến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ngày</a:t>
            </a:r>
            <a:r>
              <a:rPr lang="en-US" dirty="0">
                <a:latin typeface="Times New Roman" pitchFamily="18" charset="0"/>
                <a:cs typeface="Times New Roman" pitchFamily="18" charset="0"/>
              </a:rPr>
              <a:t> 14 </a:t>
            </a:r>
            <a:r>
              <a:rPr lang="en-US" dirty="0" err="1">
                <a:latin typeface="Times New Roman" pitchFamily="18" charset="0"/>
                <a:cs typeface="Times New Roman" pitchFamily="18" charset="0"/>
              </a:rPr>
              <a:t>tháng</a:t>
            </a:r>
            <a:r>
              <a:rPr lang="en-US" dirty="0">
                <a:latin typeface="Times New Roman" pitchFamily="18" charset="0"/>
                <a:cs typeface="Times New Roman" pitchFamily="18" charset="0"/>
              </a:rPr>
              <a:t> 12 </a:t>
            </a:r>
            <a:r>
              <a:rPr lang="en-US" dirty="0" err="1">
                <a:latin typeface="Times New Roman" pitchFamily="18" charset="0"/>
                <a:cs typeface="Times New Roman" pitchFamily="18" charset="0"/>
              </a:rPr>
              <a:t>của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kỳ</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báo</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cáo</a:t>
            </a:r>
            <a:r>
              <a:rPr lang="en-US" dirty="0">
                <a:latin typeface="Times New Roman" pitchFamily="18" charset="0"/>
                <a:cs typeface="Times New Roman" pitchFamily="18" charset="0"/>
              </a:rPr>
              <a:t>.</a:t>
            </a:r>
          </a:p>
          <a:p>
            <a:pPr marL="0" indent="0" algn="just">
              <a:buNone/>
            </a:pP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Thời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hạn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gửi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báo</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cáo</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hằng</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năm</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các</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cơ</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quan</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tổ</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chức</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gửi</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báo</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cáo</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định</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kỳ</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hằng</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năm</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cho</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Bộ</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Công</a:t>
            </a:r>
            <a:r>
              <a:rPr lang="en-US" dirty="0">
                <a:latin typeface="Times New Roman" pitchFamily="18" charset="0"/>
                <a:cs typeface="Times New Roman" pitchFamily="18" charset="0"/>
              </a:rPr>
              <a:t> an </a:t>
            </a:r>
            <a:r>
              <a:rPr lang="en-US" dirty="0" err="1">
                <a:latin typeface="Times New Roman" pitchFamily="18" charset="0"/>
                <a:cs typeface="Times New Roman" pitchFamily="18" charset="0"/>
              </a:rPr>
              <a:t>chậm</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nhất</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vào</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ngày</a:t>
            </a:r>
            <a:r>
              <a:rPr lang="en-US" dirty="0">
                <a:latin typeface="Times New Roman" pitchFamily="18" charset="0"/>
                <a:cs typeface="Times New Roman" pitchFamily="18" charset="0"/>
              </a:rPr>
              <a:t> 20 </a:t>
            </a:r>
            <a:r>
              <a:rPr lang="en-US" dirty="0" err="1">
                <a:latin typeface="Times New Roman" pitchFamily="18" charset="0"/>
                <a:cs typeface="Times New Roman" pitchFamily="18" charset="0"/>
              </a:rPr>
              <a:t>tháng</a:t>
            </a:r>
            <a:r>
              <a:rPr lang="en-US" dirty="0">
                <a:latin typeface="Times New Roman" pitchFamily="18" charset="0"/>
                <a:cs typeface="Times New Roman" pitchFamily="18" charset="0"/>
              </a:rPr>
              <a:t> 12 </a:t>
            </a:r>
            <a:r>
              <a:rPr lang="en-US" dirty="0" err="1">
                <a:latin typeface="Times New Roman" pitchFamily="18" charset="0"/>
                <a:cs typeface="Times New Roman" pitchFamily="18" charset="0"/>
              </a:rPr>
              <a:t>của</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năm</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báo</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cáo</a:t>
            </a:r>
            <a:r>
              <a:rPr lang="en-US" dirty="0">
                <a:latin typeface="Times New Roman" pitchFamily="18" charset="0"/>
                <a:cs typeface="Times New Roman" pitchFamily="18" charset="0"/>
              </a:rPr>
              <a:t>.</a:t>
            </a:r>
          </a:p>
          <a:p>
            <a:pPr marL="0" indent="0" algn="just">
              <a:buNone/>
            </a:pPr>
            <a:endParaRPr lang="en-US" sz="2400" dirty="0" smtClean="0">
              <a:latin typeface="Times New Roman" pitchFamily="18" charset="0"/>
              <a:cs typeface="Times New Roman" pitchFamily="18" charset="0"/>
            </a:endParaRPr>
          </a:p>
        </p:txBody>
      </p:sp>
    </p:spTree>
    <p:extLst>
      <p:ext uri="{BB962C8B-B14F-4D97-AF65-F5344CB8AC3E}">
        <p14:creationId xmlns:p14="http://schemas.microsoft.com/office/powerpoint/2010/main" val="303915680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3400" y="533400"/>
            <a:ext cx="8153400" cy="5641848"/>
          </a:xfrm>
        </p:spPr>
        <p:txBody>
          <a:bodyPr>
            <a:noAutofit/>
          </a:bodyPr>
          <a:lstStyle/>
          <a:p>
            <a:pPr marL="0" indent="0" algn="just">
              <a:buNone/>
            </a:pPr>
            <a:r>
              <a:rPr lang="en-US" sz="2400" b="1" dirty="0">
                <a:latin typeface="Times New Roman" pitchFamily="18" charset="0"/>
                <a:cs typeface="Times New Roman" pitchFamily="18" charset="0"/>
              </a:rPr>
              <a:t>II. NỘI DUNG CƠ BẢN CỦA LUẬT BẢO VỆ BÍ MẬT NHÀ NƯỚC VÀ VĂN BẢN HƯỚNG DẪN THI HÀNH</a:t>
            </a:r>
            <a:endParaRPr lang="en-US" sz="2400" dirty="0">
              <a:latin typeface="Times New Roman" pitchFamily="18" charset="0"/>
              <a:cs typeface="Times New Roman" pitchFamily="18" charset="0"/>
            </a:endParaRPr>
          </a:p>
          <a:p>
            <a:pPr marL="0" indent="0" algn="just">
              <a:buNone/>
            </a:pPr>
            <a:r>
              <a:rPr lang="en-US" sz="2400" b="1" i="1" dirty="0">
                <a:latin typeface="Times New Roman" pitchFamily="18" charset="0"/>
                <a:cs typeface="Times New Roman" pitchFamily="18" charset="0"/>
              </a:rPr>
              <a:t>1. </a:t>
            </a:r>
            <a:r>
              <a:rPr lang="en-US" sz="2400" b="1" i="1" dirty="0" err="1">
                <a:latin typeface="Times New Roman" pitchFamily="18" charset="0"/>
                <a:cs typeface="Times New Roman" pitchFamily="18" charset="0"/>
              </a:rPr>
              <a:t>Khái</a:t>
            </a:r>
            <a:r>
              <a:rPr lang="en-US" sz="2400" b="1" i="1" dirty="0">
                <a:latin typeface="Times New Roman" pitchFamily="18" charset="0"/>
                <a:cs typeface="Times New Roman" pitchFamily="18" charset="0"/>
              </a:rPr>
              <a:t> </a:t>
            </a:r>
            <a:r>
              <a:rPr lang="en-US" sz="2400" b="1" i="1" dirty="0" err="1">
                <a:latin typeface="Times New Roman" pitchFamily="18" charset="0"/>
                <a:cs typeface="Times New Roman" pitchFamily="18" charset="0"/>
              </a:rPr>
              <a:t>niệm</a:t>
            </a:r>
            <a:r>
              <a:rPr lang="en-US" sz="2400" b="1" i="1" dirty="0">
                <a:latin typeface="Times New Roman" pitchFamily="18" charset="0"/>
                <a:cs typeface="Times New Roman" pitchFamily="18" charset="0"/>
              </a:rPr>
              <a:t> </a:t>
            </a:r>
            <a:r>
              <a:rPr lang="en-US" sz="2400" b="1" i="1" dirty="0" err="1">
                <a:latin typeface="Times New Roman" pitchFamily="18" charset="0"/>
                <a:cs typeface="Times New Roman" pitchFamily="18" charset="0"/>
              </a:rPr>
              <a:t>bí</a:t>
            </a:r>
            <a:r>
              <a:rPr lang="en-US" sz="2400" b="1" i="1" dirty="0">
                <a:latin typeface="Times New Roman" pitchFamily="18" charset="0"/>
                <a:cs typeface="Times New Roman" pitchFamily="18" charset="0"/>
              </a:rPr>
              <a:t> </a:t>
            </a:r>
            <a:r>
              <a:rPr lang="en-US" sz="2400" b="1" i="1" dirty="0" err="1">
                <a:latin typeface="Times New Roman" pitchFamily="18" charset="0"/>
                <a:cs typeface="Times New Roman" pitchFamily="18" charset="0"/>
              </a:rPr>
              <a:t>mật</a:t>
            </a:r>
            <a:r>
              <a:rPr lang="en-US" sz="2400" b="1" i="1" dirty="0">
                <a:latin typeface="Times New Roman" pitchFamily="18" charset="0"/>
                <a:cs typeface="Times New Roman" pitchFamily="18" charset="0"/>
              </a:rPr>
              <a:t> </a:t>
            </a:r>
            <a:r>
              <a:rPr lang="en-US" sz="2400" b="1" i="1" dirty="0" err="1">
                <a:latin typeface="Times New Roman" pitchFamily="18" charset="0"/>
                <a:cs typeface="Times New Roman" pitchFamily="18" charset="0"/>
              </a:rPr>
              <a:t>nhà</a:t>
            </a:r>
            <a:r>
              <a:rPr lang="en-US" sz="2400" b="1" i="1" dirty="0">
                <a:latin typeface="Times New Roman" pitchFamily="18" charset="0"/>
                <a:cs typeface="Times New Roman" pitchFamily="18" charset="0"/>
              </a:rPr>
              <a:t> </a:t>
            </a:r>
            <a:r>
              <a:rPr lang="en-US" sz="2400" b="1" i="1" dirty="0" err="1">
                <a:latin typeface="Times New Roman" pitchFamily="18" charset="0"/>
                <a:cs typeface="Times New Roman" pitchFamily="18" charset="0"/>
              </a:rPr>
              <a:t>nước</a:t>
            </a:r>
            <a:r>
              <a:rPr lang="en-US" sz="2400" b="1" i="1" dirty="0">
                <a:latin typeface="Times New Roman" pitchFamily="18" charset="0"/>
                <a:cs typeface="Times New Roman" pitchFamily="18" charset="0"/>
              </a:rPr>
              <a:t>, </a:t>
            </a:r>
            <a:r>
              <a:rPr lang="en-US" sz="2400" b="1" i="1" dirty="0" err="1">
                <a:latin typeface="Times New Roman" pitchFamily="18" charset="0"/>
                <a:cs typeface="Times New Roman" pitchFamily="18" charset="0"/>
              </a:rPr>
              <a:t>bảo</a:t>
            </a:r>
            <a:r>
              <a:rPr lang="en-US" sz="2400" b="1" i="1" dirty="0">
                <a:latin typeface="Times New Roman" pitchFamily="18" charset="0"/>
                <a:cs typeface="Times New Roman" pitchFamily="18" charset="0"/>
              </a:rPr>
              <a:t> </a:t>
            </a:r>
            <a:r>
              <a:rPr lang="en-US" sz="2400" b="1" i="1" dirty="0" err="1">
                <a:latin typeface="Times New Roman" pitchFamily="18" charset="0"/>
                <a:cs typeface="Times New Roman" pitchFamily="18" charset="0"/>
              </a:rPr>
              <a:t>vệ</a:t>
            </a:r>
            <a:r>
              <a:rPr lang="en-US" sz="2400" b="1" i="1" dirty="0">
                <a:latin typeface="Times New Roman" pitchFamily="18" charset="0"/>
                <a:cs typeface="Times New Roman" pitchFamily="18" charset="0"/>
              </a:rPr>
              <a:t> </a:t>
            </a:r>
            <a:r>
              <a:rPr lang="en-US" sz="2400" b="1" i="1" dirty="0" err="1">
                <a:latin typeface="Times New Roman" pitchFamily="18" charset="0"/>
                <a:cs typeface="Times New Roman" pitchFamily="18" charset="0"/>
              </a:rPr>
              <a:t>bí</a:t>
            </a:r>
            <a:r>
              <a:rPr lang="en-US" sz="2400" b="1" i="1" dirty="0">
                <a:latin typeface="Times New Roman" pitchFamily="18" charset="0"/>
                <a:cs typeface="Times New Roman" pitchFamily="18" charset="0"/>
              </a:rPr>
              <a:t> </a:t>
            </a:r>
            <a:r>
              <a:rPr lang="en-US" sz="2400" b="1" i="1" dirty="0" err="1">
                <a:latin typeface="Times New Roman" pitchFamily="18" charset="0"/>
                <a:cs typeface="Times New Roman" pitchFamily="18" charset="0"/>
              </a:rPr>
              <a:t>mật</a:t>
            </a:r>
            <a:r>
              <a:rPr lang="en-US" sz="2400" b="1" i="1" dirty="0">
                <a:latin typeface="Times New Roman" pitchFamily="18" charset="0"/>
                <a:cs typeface="Times New Roman" pitchFamily="18" charset="0"/>
              </a:rPr>
              <a:t> </a:t>
            </a:r>
            <a:r>
              <a:rPr lang="en-US" sz="2400" b="1" i="1" dirty="0" err="1">
                <a:latin typeface="Times New Roman" pitchFamily="18" charset="0"/>
                <a:cs typeface="Times New Roman" pitchFamily="18" charset="0"/>
              </a:rPr>
              <a:t>nhà</a:t>
            </a:r>
            <a:r>
              <a:rPr lang="en-US" sz="2400" b="1" i="1" dirty="0">
                <a:latin typeface="Times New Roman" pitchFamily="18" charset="0"/>
                <a:cs typeface="Times New Roman" pitchFamily="18" charset="0"/>
              </a:rPr>
              <a:t> </a:t>
            </a:r>
            <a:r>
              <a:rPr lang="en-US" sz="2400" b="1" i="1" dirty="0" err="1">
                <a:latin typeface="Times New Roman" pitchFamily="18" charset="0"/>
                <a:cs typeface="Times New Roman" pitchFamily="18" charset="0"/>
              </a:rPr>
              <a:t>nước</a:t>
            </a:r>
            <a:r>
              <a:rPr lang="en-US" sz="2400" b="1" i="1" dirty="0">
                <a:latin typeface="Times New Roman" pitchFamily="18" charset="0"/>
                <a:cs typeface="Times New Roman" pitchFamily="18" charset="0"/>
              </a:rPr>
              <a:t> (</a:t>
            </a:r>
            <a:r>
              <a:rPr lang="en-US" sz="2400" b="1" i="1" dirty="0" err="1">
                <a:latin typeface="Times New Roman" pitchFamily="18" charset="0"/>
                <a:cs typeface="Times New Roman" pitchFamily="18" charset="0"/>
              </a:rPr>
              <a:t>Điều</a:t>
            </a:r>
            <a:r>
              <a:rPr lang="en-US" sz="2400" b="1" i="1" dirty="0">
                <a:latin typeface="Times New Roman" pitchFamily="18" charset="0"/>
                <a:cs typeface="Times New Roman" pitchFamily="18" charset="0"/>
              </a:rPr>
              <a:t> 2)</a:t>
            </a:r>
            <a:endParaRPr lang="en-US" sz="2400" dirty="0">
              <a:latin typeface="Times New Roman" pitchFamily="18" charset="0"/>
              <a:cs typeface="Times New Roman" pitchFamily="18" charset="0"/>
            </a:endParaRPr>
          </a:p>
          <a:p>
            <a:pPr marL="0" indent="0" algn="just">
              <a:buNone/>
            </a:pP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Bí</a:t>
            </a:r>
            <a:r>
              <a:rPr lang="en-US" sz="2400" dirty="0" smtClean="0">
                <a:latin typeface="Times New Roman" pitchFamily="18" charset="0"/>
                <a:cs typeface="Times New Roman" pitchFamily="18" charset="0"/>
              </a:rPr>
              <a:t> </a:t>
            </a:r>
            <a:r>
              <a:rPr lang="en-US" sz="2400" dirty="0" err="1">
                <a:latin typeface="Times New Roman" pitchFamily="18" charset="0"/>
                <a:cs typeface="Times New Roman" pitchFamily="18" charset="0"/>
              </a:rPr>
              <a:t>mật</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nhà</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nước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là</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thông</a:t>
            </a:r>
            <a:r>
              <a:rPr lang="en-US" sz="2400" dirty="0">
                <a:latin typeface="Times New Roman" pitchFamily="18" charset="0"/>
                <a:cs typeface="Times New Roman" pitchFamily="18" charset="0"/>
              </a:rPr>
              <a:t> tin </a:t>
            </a:r>
            <a:r>
              <a:rPr lang="en-US" sz="2400" dirty="0" err="1">
                <a:latin typeface="Times New Roman" pitchFamily="18" charset="0"/>
                <a:cs typeface="Times New Roman" pitchFamily="18" charset="0"/>
              </a:rPr>
              <a:t>có</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nội</a:t>
            </a:r>
            <a:r>
              <a:rPr lang="en-US" sz="2400" dirty="0">
                <a:latin typeface="Times New Roman" pitchFamily="18" charset="0"/>
                <a:cs typeface="Times New Roman" pitchFamily="18" charset="0"/>
              </a:rPr>
              <a:t> dung </a:t>
            </a:r>
            <a:r>
              <a:rPr lang="en-US" sz="2400" dirty="0" err="1">
                <a:latin typeface="Times New Roman" pitchFamily="18" charset="0"/>
                <a:cs typeface="Times New Roman" pitchFamily="18" charset="0"/>
              </a:rPr>
              <a:t>quan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trọng</a:t>
            </a:r>
            <a:r>
              <a:rPr lang="en-US" sz="2400" dirty="0">
                <a:latin typeface="Times New Roman" pitchFamily="18" charset="0"/>
                <a:cs typeface="Times New Roman" pitchFamily="18" charset="0"/>
              </a:rPr>
              <a:t>, do </a:t>
            </a:r>
            <a:r>
              <a:rPr lang="en-US" sz="2400" dirty="0" err="1">
                <a:latin typeface="Times New Roman" pitchFamily="18" charset="0"/>
                <a:cs typeface="Times New Roman" pitchFamily="18" charset="0"/>
              </a:rPr>
              <a:t>người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đứng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đầu</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cơ</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quan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tổ</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chức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có</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thẩm</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quyền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xác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định</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căn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cứ</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vào</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quy</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định</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của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Luật</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này</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chưa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công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khai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nếu</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bị</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lộ</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bị</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mất</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có</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thể</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gây</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nguy</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hại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đến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lợi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ích</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quốc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gia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dân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tộc</a:t>
            </a:r>
            <a:r>
              <a:rPr lang="en-US" sz="2400" dirty="0">
                <a:latin typeface="Times New Roman" pitchFamily="18" charset="0"/>
                <a:cs typeface="Times New Roman" pitchFamily="18" charset="0"/>
              </a:rPr>
              <a:t>. </a:t>
            </a:r>
          </a:p>
          <a:p>
            <a:pPr marL="0" indent="0" algn="just">
              <a:buNone/>
            </a:pP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Hình</a:t>
            </a:r>
            <a:r>
              <a:rPr lang="en-US" sz="2400" dirty="0" smtClean="0">
                <a:latin typeface="Times New Roman" pitchFamily="18" charset="0"/>
                <a:cs typeface="Times New Roman" pitchFamily="18" charset="0"/>
              </a:rPr>
              <a:t> </a:t>
            </a:r>
            <a:r>
              <a:rPr lang="en-US" sz="2400" dirty="0" err="1">
                <a:latin typeface="Times New Roman" pitchFamily="18" charset="0"/>
                <a:cs typeface="Times New Roman" pitchFamily="18" charset="0"/>
              </a:rPr>
              <a:t>thức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chứa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bí</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mật</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nhà</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nước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bao</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gồm</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tài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liệu</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vật</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địa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điểm</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lời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nói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hoạt</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động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hoặc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các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dạng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khác</a:t>
            </a:r>
            <a:r>
              <a:rPr lang="en-US" sz="2400" dirty="0" smtClean="0">
                <a:latin typeface="Times New Roman" pitchFamily="18" charset="0"/>
                <a:cs typeface="Times New Roman" pitchFamily="18" charset="0"/>
              </a:rPr>
              <a:t>.</a:t>
            </a:r>
          </a:p>
          <a:p>
            <a:pPr marL="0" indent="0" algn="just">
              <a:buNone/>
            </a:pPr>
            <a:r>
              <a:rPr lang="en-US" sz="2400" dirty="0" err="1" smtClean="0">
                <a:latin typeface="Times New Roman" pitchFamily="18" charset="0"/>
                <a:cs typeface="Times New Roman" pitchFamily="18" charset="0"/>
              </a:rPr>
              <a:t>Như</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vậy</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từ</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khái</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niệm</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bí</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mật</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nhà</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nước</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rút</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ra</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các</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thuộc</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tính</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cơ</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bản</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sau</a:t>
            </a:r>
            <a:r>
              <a:rPr lang="en-US" sz="2400" dirty="0" smtClean="0">
                <a:latin typeface="Times New Roman" pitchFamily="18" charset="0"/>
                <a:cs typeface="Times New Roman" pitchFamily="18" charset="0"/>
              </a:rPr>
              <a:t>:</a:t>
            </a:r>
          </a:p>
          <a:p>
            <a:pPr marL="0" indent="0" algn="just">
              <a:buNone/>
            </a:pPr>
            <a:r>
              <a:rPr lang="en-US" sz="2400" dirty="0" smtClean="0">
                <a:latin typeface="Times New Roman" pitchFamily="18" charset="0"/>
                <a:cs typeface="Times New Roman" pitchFamily="18" charset="0"/>
              </a:rPr>
              <a:t>(1) </a:t>
            </a:r>
            <a:r>
              <a:rPr lang="en-US" sz="2400" dirty="0" err="1" smtClean="0">
                <a:latin typeface="Times New Roman" pitchFamily="18" charset="0"/>
                <a:cs typeface="Times New Roman" pitchFamily="18" charset="0"/>
              </a:rPr>
              <a:t>Thứ</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nhất</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bí</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mật</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nhà</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nước</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là</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thông</a:t>
            </a:r>
            <a:r>
              <a:rPr lang="en-US" sz="2400" dirty="0" smtClean="0">
                <a:latin typeface="Times New Roman" pitchFamily="18" charset="0"/>
                <a:cs typeface="Times New Roman" pitchFamily="18" charset="0"/>
              </a:rPr>
              <a:t> tin </a:t>
            </a:r>
            <a:r>
              <a:rPr lang="en-US" sz="2400" dirty="0" err="1" smtClean="0">
                <a:latin typeface="Times New Roman" pitchFamily="18" charset="0"/>
                <a:cs typeface="Times New Roman" pitchFamily="18" charset="0"/>
              </a:rPr>
              <a:t>có</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nội</a:t>
            </a:r>
            <a:r>
              <a:rPr lang="en-US" sz="2400" dirty="0" smtClean="0">
                <a:latin typeface="Times New Roman" pitchFamily="18" charset="0"/>
                <a:cs typeface="Times New Roman" pitchFamily="18" charset="0"/>
              </a:rPr>
              <a:t> dung </a:t>
            </a:r>
            <a:r>
              <a:rPr lang="en-US" sz="2400" dirty="0" err="1" smtClean="0">
                <a:latin typeface="Times New Roman" pitchFamily="18" charset="0"/>
                <a:cs typeface="Times New Roman" pitchFamily="18" charset="0"/>
              </a:rPr>
              <a:t>quan</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trọng</a:t>
            </a:r>
            <a:r>
              <a:rPr lang="en-US" sz="2400" dirty="0">
                <a:latin typeface="Times New Roman" pitchFamily="18" charset="0"/>
                <a:cs typeface="Times New Roman" pitchFamily="18" charset="0"/>
              </a:rPr>
              <a:t>;</a:t>
            </a:r>
          </a:p>
        </p:txBody>
      </p:sp>
    </p:spTree>
    <p:extLst>
      <p:ext uri="{BB962C8B-B14F-4D97-AF65-F5344CB8AC3E}">
        <p14:creationId xmlns:p14="http://schemas.microsoft.com/office/powerpoint/2010/main" val="806140267"/>
      </p:ext>
    </p:extLst>
  </p:cSld>
  <p:clrMapOvr>
    <a:masterClrMapping/>
  </p:clrMapOvr>
  <p:transition spd="slow">
    <p:pull/>
  </p:transition>
  <p:timing>
    <p:tnLst>
      <p:par>
        <p:cTn id="1" dur="indefinite" restart="never" nodeType="tmRoot"/>
      </p:par>
    </p:tnLst>
  </p:timing>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715000"/>
          </a:xfrm>
        </p:spPr>
        <p:txBody>
          <a:bodyPr>
            <a:normAutofit/>
          </a:bodyPr>
          <a:lstStyle/>
          <a:p>
            <a:pPr marL="0" indent="0" algn="just">
              <a:buNone/>
            </a:pP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Nội</a:t>
            </a:r>
            <a:r>
              <a:rPr lang="en-US" sz="2400" dirty="0" smtClean="0">
                <a:latin typeface="Times New Roman" pitchFamily="18" charset="0"/>
                <a:cs typeface="Times New Roman" pitchFamily="18" charset="0"/>
              </a:rPr>
              <a:t> dung </a:t>
            </a:r>
            <a:r>
              <a:rPr lang="en-US" sz="2400" dirty="0" err="1" smtClean="0">
                <a:latin typeface="Times New Roman" pitchFamily="18" charset="0"/>
                <a:cs typeface="Times New Roman" pitchFamily="18" charset="0"/>
              </a:rPr>
              <a:t>của</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báo</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cáo</a:t>
            </a:r>
            <a:r>
              <a:rPr lang="en-US" sz="2400" dirty="0" smtClean="0">
                <a:latin typeface="Times New Roman" pitchFamily="18" charset="0"/>
                <a:cs typeface="Times New Roman" pitchFamily="18" charset="0"/>
              </a:rPr>
              <a:t>:</a:t>
            </a:r>
          </a:p>
          <a:p>
            <a:pPr marL="0" indent="0" algn="just">
              <a:buNone/>
            </a:pP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Phân</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tích</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đánh</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giá</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tình</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hình</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liên</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quan</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đến</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công</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tác</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bảo</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vệ</a:t>
            </a:r>
            <a:r>
              <a:rPr lang="en-US" sz="2400" dirty="0" smtClean="0">
                <a:latin typeface="Times New Roman" pitchFamily="18" charset="0"/>
                <a:cs typeface="Times New Roman" pitchFamily="18" charset="0"/>
              </a:rPr>
              <a:t> BMNN;</a:t>
            </a:r>
          </a:p>
          <a:p>
            <a:pPr marL="0" indent="0" algn="just">
              <a:buNone/>
            </a:pP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Kết</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quả</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thực</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hiện</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công</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tác</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bảo</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vệ</a:t>
            </a:r>
            <a:r>
              <a:rPr lang="en-US" sz="2400" dirty="0" smtClean="0">
                <a:latin typeface="Times New Roman" pitchFamily="18" charset="0"/>
                <a:cs typeface="Times New Roman" pitchFamily="18" charset="0"/>
              </a:rPr>
              <a:t> BMNN; </a:t>
            </a:r>
            <a:r>
              <a:rPr lang="en-US" sz="2400" dirty="0" err="1" smtClean="0">
                <a:latin typeface="Times New Roman" pitchFamily="18" charset="0"/>
                <a:cs typeface="Times New Roman" pitchFamily="18" charset="0"/>
              </a:rPr>
              <a:t>ưu</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điểm</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hạn</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chế</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khó</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khăn</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vướng</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mắc</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nguyên</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nhân</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và</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bài</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học</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kinh</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nghiệm</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trong</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chỉ</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đạo</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thực</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hiện</a:t>
            </a:r>
            <a:r>
              <a:rPr lang="en-US" sz="2400" dirty="0" smtClean="0">
                <a:latin typeface="Times New Roman" pitchFamily="18" charset="0"/>
                <a:cs typeface="Times New Roman" pitchFamily="18" charset="0"/>
              </a:rPr>
              <a:t>;</a:t>
            </a:r>
          </a:p>
          <a:p>
            <a:pPr marL="0" indent="0" algn="just">
              <a:buNone/>
            </a:pP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Tình</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hình</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số</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liệu</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các</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vụ</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lộ</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mất</a:t>
            </a:r>
            <a:r>
              <a:rPr lang="en-US" sz="2400" dirty="0" smtClean="0">
                <a:latin typeface="Times New Roman" pitchFamily="18" charset="0"/>
                <a:cs typeface="Times New Roman" pitchFamily="18" charset="0"/>
              </a:rPr>
              <a:t> BMNN; </a:t>
            </a:r>
            <a:r>
              <a:rPr lang="en-US" sz="2400" dirty="0" err="1" smtClean="0">
                <a:latin typeface="Times New Roman" pitchFamily="18" charset="0"/>
                <a:cs typeface="Times New Roman" pitchFamily="18" charset="0"/>
              </a:rPr>
              <a:t>nguyên</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nhân</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và</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việc</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xử</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lý</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khắc</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phục</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hậu</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quả</a:t>
            </a:r>
            <a:r>
              <a:rPr lang="en-US" sz="2400" dirty="0" smtClean="0">
                <a:latin typeface="Times New Roman" pitchFamily="18" charset="0"/>
                <a:cs typeface="Times New Roman" pitchFamily="18" charset="0"/>
              </a:rPr>
              <a:t>;</a:t>
            </a:r>
          </a:p>
          <a:p>
            <a:pPr marL="0" indent="0" algn="just">
              <a:buNone/>
            </a:pP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Dự</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báo</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tình</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hình</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dự</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kiến</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công</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tác</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trọng</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tâm</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bảo</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vệ</a:t>
            </a:r>
            <a:r>
              <a:rPr lang="en-US" sz="2400" dirty="0" smtClean="0">
                <a:latin typeface="Times New Roman" pitchFamily="18" charset="0"/>
                <a:cs typeface="Times New Roman" pitchFamily="18" charset="0"/>
              </a:rPr>
              <a:t> BMNN </a:t>
            </a:r>
            <a:r>
              <a:rPr lang="en-US" sz="2400" dirty="0" err="1" smtClean="0">
                <a:latin typeface="Times New Roman" pitchFamily="18" charset="0"/>
                <a:cs typeface="Times New Roman" pitchFamily="18" charset="0"/>
              </a:rPr>
              <a:t>và</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đề</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xuất</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kiến</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nghị</a:t>
            </a:r>
            <a:r>
              <a:rPr lang="en-US" sz="2400" dirty="0" smtClean="0">
                <a:latin typeface="Times New Roman" pitchFamily="18" charset="0"/>
                <a:cs typeface="Times New Roman" pitchFamily="18" charset="0"/>
              </a:rPr>
              <a:t>. </a:t>
            </a:r>
          </a:p>
          <a:p>
            <a:pPr algn="just">
              <a:buFontTx/>
              <a:buChar char="-"/>
            </a:pPr>
            <a:endParaRPr lang="en-US" sz="2400" dirty="0">
              <a:latin typeface="Times New Roman" pitchFamily="18" charset="0"/>
              <a:cs typeface="Times New Roman" pitchFamily="18" charset="0"/>
            </a:endParaRPr>
          </a:p>
          <a:p>
            <a:pPr marL="0" indent="0">
              <a:buNone/>
            </a:pPr>
            <a:endParaRPr lang="en-US" dirty="0"/>
          </a:p>
        </p:txBody>
      </p:sp>
    </p:spTree>
    <p:extLst>
      <p:ext uri="{BB962C8B-B14F-4D97-AF65-F5344CB8AC3E}">
        <p14:creationId xmlns:p14="http://schemas.microsoft.com/office/powerpoint/2010/main" val="2829259051"/>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762000"/>
            <a:ext cx="8229600" cy="5943600"/>
          </a:xfrm>
        </p:spPr>
        <p:txBody>
          <a:bodyPr>
            <a:normAutofit/>
          </a:bodyPr>
          <a:lstStyle/>
          <a:p>
            <a:pPr marL="0" indent="0">
              <a:buNone/>
            </a:pPr>
            <a:r>
              <a:rPr lang="en-US" sz="2400" b="1" i="1" dirty="0" smtClean="0">
                <a:latin typeface="Times New Roman" pitchFamily="18" charset="0"/>
                <a:cs typeface="Times New Roman" pitchFamily="18" charset="0"/>
              </a:rPr>
              <a:t>21. </a:t>
            </a:r>
            <a:r>
              <a:rPr lang="en-US" sz="2400" b="1" i="1" dirty="0" err="1" smtClean="0">
                <a:latin typeface="Times New Roman" pitchFamily="18" charset="0"/>
                <a:cs typeface="Times New Roman" pitchFamily="18" charset="0"/>
              </a:rPr>
              <a:t>Điều</a:t>
            </a:r>
            <a:r>
              <a:rPr lang="en-US" sz="2400" b="1" i="1" dirty="0" smtClean="0">
                <a:latin typeface="Times New Roman" pitchFamily="18" charset="0"/>
                <a:cs typeface="Times New Roman" pitchFamily="18" charset="0"/>
              </a:rPr>
              <a:t> </a:t>
            </a:r>
            <a:r>
              <a:rPr lang="en-US" sz="2400" b="1" i="1" dirty="0" err="1" smtClean="0">
                <a:latin typeface="Times New Roman" pitchFamily="18" charset="0"/>
                <a:cs typeface="Times New Roman" pitchFamily="18" charset="0"/>
              </a:rPr>
              <a:t>khoản</a:t>
            </a:r>
            <a:r>
              <a:rPr lang="en-US" sz="2400" b="1" i="1" dirty="0" smtClean="0">
                <a:latin typeface="Times New Roman" pitchFamily="18" charset="0"/>
                <a:cs typeface="Times New Roman" pitchFamily="18" charset="0"/>
              </a:rPr>
              <a:t> </a:t>
            </a:r>
            <a:r>
              <a:rPr lang="en-US" sz="2400" b="1" i="1" dirty="0" err="1" smtClean="0">
                <a:latin typeface="Times New Roman" pitchFamily="18" charset="0"/>
                <a:cs typeface="Times New Roman" pitchFamily="18" charset="0"/>
              </a:rPr>
              <a:t>chuyển</a:t>
            </a:r>
            <a:r>
              <a:rPr lang="en-US" sz="2400" b="1" i="1" dirty="0" smtClean="0">
                <a:latin typeface="Times New Roman" pitchFamily="18" charset="0"/>
                <a:cs typeface="Times New Roman" pitchFamily="18" charset="0"/>
              </a:rPr>
              <a:t> </a:t>
            </a:r>
            <a:r>
              <a:rPr lang="en-US" sz="2400" b="1" i="1" dirty="0" err="1" smtClean="0">
                <a:latin typeface="Times New Roman" pitchFamily="18" charset="0"/>
                <a:cs typeface="Times New Roman" pitchFamily="18" charset="0"/>
              </a:rPr>
              <a:t>tiếp</a:t>
            </a:r>
            <a:r>
              <a:rPr lang="en-US" sz="2400" b="1" i="1" dirty="0" smtClean="0">
                <a:latin typeface="Times New Roman" pitchFamily="18" charset="0"/>
                <a:cs typeface="Times New Roman" pitchFamily="18" charset="0"/>
              </a:rPr>
              <a:t> (</a:t>
            </a:r>
            <a:r>
              <a:rPr lang="en-US" sz="2400" b="1" i="1" dirty="0" err="1" smtClean="0">
                <a:latin typeface="Times New Roman" pitchFamily="18" charset="0"/>
                <a:cs typeface="Times New Roman" pitchFamily="18" charset="0"/>
              </a:rPr>
              <a:t>Điều</a:t>
            </a:r>
            <a:r>
              <a:rPr lang="en-US" sz="2400" b="1" i="1" dirty="0" smtClean="0">
                <a:latin typeface="Times New Roman" pitchFamily="18" charset="0"/>
                <a:cs typeface="Times New Roman" pitchFamily="18" charset="0"/>
              </a:rPr>
              <a:t> 28)</a:t>
            </a:r>
            <a:endParaRPr lang="en-US" sz="2400" b="1" i="1" dirty="0">
              <a:latin typeface="Times New Roman" pitchFamily="18" charset="0"/>
              <a:cs typeface="Times New Roman" pitchFamily="18" charset="0"/>
            </a:endParaRPr>
          </a:p>
          <a:p>
            <a:pPr marL="0" indent="0" algn="just">
              <a:buNone/>
            </a:pPr>
            <a:r>
              <a:rPr lang="pt-BR" sz="2400" dirty="0">
                <a:latin typeface="Times New Roman" pitchFamily="18" charset="0"/>
                <a:cs typeface="Times New Roman" pitchFamily="18" charset="0"/>
              </a:rPr>
              <a:t>Bí mật nhà nước </a:t>
            </a:r>
            <a:r>
              <a:rPr lang="pt-BR" sz="2400" dirty="0" smtClean="0">
                <a:latin typeface="Times New Roman" pitchFamily="18" charset="0"/>
                <a:cs typeface="Times New Roman" pitchFamily="18" charset="0"/>
              </a:rPr>
              <a:t>được </a:t>
            </a:r>
            <a:r>
              <a:rPr lang="pt-BR" sz="2400" dirty="0">
                <a:latin typeface="Times New Roman" pitchFamily="18" charset="0"/>
                <a:cs typeface="Times New Roman" pitchFamily="18" charset="0"/>
              </a:rPr>
              <a:t>xác định trước ngày </a:t>
            </a:r>
            <a:r>
              <a:rPr lang="pt-BR" sz="2400" dirty="0" smtClean="0">
                <a:latin typeface="Times New Roman" pitchFamily="18" charset="0"/>
                <a:cs typeface="Times New Roman" pitchFamily="18" charset="0"/>
              </a:rPr>
              <a:t>01/01/2019 </a:t>
            </a:r>
            <a:r>
              <a:rPr lang="pt-BR" sz="2400" dirty="0">
                <a:latin typeface="Times New Roman" pitchFamily="18" charset="0"/>
                <a:cs typeface="Times New Roman" pitchFamily="18" charset="0"/>
              </a:rPr>
              <a:t>được xác định thời hạn bảo vệ theo quy định tại khoản 1 Điều 19 của Luật </a:t>
            </a:r>
            <a:r>
              <a:rPr lang="pt-BR" sz="2400" dirty="0" smtClean="0">
                <a:latin typeface="Times New Roman" pitchFamily="18" charset="0"/>
                <a:cs typeface="Times New Roman" pitchFamily="18" charset="0"/>
              </a:rPr>
              <a:t>Bảo vệ BMNN. </a:t>
            </a:r>
            <a:r>
              <a:rPr lang="it-IT" sz="2400" dirty="0" smtClean="0">
                <a:latin typeface="Times New Roman" pitchFamily="18" charset="0"/>
                <a:cs typeface="Times New Roman" pitchFamily="18" charset="0"/>
              </a:rPr>
              <a:t>Việc</a:t>
            </a:r>
            <a:r>
              <a:rPr lang="pt-BR" sz="2400" dirty="0" smtClean="0">
                <a:latin typeface="Times New Roman" pitchFamily="18" charset="0"/>
                <a:cs typeface="Times New Roman" pitchFamily="18" charset="0"/>
              </a:rPr>
              <a:t> </a:t>
            </a:r>
            <a:r>
              <a:rPr lang="pt-BR" sz="2400" dirty="0">
                <a:latin typeface="Times New Roman" pitchFamily="18" charset="0"/>
                <a:cs typeface="Times New Roman" pitchFamily="18" charset="0"/>
              </a:rPr>
              <a:t>xác định </a:t>
            </a:r>
            <a:r>
              <a:rPr lang="pt-BR" sz="2400" dirty="0" smtClean="0">
                <a:latin typeface="Times New Roman" pitchFamily="18" charset="0"/>
                <a:cs typeface="Times New Roman" pitchFamily="18" charset="0"/>
              </a:rPr>
              <a:t>kết </a:t>
            </a:r>
            <a:r>
              <a:rPr lang="pt-BR" sz="2400" dirty="0">
                <a:latin typeface="Times New Roman" pitchFamily="18" charset="0"/>
                <a:cs typeface="Times New Roman" pitchFamily="18" charset="0"/>
              </a:rPr>
              <a:t>thúc trước ngày 01 tháng 7 năm 2021.</a:t>
            </a:r>
            <a:endParaRPr lang="en-US" sz="2400" dirty="0" smtClean="0">
              <a:latin typeface="Times New Roman" pitchFamily="18" charset="0"/>
              <a:cs typeface="Times New Roman" pitchFamily="18" charset="0"/>
            </a:endParaRPr>
          </a:p>
          <a:p>
            <a:pPr marL="0" indent="0" algn="just">
              <a:buNone/>
            </a:pP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Trường</a:t>
            </a:r>
            <a:r>
              <a:rPr lang="en-US" sz="2400" dirty="0" smtClean="0">
                <a:latin typeface="Times New Roman" pitchFamily="18" charset="0"/>
                <a:cs typeface="Times New Roman" pitchFamily="18" charset="0"/>
              </a:rPr>
              <a:t> </a:t>
            </a:r>
            <a:r>
              <a:rPr lang="en-US" sz="2400" dirty="0" err="1">
                <a:latin typeface="Times New Roman" pitchFamily="18" charset="0"/>
                <a:cs typeface="Times New Roman" pitchFamily="18" charset="0"/>
              </a:rPr>
              <a:t>hợp</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thời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hạn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bảo</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vệ</a:t>
            </a:r>
            <a:r>
              <a:rPr lang="en-US" sz="2400" dirty="0">
                <a:latin typeface="Times New Roman" pitchFamily="18" charset="0"/>
                <a:cs typeface="Times New Roman" pitchFamily="18" charset="0"/>
              </a:rPr>
              <a:t> BMNN </a:t>
            </a:r>
            <a:r>
              <a:rPr lang="en-US" sz="2400" dirty="0" err="1">
                <a:latin typeface="Times New Roman" pitchFamily="18" charset="0"/>
                <a:cs typeface="Times New Roman" pitchFamily="18" charset="0"/>
              </a:rPr>
              <a:t>kết</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thúc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trước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thời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điểm</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Luật</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có</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hiệu</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lực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trước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ngày</a:t>
            </a:r>
            <a:r>
              <a:rPr lang="en-US" sz="2400" dirty="0">
                <a:latin typeface="Times New Roman" pitchFamily="18" charset="0"/>
                <a:cs typeface="Times New Roman" pitchFamily="18" charset="0"/>
              </a:rPr>
              <a:t> 01/7/2020) </a:t>
            </a:r>
            <a:r>
              <a:rPr lang="en-US" sz="2400" dirty="0" err="1">
                <a:latin typeface="Times New Roman" pitchFamily="18" charset="0"/>
                <a:cs typeface="Times New Roman" pitchFamily="18" charset="0"/>
              </a:rPr>
              <a:t>thì</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tiến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hành</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gia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hạn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thời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hạn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bảo</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vệ</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theo</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quy</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định</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tại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Điều</a:t>
            </a:r>
            <a:r>
              <a:rPr lang="en-US" sz="2400" dirty="0">
                <a:latin typeface="Times New Roman" pitchFamily="18" charset="0"/>
                <a:cs typeface="Times New Roman" pitchFamily="18" charset="0"/>
              </a:rPr>
              <a:t> 20 </a:t>
            </a:r>
            <a:r>
              <a:rPr lang="en-US" sz="2400" dirty="0" err="1">
                <a:latin typeface="Times New Roman" pitchFamily="18" charset="0"/>
                <a:cs typeface="Times New Roman" pitchFamily="18" charset="0"/>
              </a:rPr>
              <a:t>của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Luật</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Nếu</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không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gia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hạn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thì</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giải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mật</a:t>
            </a:r>
            <a:r>
              <a:rPr lang="en-US" sz="2400" dirty="0">
                <a:latin typeface="Times New Roman" pitchFamily="18" charset="0"/>
                <a:cs typeface="Times New Roman" pitchFamily="18" charset="0"/>
              </a:rPr>
              <a:t> </a:t>
            </a:r>
            <a:r>
              <a:rPr lang="vi-VN" sz="2400" dirty="0">
                <a:latin typeface="Times New Roman" pitchFamily="18" charset="0"/>
                <a:cs typeface="Times New Roman" pitchFamily="18" charset="0"/>
              </a:rPr>
              <a:t>theo quy định tại Đi</a:t>
            </a:r>
            <a:r>
              <a:rPr lang="en-US" sz="2400" dirty="0">
                <a:latin typeface="Times New Roman" pitchFamily="18" charset="0"/>
                <a:cs typeface="Times New Roman" pitchFamily="18" charset="0"/>
              </a:rPr>
              <a:t>ề</a:t>
            </a:r>
            <a:r>
              <a:rPr lang="vi-VN" sz="2400" dirty="0">
                <a:latin typeface="Times New Roman" pitchFamily="18" charset="0"/>
                <a:cs typeface="Times New Roman" pitchFamily="18" charset="0"/>
              </a:rPr>
              <a:t>u 22 Lu</a:t>
            </a:r>
            <a:r>
              <a:rPr lang="en-US" sz="2400" dirty="0" err="1">
                <a:latin typeface="Times New Roman" pitchFamily="18" charset="0"/>
                <a:cs typeface="Times New Roman" pitchFamily="18" charset="0"/>
              </a:rPr>
              <a:t>ật</a:t>
            </a:r>
            <a:r>
              <a:rPr lang="vi-VN" sz="2400" dirty="0">
                <a:latin typeface="Times New Roman" pitchFamily="18" charset="0"/>
                <a:cs typeface="Times New Roman" pitchFamily="18" charset="0"/>
              </a:rPr>
              <a:t> Bảo v</a:t>
            </a:r>
            <a:r>
              <a:rPr lang="en-US" sz="2400" dirty="0">
                <a:latin typeface="Times New Roman" pitchFamily="18" charset="0"/>
                <a:cs typeface="Times New Roman" pitchFamily="18" charset="0"/>
              </a:rPr>
              <a:t>ệ</a:t>
            </a:r>
            <a:r>
              <a:rPr lang="vi-VN" sz="2400" dirty="0">
                <a:latin typeface="Times New Roman" pitchFamily="18" charset="0"/>
                <a:cs typeface="Times New Roman" pitchFamily="18" charset="0"/>
              </a:rPr>
              <a:t> BMNN.</a:t>
            </a:r>
            <a:endParaRPr lang="en-US" sz="2400" dirty="0">
              <a:latin typeface="Times New Roman" pitchFamily="18" charset="0"/>
              <a:cs typeface="Times New Roman" pitchFamily="18" charset="0"/>
            </a:endParaRPr>
          </a:p>
          <a:p>
            <a:pPr marL="0" indent="0" algn="just">
              <a:buNone/>
            </a:pP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Trường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hợp</a:t>
            </a:r>
            <a:r>
              <a:rPr lang="en-US" sz="2400" dirty="0">
                <a:latin typeface="Times New Roman" pitchFamily="18" charset="0"/>
                <a:cs typeface="Times New Roman" pitchFamily="18" charset="0"/>
              </a:rPr>
              <a:t> BMNN </a:t>
            </a:r>
            <a:r>
              <a:rPr lang="en-US" sz="2400" dirty="0" err="1">
                <a:latin typeface="Times New Roman" pitchFamily="18" charset="0"/>
                <a:cs typeface="Times New Roman" pitchFamily="18" charset="0"/>
              </a:rPr>
              <a:t>đã</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được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xác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định</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trước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ngày</a:t>
            </a:r>
            <a:r>
              <a:rPr lang="en-US" sz="2400" dirty="0">
                <a:latin typeface="Times New Roman" pitchFamily="18" charset="0"/>
                <a:cs typeface="Times New Roman" pitchFamily="18" charset="0"/>
              </a:rPr>
              <a:t> 01/01/2019 </a:t>
            </a:r>
            <a:r>
              <a:rPr lang="en-US" sz="2400" dirty="0" err="1">
                <a:latin typeface="Times New Roman" pitchFamily="18" charset="0"/>
                <a:cs typeface="Times New Roman" pitchFamily="18" charset="0"/>
              </a:rPr>
              <a:t>không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còn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thuộc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danh</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mục</a:t>
            </a:r>
            <a:r>
              <a:rPr lang="en-US" sz="2400" dirty="0">
                <a:latin typeface="Times New Roman" pitchFamily="18" charset="0"/>
                <a:cs typeface="Times New Roman" pitchFamily="18" charset="0"/>
              </a:rPr>
              <a:t> BMNN </a:t>
            </a:r>
            <a:r>
              <a:rPr lang="vi-VN" sz="2400" dirty="0">
                <a:latin typeface="Times New Roman" pitchFamily="18" charset="0"/>
                <a:cs typeface="Times New Roman" pitchFamily="18" charset="0"/>
              </a:rPr>
              <a:t>ban hành </a:t>
            </a:r>
            <a:r>
              <a:rPr lang="en-US" sz="2400" dirty="0" err="1">
                <a:latin typeface="Times New Roman" pitchFamily="18" charset="0"/>
                <a:cs typeface="Times New Roman" pitchFamily="18" charset="0"/>
              </a:rPr>
              <a:t>theo</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quy</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định</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của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Luật</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này</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thì</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phải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tiến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hành</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giải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mật</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theo</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quy</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định</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của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Luật</a:t>
            </a:r>
            <a:r>
              <a:rPr lang="en-US" sz="2400" dirty="0">
                <a:latin typeface="Times New Roman" pitchFamily="18" charset="0"/>
                <a:cs typeface="Times New Roman" pitchFamily="18" charset="0"/>
              </a:rPr>
              <a:t>. </a:t>
            </a:r>
          </a:p>
          <a:p>
            <a:pPr marL="0" indent="0">
              <a:buNone/>
            </a:pPr>
            <a:endParaRPr lang="en-US" dirty="0"/>
          </a:p>
        </p:txBody>
      </p:sp>
    </p:spTree>
    <p:extLst>
      <p:ext uri="{BB962C8B-B14F-4D97-AF65-F5344CB8AC3E}">
        <p14:creationId xmlns:p14="http://schemas.microsoft.com/office/powerpoint/2010/main" val="338078959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229600" cy="6096000"/>
          </a:xfrm>
        </p:spPr>
        <p:txBody>
          <a:bodyPr>
            <a:normAutofit/>
          </a:bodyPr>
          <a:lstStyle/>
          <a:p>
            <a:pPr marL="0" indent="0" algn="just">
              <a:buNone/>
            </a:pPr>
            <a:r>
              <a:rPr lang="en-US" sz="2400" dirty="0" smtClean="0">
                <a:latin typeface="Times New Roman" pitchFamily="18" charset="0"/>
                <a:cs typeface="Times New Roman" pitchFamily="18" charset="0"/>
              </a:rPr>
              <a:t>(2) </a:t>
            </a:r>
            <a:r>
              <a:rPr lang="en-US" sz="2400" dirty="0" err="1" smtClean="0">
                <a:latin typeface="Times New Roman" pitchFamily="18" charset="0"/>
                <a:cs typeface="Times New Roman" pitchFamily="18" charset="0"/>
              </a:rPr>
              <a:t>Thứ</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hai</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là</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thông</a:t>
            </a:r>
            <a:r>
              <a:rPr lang="en-US" sz="2400" dirty="0" smtClean="0">
                <a:latin typeface="Times New Roman" pitchFamily="18" charset="0"/>
                <a:cs typeface="Times New Roman" pitchFamily="18" charset="0"/>
              </a:rPr>
              <a:t> tin </a:t>
            </a:r>
            <a:r>
              <a:rPr lang="en-US" sz="2400" dirty="0" err="1" smtClean="0">
                <a:latin typeface="Times New Roman" pitchFamily="18" charset="0"/>
                <a:cs typeface="Times New Roman" pitchFamily="18" charset="0"/>
              </a:rPr>
              <a:t>chưa</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được</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công</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khai</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nếu</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bị</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lộ</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bị</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mất</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sẽ</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gây</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nguy</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hại</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đến</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lợi</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ích</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quốc</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gia</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dân</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tộc</a:t>
            </a:r>
            <a:r>
              <a:rPr lang="en-US" sz="2400" dirty="0" smtClean="0">
                <a:latin typeface="Times New Roman" pitchFamily="18" charset="0"/>
                <a:cs typeface="Times New Roman" pitchFamily="18" charset="0"/>
              </a:rPr>
              <a:t>;</a:t>
            </a:r>
          </a:p>
          <a:p>
            <a:pPr marL="0" indent="0" algn="just">
              <a:buNone/>
            </a:pPr>
            <a:r>
              <a:rPr lang="en-US" sz="2400" dirty="0" smtClean="0">
                <a:latin typeface="Times New Roman" pitchFamily="18" charset="0"/>
                <a:cs typeface="Times New Roman" pitchFamily="18" charset="0"/>
              </a:rPr>
              <a:t>(3) </a:t>
            </a:r>
            <a:r>
              <a:rPr lang="en-US" sz="2400" dirty="0" err="1" smtClean="0">
                <a:latin typeface="Times New Roman" pitchFamily="18" charset="0"/>
                <a:cs typeface="Times New Roman" pitchFamily="18" charset="0"/>
              </a:rPr>
              <a:t>Thứ</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ba</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phải</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được</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người</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đứng</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đầu</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cơ</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quan</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tổ</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chức</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có</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thẩm</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quyền</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xác</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định</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theo</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quy</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định</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của</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Luật</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Bảo</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vệ</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bí</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mật</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nhà</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nước</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Cơ</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quan</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tổ</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chức</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có</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thẩm</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quyền</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theo</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quy</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định</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của</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Luật</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là</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cơ</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quan</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tổ</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chức</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trực</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tiếp</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soạn</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thảo</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tạo</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ra</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hoặc</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có</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chức</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năng</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xử</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lý</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thông</a:t>
            </a:r>
            <a:r>
              <a:rPr lang="en-US" sz="2400" dirty="0" smtClean="0">
                <a:latin typeface="Times New Roman" pitchFamily="18" charset="0"/>
                <a:cs typeface="Times New Roman" pitchFamily="18" charset="0"/>
              </a:rPr>
              <a:t> tin </a:t>
            </a:r>
            <a:r>
              <a:rPr lang="en-US" sz="2400" dirty="0" err="1" smtClean="0">
                <a:latin typeface="Times New Roman" pitchFamily="18" charset="0"/>
                <a:cs typeface="Times New Roman" pitchFamily="18" charset="0"/>
              </a:rPr>
              <a:t>tiếp</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nhận</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thuộc</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danh</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mục</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bí</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mật</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nhà</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nước</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Quy</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định</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này</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nhằm</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xác</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định</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trách</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nhiệm</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của</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người</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đứng</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đầu</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cơ</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quan</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tổ</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chức</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đối</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với</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công</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tác</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bảo</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vệ</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bí</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mật</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nhà</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nước</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nói</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chung</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trách</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nhiệm</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trong</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xác</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định</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bí</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mật</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nhà</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nước</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và</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độ</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mật</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của</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bí</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mật</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nhà</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nước</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nói</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riêng</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kể</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cả</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trong</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trường</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hợp</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việc</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xác</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định</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bí</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mật</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nhà</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nước</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và</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độ</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mật</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của</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bí</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mật</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nhà</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nước</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được</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giao</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cho</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cấp</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phó</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quyết</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định</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Quy</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định</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về</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thẩm</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quyền</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trên</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cũng</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phù</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hợp</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với</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các</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hình</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thức</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chứa</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đựng</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bí</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mật</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nhà</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nước</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bảo</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gồm</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tài</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liệu</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vật</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địa</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điểm</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lời</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nói</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hoạt</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động</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hoặc</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các</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dạng</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khác</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chứ</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không</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giới</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hạn</a:t>
            </a:r>
            <a:r>
              <a:rPr lang="en-US" sz="2400" dirty="0" smtClean="0">
                <a:latin typeface="Times New Roman" pitchFamily="18" charset="0"/>
                <a:cs typeface="Times New Roman" pitchFamily="18" charset="0"/>
              </a:rPr>
              <a:t> ở </a:t>
            </a:r>
            <a:r>
              <a:rPr lang="en-US" sz="2400" dirty="0" err="1" smtClean="0">
                <a:latin typeface="Times New Roman" pitchFamily="18" charset="0"/>
                <a:cs typeface="Times New Roman" pitchFamily="18" charset="0"/>
              </a:rPr>
              <a:t>văn</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bản</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giấy</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như</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quy</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định</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của</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Pháp</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lệnh</a:t>
            </a:r>
            <a:r>
              <a:rPr lang="en-US" sz="2400" dirty="0" smtClean="0">
                <a:latin typeface="Times New Roman" pitchFamily="18" charset="0"/>
                <a:cs typeface="Times New Roman" pitchFamily="18" charset="0"/>
              </a:rPr>
              <a:t>.</a:t>
            </a:r>
            <a:endParaRPr lang="en-US" sz="2400" dirty="0">
              <a:latin typeface="Times New Roman" pitchFamily="18" charset="0"/>
              <a:cs typeface="Times New Roman" pitchFamily="18" charset="0"/>
            </a:endParaRPr>
          </a:p>
        </p:txBody>
      </p:sp>
    </p:spTree>
    <p:extLst>
      <p:ext uri="{BB962C8B-B14F-4D97-AF65-F5344CB8AC3E}">
        <p14:creationId xmlns:p14="http://schemas.microsoft.com/office/powerpoint/2010/main" val="652432336"/>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scene3d>
            <a:camera prst="orthographicFront">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2743</TotalTime>
  <Words>9954</Words>
  <Application>Microsoft Office PowerPoint</Application>
  <PresentationFormat>On-screen Show (4:3)</PresentationFormat>
  <Paragraphs>264</Paragraphs>
  <Slides>81</Slides>
  <Notes>1</Notes>
  <HiddenSlides>0</HiddenSlides>
  <MMClips>0</MMClips>
  <ScaleCrop>false</ScaleCrop>
  <HeadingPairs>
    <vt:vector size="8" baseType="variant">
      <vt:variant>
        <vt:lpstr>Fonts Used</vt:lpstr>
      </vt:variant>
      <vt:variant>
        <vt:i4>5</vt:i4>
      </vt:variant>
      <vt:variant>
        <vt:lpstr>Theme</vt:lpstr>
      </vt:variant>
      <vt:variant>
        <vt:i4>1</vt:i4>
      </vt:variant>
      <vt:variant>
        <vt:lpstr>Embedded OLE Servers</vt:lpstr>
      </vt:variant>
      <vt:variant>
        <vt:i4>1</vt:i4>
      </vt:variant>
      <vt:variant>
        <vt:lpstr>Slide Titles</vt:lpstr>
      </vt:variant>
      <vt:variant>
        <vt:i4>81</vt:i4>
      </vt:variant>
    </vt:vector>
  </HeadingPairs>
  <TitlesOfParts>
    <vt:vector size="88" baseType="lpstr">
      <vt:lpstr>Arial</vt:lpstr>
      <vt:lpstr>Calibri</vt:lpstr>
      <vt:lpstr>Constantia</vt:lpstr>
      <vt:lpstr>Times New Roman</vt:lpstr>
      <vt:lpstr>Wingdings 2</vt:lpstr>
      <vt:lpstr>Flow</vt:lpstr>
      <vt:lpstr>Document</vt:lpstr>
      <vt:lpstr>Nội dung  Luật Bảo vệ bí mật nhà nước  và văn bản hướng dẫn thi hành (phục vụ tuyên truyền, phổ biến cho các cơ quan,                           tổ chức, địa phương)</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Nội dung Luật Bảo vệ bí mật nhà nước và văn bản hướng dẫn thi hành</dc:title>
  <dc:creator>Tu</dc:creator>
  <cp:lastModifiedBy>PCPC</cp:lastModifiedBy>
  <cp:revision>456</cp:revision>
  <cp:lastPrinted>2022-07-12T01:50:28Z</cp:lastPrinted>
  <dcterms:created xsi:type="dcterms:W3CDTF">2006-08-16T00:00:00Z</dcterms:created>
  <dcterms:modified xsi:type="dcterms:W3CDTF">2023-02-23T03:24:08Z</dcterms:modified>
</cp:coreProperties>
</file>