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3" r:id="rId1"/>
  </p:sldMasterIdLst>
  <p:notesMasterIdLst>
    <p:notesMasterId r:id="rId21"/>
  </p:notes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1455" autoAdjust="0"/>
  </p:normalViewPr>
  <p:slideViewPr>
    <p:cSldViewPr snapToGrid="0">
      <p:cViewPr varScale="1">
        <p:scale>
          <a:sx n="90" d="100"/>
          <a:sy n="90" d="100"/>
        </p:scale>
        <p:origin x="1332" y="84"/>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3904A1-D7EC-4474-BF15-AD06CC4C7F88}" type="datetimeFigureOut">
              <a:rPr lang="en-US" smtClean="0"/>
              <a:t>12/14/2023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E23F31-341B-4FA1-A458-0D5B85318E91}" type="slidenum">
              <a:rPr lang="en-US" smtClean="0"/>
              <a:t>‹#›</a:t>
            </a:fld>
            <a:endParaRPr lang="en-US"/>
          </a:p>
        </p:txBody>
      </p:sp>
    </p:spTree>
    <p:extLst>
      <p:ext uri="{BB962C8B-B14F-4D97-AF65-F5344CB8AC3E}">
        <p14:creationId xmlns:p14="http://schemas.microsoft.com/office/powerpoint/2010/main" val="36893842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vi-VN" dirty="0"/>
              <a:t>Kinh tế số là hoạt động kinh tế sử dụng công nghệ số và dữ liệu số làm yếu tố đầu vào chính, sử dụng môi trường số làm không gian hoạt động chính, sử dụng công nghệ thông tin - viễn thông để tăng năng suất lao động, đổi mới mô hình kinh doanh và tối ưu hóa cấu trúc nền kinh tế.</a:t>
            </a:r>
            <a:endParaRPr lang="en-US" dirty="0"/>
          </a:p>
          <a:p>
            <a:pPr marL="228600" indent="-228600">
              <a:buAutoNum type="arabicPeriod"/>
            </a:pPr>
            <a:r>
              <a:rPr lang="vi-VN" sz="1200" b="0" i="0" kern="1200" dirty="0">
                <a:solidFill>
                  <a:schemeClr val="tx1"/>
                </a:solidFill>
                <a:effectLst/>
                <a:latin typeface="+mn-lt"/>
                <a:ea typeface="+mn-ea"/>
                <a:cs typeface="+mn-cs"/>
              </a:rPr>
              <a:t>Xã hội số là xã hội tích hợp công nghệ số một cách tự nhiên và mặc định vào mọi mặt đời sống, người dân được kết nối, có khả năng tương tác và thành thạo kỹ năng số để sử dụng các dịch vụ số, từ đó, hình thành các mối quan hệ mới trong môi trường số, hình thành thói quen số và văn hóa số.</a:t>
            </a:r>
            <a:endParaRPr lang="en-US" dirty="0"/>
          </a:p>
        </p:txBody>
      </p:sp>
      <p:sp>
        <p:nvSpPr>
          <p:cNvPr id="4" name="Slide Number Placeholder 3"/>
          <p:cNvSpPr>
            <a:spLocks noGrp="1"/>
          </p:cNvSpPr>
          <p:nvPr>
            <p:ph type="sldNum" sz="quarter" idx="10"/>
          </p:nvPr>
        </p:nvSpPr>
        <p:spPr/>
        <p:txBody>
          <a:bodyPr/>
          <a:lstStyle/>
          <a:p>
            <a:fld id="{E0E23F31-341B-4FA1-A458-0D5B85318E91}" type="slidenum">
              <a:rPr lang="en-US" smtClean="0"/>
              <a:t>1</a:t>
            </a:fld>
            <a:endParaRPr lang="en-US"/>
          </a:p>
        </p:txBody>
      </p:sp>
    </p:spTree>
    <p:extLst>
      <p:ext uri="{BB962C8B-B14F-4D97-AF65-F5344CB8AC3E}">
        <p14:creationId xmlns:p14="http://schemas.microsoft.com/office/powerpoint/2010/main" val="29705486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Dữ</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liệu</a:t>
            </a:r>
            <a:r>
              <a:rPr lang="en-US" sz="1200" kern="1200" dirty="0">
                <a:solidFill>
                  <a:schemeClr val="tx1"/>
                </a:solidFill>
                <a:effectLst/>
                <a:latin typeface="+mn-lt"/>
                <a:ea typeface="+mn-ea"/>
                <a:cs typeface="+mn-cs"/>
              </a:rPr>
              <a:t> và </a:t>
            </a:r>
            <a:r>
              <a:rPr lang="en-US" sz="1200" kern="1200" dirty="0" err="1">
                <a:solidFill>
                  <a:schemeClr val="tx1"/>
                </a:solidFill>
                <a:effectLst/>
                <a:latin typeface="+mn-lt"/>
                <a:ea typeface="+mn-ea"/>
                <a:cs typeface="+mn-cs"/>
              </a:rPr>
              <a:t>khả</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năng</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sẵn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sàng</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kết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nối</a:t>
            </a:r>
            <a:r>
              <a:rPr lang="en-US" sz="1200" kern="1200" dirty="0">
                <a:solidFill>
                  <a:schemeClr val="tx1"/>
                </a:solidFill>
                <a:effectLst/>
                <a:latin typeface="+mn-lt"/>
                <a:ea typeface="+mn-ea"/>
                <a:cs typeface="+mn-cs"/>
              </a:rPr>
              <a:t>, chia </a:t>
            </a:r>
            <a:r>
              <a:rPr lang="en-US" sz="1200" kern="1200" dirty="0" err="1">
                <a:solidFill>
                  <a:schemeClr val="tx1"/>
                </a:solidFill>
                <a:effectLst/>
                <a:latin typeface="+mn-lt"/>
                <a:ea typeface="+mn-ea"/>
                <a:cs typeface="+mn-cs"/>
              </a:rPr>
              <a:t>sẻ</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dữ</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liệu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tạo</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nên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huyết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mạch</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quan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trọng</a:t>
            </a:r>
            <a:r>
              <a:rPr lang="en-US" sz="1200" kern="1200" dirty="0">
                <a:solidFill>
                  <a:schemeClr val="tx1"/>
                </a:solidFill>
                <a:effectLst/>
                <a:latin typeface="+mn-lt"/>
                <a:ea typeface="+mn-ea"/>
                <a:cs typeface="+mn-cs"/>
              </a:rPr>
              <a:t> của </a:t>
            </a:r>
            <a:r>
              <a:rPr lang="en-US" sz="1200" kern="1200" dirty="0" err="1">
                <a:solidFill>
                  <a:schemeClr val="tx1"/>
                </a:solidFill>
                <a:effectLst/>
                <a:latin typeface="+mn-lt"/>
                <a:ea typeface="+mn-ea"/>
                <a:cs typeface="+mn-cs"/>
              </a:rPr>
              <a:t>kinh</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tế</a:t>
            </a:r>
            <a:r>
              <a:rPr lang="en-US" sz="1200" kern="1200" dirty="0">
                <a:solidFill>
                  <a:schemeClr val="tx1"/>
                </a:solidFill>
                <a:effectLst/>
                <a:latin typeface="+mn-lt"/>
                <a:ea typeface="+mn-ea"/>
                <a:cs typeface="+mn-cs"/>
              </a:rPr>
              <a:t> số và </a:t>
            </a:r>
            <a:r>
              <a:rPr lang="en-US" sz="1200" kern="1200" dirty="0" err="1">
                <a:solidFill>
                  <a:schemeClr val="tx1"/>
                </a:solidFill>
                <a:effectLst/>
                <a:latin typeface="+mn-lt"/>
                <a:ea typeface="+mn-ea"/>
                <a:cs typeface="+mn-cs"/>
              </a:rPr>
              <a:t>xã</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hội</a:t>
            </a:r>
            <a:r>
              <a:rPr lang="en-US" sz="1200" kern="1200" dirty="0">
                <a:solidFill>
                  <a:schemeClr val="tx1"/>
                </a:solidFill>
                <a:effectLst/>
                <a:latin typeface="+mn-lt"/>
                <a:ea typeface="+mn-ea"/>
                <a:cs typeface="+mn-cs"/>
              </a:rPr>
              <a:t> số. </a:t>
            </a:r>
          </a:p>
          <a:p>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Dữ</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liệu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là</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nguyên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liệu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không</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tiêu</a:t>
            </a:r>
            <a:r>
              <a:rPr lang="en-US" sz="1200" kern="1200" dirty="0">
                <a:solidFill>
                  <a:schemeClr val="tx1"/>
                </a:solidFill>
                <a:effectLst/>
                <a:latin typeface="+mn-lt"/>
                <a:ea typeface="+mn-ea"/>
                <a:cs typeface="+mn-cs"/>
              </a:rPr>
              <a:t> hao, </a:t>
            </a:r>
            <a:r>
              <a:rPr lang="en-US" sz="1200" kern="1200" dirty="0" err="1">
                <a:solidFill>
                  <a:schemeClr val="tx1"/>
                </a:solidFill>
                <a:effectLst/>
                <a:latin typeface="+mn-lt"/>
                <a:ea typeface="+mn-ea"/>
                <a:cs typeface="+mn-cs"/>
              </a:rPr>
              <a:t>càng</a:t>
            </a:r>
            <a:r>
              <a:rPr lang="en-US" sz="1200" kern="1200" dirty="0">
                <a:solidFill>
                  <a:schemeClr val="tx1"/>
                </a:solidFill>
                <a:effectLst/>
                <a:latin typeface="+mn-lt"/>
                <a:ea typeface="+mn-ea"/>
                <a:cs typeface="+mn-cs"/>
              </a:rPr>
              <a:t> chia </a:t>
            </a:r>
            <a:r>
              <a:rPr lang="en-US" sz="1200" kern="1200" dirty="0" err="1">
                <a:solidFill>
                  <a:schemeClr val="tx1"/>
                </a:solidFill>
                <a:effectLst/>
                <a:latin typeface="+mn-lt"/>
                <a:ea typeface="+mn-ea"/>
                <a:cs typeface="+mn-cs"/>
              </a:rPr>
              <a:t>sẻ</a:t>
            </a:r>
            <a:r>
              <a:rPr lang="en-US" sz="1200" kern="1200" dirty="0">
                <a:solidFill>
                  <a:schemeClr val="tx1"/>
                </a:solidFill>
                <a:effectLst/>
                <a:latin typeface="+mn-lt"/>
                <a:ea typeface="+mn-ea"/>
                <a:cs typeface="+mn-cs"/>
              </a:rPr>
              <a:t>, khai </a:t>
            </a:r>
            <a:r>
              <a:rPr lang="en-US" sz="1200" kern="1200" dirty="0" err="1">
                <a:solidFill>
                  <a:schemeClr val="tx1"/>
                </a:solidFill>
                <a:effectLst/>
                <a:latin typeface="+mn-lt"/>
                <a:ea typeface="+mn-ea"/>
                <a:cs typeface="+mn-cs"/>
              </a:rPr>
              <a:t>thác</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sử</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dụng</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thì</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càng</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phát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huy</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giá</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trị</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E0E23F31-341B-4FA1-A458-0D5B85318E91}" type="slidenum">
              <a:rPr lang="en-US" smtClean="0"/>
              <a:t>13</a:t>
            </a:fld>
            <a:endParaRPr lang="en-US"/>
          </a:p>
        </p:txBody>
      </p:sp>
    </p:spTree>
    <p:extLst>
      <p:ext uri="{BB962C8B-B14F-4D97-AF65-F5344CB8AC3E}">
        <p14:creationId xmlns:p14="http://schemas.microsoft.com/office/powerpoint/2010/main" val="13199754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Đơn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vị</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chủ</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trì</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Sở</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Tài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nguyên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và</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Môi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trường</a:t>
            </a:r>
            <a:r>
              <a:rPr lang="en-US"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Đơn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vị</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phối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hợp</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Các</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đơn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vị</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trực</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thuộc</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Bộ</a:t>
            </a:r>
            <a:r>
              <a:rPr lang="en-US"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Thời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gian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thực</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hiện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Năm</a:t>
            </a:r>
            <a:r>
              <a:rPr lang="en-US" sz="1200" kern="1200" dirty="0">
                <a:solidFill>
                  <a:schemeClr val="tx1"/>
                </a:solidFill>
                <a:effectLst/>
                <a:latin typeface="+mn-lt"/>
                <a:ea typeface="+mn-ea"/>
                <a:cs typeface="+mn-cs"/>
              </a:rPr>
              <a:t> 2024 - 2025 </a:t>
            </a:r>
            <a:r>
              <a:rPr lang="en-US" sz="1200" kern="1200" dirty="0" err="1">
                <a:solidFill>
                  <a:schemeClr val="tx1"/>
                </a:solidFill>
                <a:effectLst/>
                <a:latin typeface="+mn-lt"/>
                <a:ea typeface="+mn-ea"/>
                <a:cs typeface="+mn-cs"/>
              </a:rPr>
              <a:t>và</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các</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năm</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tiếp</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theo.</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0E23F31-341B-4FA1-A458-0D5B85318E91}" type="slidenum">
              <a:rPr lang="en-US" smtClean="0"/>
              <a:t>14</a:t>
            </a:fld>
            <a:endParaRPr lang="en-US"/>
          </a:p>
        </p:txBody>
      </p:sp>
    </p:spTree>
    <p:extLst>
      <p:ext uri="{BB962C8B-B14F-4D97-AF65-F5344CB8AC3E}">
        <p14:creationId xmlns:p14="http://schemas.microsoft.com/office/powerpoint/2010/main" val="15008107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vi-VN" dirty="0">
                <a:latin typeface="Times New Roman" panose="02020603050405020304" pitchFamily="18" charset="0"/>
                <a:cs typeface="Times New Roman" panose="02020603050405020304" pitchFamily="18" charset="0"/>
              </a:rPr>
              <a:t>Đơn vị </a:t>
            </a:r>
            <a:r>
              <a:rPr lang="en-US" dirty="0" err="1">
                <a:latin typeface="Times New Roman" panose="02020603050405020304" pitchFamily="18" charset="0"/>
                <a:cs typeface="Times New Roman" panose="02020603050405020304" pitchFamily="18" charset="0"/>
              </a:rPr>
              <a:t>chủ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trì</a:t>
            </a:r>
            <a:r>
              <a:rPr lang="vi-VN" dirty="0">
                <a:latin typeface="Times New Roman" panose="02020603050405020304" pitchFamily="18" charset="0"/>
                <a:cs typeface="Times New Roman" panose="02020603050405020304" pitchFamily="18" charset="0"/>
              </a:rPr>
              <a:t>: </a:t>
            </a:r>
            <a:r>
              <a:rPr lang="nl-NL" dirty="0">
                <a:latin typeface="Times New Roman" panose="02020603050405020304" pitchFamily="18" charset="0"/>
                <a:cs typeface="Times New Roman" panose="02020603050405020304" pitchFamily="18" charset="0"/>
              </a:rPr>
              <a:t>Cục Đo đạc, Bản đồ và Thông tin địa lý Việt Nam.</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vi-VN" dirty="0">
                <a:latin typeface="Times New Roman" panose="02020603050405020304" pitchFamily="18" charset="0"/>
                <a:cs typeface="Times New Roman" panose="02020603050405020304" pitchFamily="18" charset="0"/>
              </a:rPr>
              <a:t>Đơn vị </a:t>
            </a:r>
            <a:r>
              <a:rPr lang="en-US" dirty="0" err="1">
                <a:latin typeface="Times New Roman" panose="02020603050405020304" pitchFamily="18" charset="0"/>
                <a:cs typeface="Times New Roman" panose="02020603050405020304" pitchFamily="18" charset="0"/>
              </a:rPr>
              <a:t>chủ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trì</a:t>
            </a:r>
            <a:r>
              <a:rPr lang="vi-VN" dirty="0">
                <a:latin typeface="Times New Roman" panose="02020603050405020304" pitchFamily="18" charset="0"/>
                <a:cs typeface="Times New Roman" panose="02020603050405020304" pitchFamily="18" charset="0"/>
              </a:rPr>
              <a:t>: </a:t>
            </a:r>
            <a:r>
              <a:rPr lang="nl-NL" dirty="0">
                <a:latin typeface="Times New Roman" panose="02020603050405020304" pitchFamily="18" charset="0"/>
                <a:cs typeface="Times New Roman" panose="02020603050405020304" pitchFamily="18" charset="0"/>
              </a:rPr>
              <a:t>Cục Đăng ký và Dữ liệu thông tin đất đai, </a:t>
            </a:r>
            <a:r>
              <a:rPr lang="en-US" dirty="0" err="1">
                <a:latin typeface="Times New Roman" panose="02020603050405020304" pitchFamily="18" charset="0"/>
                <a:cs typeface="Times New Roman" panose="02020603050405020304" pitchFamily="18" charset="0"/>
              </a:rPr>
              <a:t>Cục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triển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nguyên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Vụ</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đai</a:t>
            </a:r>
            <a:r>
              <a:rPr lang="en-US" dirty="0">
                <a:latin typeface="Times New Roman" panose="02020603050405020304" pitchFamily="18" charset="0"/>
                <a:cs typeface="Times New Roman" panose="02020603050405020304" pitchFamily="18" charset="0"/>
              </a:rPr>
              <a:t>. </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vi-VN" dirty="0">
                <a:latin typeface="Times New Roman" panose="02020603050405020304" pitchFamily="18" charset="0"/>
                <a:cs typeface="Times New Roman" panose="02020603050405020304" pitchFamily="18" charset="0"/>
              </a:rPr>
              <a:t>Đơn vị </a:t>
            </a:r>
            <a:r>
              <a:rPr lang="en-US" dirty="0" err="1">
                <a:latin typeface="Times New Roman" panose="02020603050405020304" pitchFamily="18" charset="0"/>
                <a:cs typeface="Times New Roman" panose="02020603050405020304" pitchFamily="18" charset="0"/>
              </a:rPr>
              <a:t>chủ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trì</a:t>
            </a:r>
            <a:r>
              <a:rPr lang="vi-VN" dirty="0">
                <a:latin typeface="Times New Roman" panose="02020603050405020304" pitchFamily="18" charset="0"/>
                <a:cs typeface="Times New Roman" panose="02020603050405020304" pitchFamily="18" charset="0"/>
              </a:rPr>
              <a:t>: </a:t>
            </a:r>
            <a:r>
              <a:rPr lang="nl-NL" dirty="0">
                <a:latin typeface="Times New Roman" panose="02020603050405020304" pitchFamily="18" charset="0"/>
                <a:cs typeface="Times New Roman" panose="02020603050405020304" pitchFamily="18" charset="0"/>
              </a:rPr>
              <a:t>Cục Chuyển đổi số và Thông tin dữ liệu tài nguyên môi trường</a:t>
            </a:r>
            <a:r>
              <a:rPr lang="en-US" dirty="0">
                <a:latin typeface="Times New Roman" panose="02020603050405020304" pitchFamily="18" charset="0"/>
                <a:cs typeface="Times New Roman" panose="02020603050405020304" pitchFamily="18" charset="0"/>
              </a:rPr>
              <a:t>.</a:t>
            </a:r>
          </a:p>
          <a:p>
            <a:pPr marL="171450" marR="0" indent="-171450" algn="l" defTabSz="914400" rtl="0" eaLnBrk="1" fontAlgn="auto" latinLnBrk="0" hangingPunct="1">
              <a:lnSpc>
                <a:spcPct val="100000"/>
              </a:lnSpc>
              <a:spcBef>
                <a:spcPts val="0"/>
              </a:spcBef>
              <a:spcAft>
                <a:spcPts val="0"/>
              </a:spcAft>
              <a:buClrTx/>
              <a:buSzTx/>
              <a:buFontTx/>
              <a:buChar char="-"/>
              <a:tabLst/>
              <a:defRPr/>
            </a:pPr>
            <a:endParaRPr lang="en-US" dirty="0">
              <a:latin typeface="Times New Roman" panose="02020603050405020304" pitchFamily="18" charset="0"/>
              <a:cs typeface="Times New Roman" panose="02020603050405020304" pitchFamily="18" charset="0"/>
            </a:endParaRPr>
          </a:p>
          <a:p>
            <a:pPr marL="171450" indent="-171450">
              <a:buFontTx/>
              <a:buChar char="-"/>
            </a:pP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E0E23F31-341B-4FA1-A458-0D5B85318E91}" type="slidenum">
              <a:rPr lang="en-US" smtClean="0"/>
              <a:t>15</a:t>
            </a:fld>
            <a:endParaRPr lang="en-US"/>
          </a:p>
        </p:txBody>
      </p:sp>
    </p:spTree>
    <p:extLst>
      <p:ext uri="{BB962C8B-B14F-4D97-AF65-F5344CB8AC3E}">
        <p14:creationId xmlns:p14="http://schemas.microsoft.com/office/powerpoint/2010/main" val="4666624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err="1">
                <a:latin typeface="Times New Roman" panose="02020603050405020304" pitchFamily="18" charset="0"/>
                <a:cs typeface="Times New Roman" panose="02020603050405020304" pitchFamily="18" charset="0"/>
              </a:rPr>
              <a:t>Đơn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Vụ</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hoạch</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Tài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chính</a:t>
            </a:r>
            <a:r>
              <a:rPr lang="en-US" dirty="0">
                <a:latin typeface="Times New Roman" panose="02020603050405020304" pitchFamily="18" charset="0"/>
                <a:cs typeface="Times New Roman" panose="02020603050405020304" pitchFamily="18" charset="0"/>
              </a:rPr>
              <a:t>.</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dirty="0" err="1">
                <a:latin typeface="Times New Roman" panose="02020603050405020304" pitchFamily="18" charset="0"/>
                <a:cs typeface="Times New Roman" panose="02020603050405020304" pitchFamily="18" charset="0"/>
              </a:rPr>
              <a:t>Đơn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trì</a:t>
            </a:r>
            <a:r>
              <a:rPr lang="en-US" dirty="0">
                <a:latin typeface="Times New Roman" panose="02020603050405020304" pitchFamily="18" charset="0"/>
                <a:cs typeface="Times New Roman" panose="02020603050405020304" pitchFamily="18" charset="0"/>
              </a:rPr>
              <a:t>: </a:t>
            </a:r>
            <a:r>
              <a:rPr lang="nl-NL" dirty="0">
                <a:latin typeface="Times New Roman" panose="02020603050405020304" pitchFamily="18" charset="0"/>
                <a:cs typeface="Times New Roman" panose="02020603050405020304" pitchFamily="18" charset="0"/>
              </a:rPr>
              <a:t>Cục Chuyển đổi số và Thông tin dữ liệu tài nguyên môi trường</a:t>
            </a:r>
            <a:r>
              <a:rPr lang="en-US" dirty="0">
                <a:latin typeface="Times New Roman" panose="02020603050405020304" pitchFamily="18" charset="0"/>
                <a:cs typeface="Times New Roman" panose="02020603050405020304" pitchFamily="18" charset="0"/>
              </a:rPr>
              <a:t>.</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dirty="0" err="1">
                <a:latin typeface="Times New Roman" panose="02020603050405020304" pitchFamily="18" charset="0"/>
                <a:cs typeface="Times New Roman" panose="02020603050405020304" pitchFamily="18" charset="0"/>
              </a:rPr>
              <a:t>Thời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Thường</a:t>
            </a:r>
            <a:r>
              <a:rPr lang="en-US" baseline="0" dirty="0">
                <a:latin typeface="Times New Roman" panose="02020603050405020304" pitchFamily="18" charset="0"/>
                <a:cs typeface="Times New Roman" panose="02020603050405020304" pitchFamily="18" charset="0"/>
              </a:rPr>
              <a:t> </a:t>
            </a:r>
            <a:r>
              <a:rPr lang="en-US" baseline="0" dirty="0" err="1">
                <a:latin typeface="Times New Roman" panose="02020603050405020304" pitchFamily="18" charset="0"/>
                <a:cs typeface="Times New Roman" panose="02020603050405020304" pitchFamily="18" charset="0"/>
              </a:rPr>
              <a:t>xuyên</a:t>
            </a:r>
            <a:r>
              <a:rPr lang="en-US" baseline="0"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171450" marR="0" indent="-171450" algn="l" defTabSz="914400" rtl="0" eaLnBrk="1" fontAlgn="auto" latinLnBrk="0" hangingPunct="1">
              <a:lnSpc>
                <a:spcPct val="100000"/>
              </a:lnSpc>
              <a:spcBef>
                <a:spcPts val="0"/>
              </a:spcBef>
              <a:spcAft>
                <a:spcPts val="0"/>
              </a:spcAft>
              <a:buClrTx/>
              <a:buSzTx/>
              <a:buFontTx/>
              <a:buChar char="-"/>
              <a:tabLst/>
              <a:defRPr/>
            </a:pPr>
            <a:endParaRPr lang="en-US" dirty="0">
              <a:latin typeface="Times New Roman" panose="02020603050405020304" pitchFamily="18" charset="0"/>
              <a:cs typeface="Times New Roman" panose="02020603050405020304" pitchFamily="18" charset="0"/>
            </a:endParaRPr>
          </a:p>
          <a:p>
            <a:pPr marL="171450" indent="-171450">
              <a:buFontTx/>
              <a:buChar char="-"/>
            </a:pP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E0E23F31-341B-4FA1-A458-0D5B85318E91}" type="slidenum">
              <a:rPr lang="en-US" smtClean="0"/>
              <a:t>16</a:t>
            </a:fld>
            <a:endParaRPr lang="en-US"/>
          </a:p>
        </p:txBody>
      </p:sp>
    </p:spTree>
    <p:extLst>
      <p:ext uri="{BB962C8B-B14F-4D97-AF65-F5344CB8AC3E}">
        <p14:creationId xmlns:p14="http://schemas.microsoft.com/office/powerpoint/2010/main" val="40717068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err="1">
                <a:latin typeface="Times New Roman" panose="02020603050405020304" pitchFamily="18" charset="0"/>
                <a:cs typeface="Times New Roman" panose="02020603050405020304" pitchFamily="18" charset="0"/>
              </a:rPr>
              <a:t>Đơn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Vụ</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hoạch</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Tài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chính</a:t>
            </a:r>
            <a:r>
              <a:rPr lang="en-US" dirty="0">
                <a:latin typeface="Times New Roman" panose="02020603050405020304" pitchFamily="18" charset="0"/>
                <a:cs typeface="Times New Roman" panose="02020603050405020304" pitchFamily="18" charset="0"/>
              </a:rPr>
              <a:t>.</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dirty="0" err="1">
                <a:latin typeface="Times New Roman" panose="02020603050405020304" pitchFamily="18" charset="0"/>
                <a:cs typeface="Times New Roman" panose="02020603050405020304" pitchFamily="18" charset="0"/>
              </a:rPr>
              <a:t>Đơn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trì</a:t>
            </a:r>
            <a:r>
              <a:rPr lang="en-US" dirty="0">
                <a:latin typeface="Times New Roman" panose="02020603050405020304" pitchFamily="18" charset="0"/>
                <a:cs typeface="Times New Roman" panose="02020603050405020304" pitchFamily="18" charset="0"/>
              </a:rPr>
              <a:t>: </a:t>
            </a:r>
            <a:r>
              <a:rPr lang="nl-NL" dirty="0">
                <a:latin typeface="Times New Roman" panose="02020603050405020304" pitchFamily="18" charset="0"/>
                <a:cs typeface="Times New Roman" panose="02020603050405020304" pitchFamily="18" charset="0"/>
              </a:rPr>
              <a:t>Cục Chuyển đổi số và Thông tin dữ liệu tài nguyên môi trường</a:t>
            </a:r>
            <a:r>
              <a:rPr lang="en-US" dirty="0">
                <a:latin typeface="Times New Roman" panose="02020603050405020304" pitchFamily="18" charset="0"/>
                <a:cs typeface="Times New Roman" panose="02020603050405020304" pitchFamily="18" charset="0"/>
              </a:rPr>
              <a:t>.</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dirty="0" err="1">
                <a:latin typeface="Times New Roman" panose="02020603050405020304" pitchFamily="18" charset="0"/>
                <a:cs typeface="Times New Roman" panose="02020603050405020304" pitchFamily="18" charset="0"/>
              </a:rPr>
              <a:t>Thời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Thường</a:t>
            </a:r>
            <a:r>
              <a:rPr lang="en-US" baseline="0" dirty="0">
                <a:latin typeface="Times New Roman" panose="02020603050405020304" pitchFamily="18" charset="0"/>
                <a:cs typeface="Times New Roman" panose="02020603050405020304" pitchFamily="18" charset="0"/>
              </a:rPr>
              <a:t> </a:t>
            </a:r>
            <a:r>
              <a:rPr lang="en-US" baseline="0" dirty="0" err="1">
                <a:latin typeface="Times New Roman" panose="02020603050405020304" pitchFamily="18" charset="0"/>
                <a:cs typeface="Times New Roman" panose="02020603050405020304" pitchFamily="18" charset="0"/>
              </a:rPr>
              <a:t>xuyên</a:t>
            </a:r>
            <a:r>
              <a:rPr lang="en-US" baseline="0"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vi-VN" b="0" i="0" dirty="0">
                <a:solidFill>
                  <a:srgbClr val="000000"/>
                </a:solidFill>
                <a:effectLst/>
                <a:latin typeface="Arial" panose="020B0604020202020204" pitchFamily="34" charset="0"/>
              </a:rPr>
              <a:t>Xã hội số là xã hội tích hợp công nghệ số một cách tự nhiên và mặc định vào mọi mặt đời sống, người dân được kết nối, có khả năng tương tác và thành thạo kỹ năng số để sử dụng các dịch vụ số, từ đó, hình thành các mối quan hệ mới trong môi trường số, hình thành thói quen số và văn hóa số.</a:t>
            </a:r>
            <a:endParaRPr lang="en-US" dirty="0">
              <a:latin typeface="Times New Roman" panose="02020603050405020304" pitchFamily="18" charset="0"/>
              <a:cs typeface="Times New Roman" panose="02020603050405020304" pitchFamily="18" charset="0"/>
            </a:endParaRPr>
          </a:p>
          <a:p>
            <a:pPr marL="171450" indent="-171450">
              <a:buFontTx/>
              <a:buChar char="-"/>
            </a:pP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E0E23F31-341B-4FA1-A458-0D5B85318E91}" type="slidenum">
              <a:rPr lang="en-US" smtClean="0"/>
              <a:t>17</a:t>
            </a:fld>
            <a:endParaRPr lang="en-US"/>
          </a:p>
        </p:txBody>
      </p:sp>
    </p:spTree>
    <p:extLst>
      <p:ext uri="{BB962C8B-B14F-4D97-AF65-F5344CB8AC3E}">
        <p14:creationId xmlns:p14="http://schemas.microsoft.com/office/powerpoint/2010/main" val="42924079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err="1">
                <a:latin typeface="Times New Roman" panose="02020603050405020304" pitchFamily="18" charset="0"/>
                <a:cs typeface="Times New Roman" panose="02020603050405020304" pitchFamily="18" charset="0"/>
              </a:rPr>
              <a:t>Đơn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Vụ</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hoạch</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Tài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chính</a:t>
            </a:r>
            <a:r>
              <a:rPr lang="en-US" dirty="0">
                <a:latin typeface="Times New Roman" panose="02020603050405020304" pitchFamily="18" charset="0"/>
                <a:cs typeface="Times New Roman" panose="02020603050405020304" pitchFamily="18" charset="0"/>
              </a:rPr>
              <a:t>.</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dirty="0" err="1">
                <a:latin typeface="Times New Roman" panose="02020603050405020304" pitchFamily="18" charset="0"/>
                <a:cs typeface="Times New Roman" panose="02020603050405020304" pitchFamily="18" charset="0"/>
              </a:rPr>
              <a:t>Đơn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trì</a:t>
            </a:r>
            <a:r>
              <a:rPr lang="en-US" dirty="0">
                <a:latin typeface="Times New Roman" panose="02020603050405020304" pitchFamily="18" charset="0"/>
                <a:cs typeface="Times New Roman" panose="02020603050405020304" pitchFamily="18" charset="0"/>
              </a:rPr>
              <a:t>: </a:t>
            </a:r>
            <a:r>
              <a:rPr lang="nl-NL" dirty="0">
                <a:latin typeface="Times New Roman" panose="02020603050405020304" pitchFamily="18" charset="0"/>
                <a:cs typeface="Times New Roman" panose="02020603050405020304" pitchFamily="18" charset="0"/>
              </a:rPr>
              <a:t>Cục Chuyển đổi số và Thông tin dữ liệu tài nguyên môi trường</a:t>
            </a:r>
            <a:r>
              <a:rPr lang="en-US" dirty="0">
                <a:latin typeface="Times New Roman" panose="02020603050405020304" pitchFamily="18" charset="0"/>
                <a:cs typeface="Times New Roman" panose="02020603050405020304" pitchFamily="18" charset="0"/>
              </a:rPr>
              <a:t>.</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dirty="0" err="1">
                <a:latin typeface="Times New Roman" panose="02020603050405020304" pitchFamily="18" charset="0"/>
                <a:cs typeface="Times New Roman" panose="02020603050405020304" pitchFamily="18" charset="0"/>
              </a:rPr>
              <a:t>Thời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Thường</a:t>
            </a:r>
            <a:r>
              <a:rPr lang="en-US" baseline="0" dirty="0">
                <a:latin typeface="Times New Roman" panose="02020603050405020304" pitchFamily="18" charset="0"/>
                <a:cs typeface="Times New Roman" panose="02020603050405020304" pitchFamily="18" charset="0"/>
              </a:rPr>
              <a:t> </a:t>
            </a:r>
            <a:r>
              <a:rPr lang="en-US" baseline="0" dirty="0" err="1">
                <a:latin typeface="Times New Roman" panose="02020603050405020304" pitchFamily="18" charset="0"/>
                <a:cs typeface="Times New Roman" panose="02020603050405020304" pitchFamily="18" charset="0"/>
              </a:rPr>
              <a:t>xuyên</a:t>
            </a:r>
            <a:r>
              <a:rPr lang="en-US" baseline="0"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171450" marR="0" indent="-171450" algn="l" defTabSz="914400" rtl="0" eaLnBrk="1" fontAlgn="auto" latinLnBrk="0" hangingPunct="1">
              <a:lnSpc>
                <a:spcPct val="100000"/>
              </a:lnSpc>
              <a:spcBef>
                <a:spcPts val="0"/>
              </a:spcBef>
              <a:spcAft>
                <a:spcPts val="0"/>
              </a:spcAft>
              <a:buClrTx/>
              <a:buSzTx/>
              <a:buFontTx/>
              <a:buChar char="-"/>
              <a:tabLst/>
              <a:defRPr/>
            </a:pPr>
            <a:endParaRPr lang="en-US" dirty="0">
              <a:latin typeface="Times New Roman" panose="02020603050405020304" pitchFamily="18" charset="0"/>
              <a:cs typeface="Times New Roman" panose="02020603050405020304" pitchFamily="18" charset="0"/>
            </a:endParaRPr>
          </a:p>
          <a:p>
            <a:pPr marL="171450" indent="-171450">
              <a:buFontTx/>
              <a:buChar char="-"/>
            </a:pP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E0E23F31-341B-4FA1-A458-0D5B85318E91}" type="slidenum">
              <a:rPr lang="en-US" smtClean="0"/>
              <a:t>18</a:t>
            </a:fld>
            <a:endParaRPr lang="en-US"/>
          </a:p>
        </p:txBody>
      </p:sp>
    </p:spTree>
    <p:extLst>
      <p:ext uri="{BB962C8B-B14F-4D97-AF65-F5344CB8AC3E}">
        <p14:creationId xmlns:p14="http://schemas.microsoft.com/office/powerpoint/2010/main" val="14742493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err="1">
                <a:latin typeface="Times New Roman" panose="02020603050405020304" pitchFamily="18" charset="0"/>
                <a:cs typeface="Times New Roman" panose="02020603050405020304" pitchFamily="18" charset="0"/>
              </a:rPr>
              <a:t>Đơn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Vụ</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hoạch</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Tài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chính</a:t>
            </a:r>
            <a:r>
              <a:rPr lang="en-US" dirty="0">
                <a:latin typeface="Times New Roman" panose="02020603050405020304" pitchFamily="18" charset="0"/>
                <a:cs typeface="Times New Roman" panose="02020603050405020304" pitchFamily="18" charset="0"/>
              </a:rPr>
              <a:t>.</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dirty="0" err="1">
                <a:latin typeface="Times New Roman" panose="02020603050405020304" pitchFamily="18" charset="0"/>
                <a:cs typeface="Times New Roman" panose="02020603050405020304" pitchFamily="18" charset="0"/>
              </a:rPr>
              <a:t>Đơn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trì</a:t>
            </a:r>
            <a:r>
              <a:rPr lang="en-US" dirty="0">
                <a:latin typeface="Times New Roman" panose="02020603050405020304" pitchFamily="18" charset="0"/>
                <a:cs typeface="Times New Roman" panose="02020603050405020304" pitchFamily="18" charset="0"/>
              </a:rPr>
              <a:t>: </a:t>
            </a:r>
            <a:r>
              <a:rPr lang="nl-NL" dirty="0">
                <a:latin typeface="Times New Roman" panose="02020603050405020304" pitchFamily="18" charset="0"/>
                <a:cs typeface="Times New Roman" panose="02020603050405020304" pitchFamily="18" charset="0"/>
              </a:rPr>
              <a:t>Cục Chuyển đổi số và Thông tin dữ liệu tài nguyên môi trường</a:t>
            </a:r>
            <a:r>
              <a:rPr lang="en-US" dirty="0">
                <a:latin typeface="Times New Roman" panose="02020603050405020304" pitchFamily="18" charset="0"/>
                <a:cs typeface="Times New Roman" panose="02020603050405020304" pitchFamily="18" charset="0"/>
              </a:rPr>
              <a:t>.</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dirty="0" err="1">
                <a:latin typeface="Times New Roman" panose="02020603050405020304" pitchFamily="18" charset="0"/>
                <a:cs typeface="Times New Roman" panose="02020603050405020304" pitchFamily="18" charset="0"/>
              </a:rPr>
              <a:t>Thời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Thường</a:t>
            </a:r>
            <a:r>
              <a:rPr lang="en-US" baseline="0" dirty="0">
                <a:latin typeface="Times New Roman" panose="02020603050405020304" pitchFamily="18" charset="0"/>
                <a:cs typeface="Times New Roman" panose="02020603050405020304" pitchFamily="18" charset="0"/>
              </a:rPr>
              <a:t> </a:t>
            </a:r>
            <a:r>
              <a:rPr lang="en-US" baseline="0" dirty="0" err="1">
                <a:latin typeface="Times New Roman" panose="02020603050405020304" pitchFamily="18" charset="0"/>
                <a:cs typeface="Times New Roman" panose="02020603050405020304" pitchFamily="18" charset="0"/>
              </a:rPr>
              <a:t>xuyên</a:t>
            </a:r>
            <a:r>
              <a:rPr lang="en-US" baseline="0"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171450" marR="0" indent="-171450" algn="l" defTabSz="914400" rtl="0" eaLnBrk="1" fontAlgn="auto" latinLnBrk="0" hangingPunct="1">
              <a:lnSpc>
                <a:spcPct val="100000"/>
              </a:lnSpc>
              <a:spcBef>
                <a:spcPts val="0"/>
              </a:spcBef>
              <a:spcAft>
                <a:spcPts val="0"/>
              </a:spcAft>
              <a:buClrTx/>
              <a:buSzTx/>
              <a:buFontTx/>
              <a:buChar char="-"/>
              <a:tabLst/>
              <a:defRPr/>
            </a:pPr>
            <a:endParaRPr lang="en-US" dirty="0">
              <a:latin typeface="Times New Roman" panose="02020603050405020304" pitchFamily="18" charset="0"/>
              <a:cs typeface="Times New Roman" panose="02020603050405020304" pitchFamily="18" charset="0"/>
            </a:endParaRPr>
          </a:p>
          <a:p>
            <a:pPr marL="171450" indent="-171450">
              <a:buFontTx/>
              <a:buChar char="-"/>
            </a:pP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E0E23F31-341B-4FA1-A458-0D5B85318E91}" type="slidenum">
              <a:rPr lang="en-US" smtClean="0"/>
              <a:t>19</a:t>
            </a:fld>
            <a:endParaRPr lang="en-US"/>
          </a:p>
        </p:txBody>
      </p:sp>
    </p:spTree>
    <p:extLst>
      <p:ext uri="{BB962C8B-B14F-4D97-AF65-F5344CB8AC3E}">
        <p14:creationId xmlns:p14="http://schemas.microsoft.com/office/powerpoint/2010/main" val="41405798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sz="1200" i="1" kern="1200" dirty="0">
                <a:solidFill>
                  <a:schemeClr val="tx1"/>
                </a:solidFill>
                <a:effectLst/>
                <a:latin typeface="+mn-lt"/>
                <a:ea typeface="+mn-ea"/>
                <a:cs typeface="+mn-cs"/>
              </a:rPr>
              <a:t>1. Quyết định số 749/QĐ-TTg của Thủ tướng Chính phủ phê duyệt Chương trình Chuyển đổi số quốc gia đến năm 2025, định hướng đến năm 2030;</a:t>
            </a:r>
            <a:endParaRPr lang="en-US" sz="1200" kern="1200" dirty="0">
              <a:solidFill>
                <a:schemeClr val="tx1"/>
              </a:solidFill>
              <a:effectLst/>
              <a:latin typeface="+mn-lt"/>
              <a:ea typeface="+mn-ea"/>
              <a:cs typeface="+mn-cs"/>
            </a:endParaRPr>
          </a:p>
          <a:p>
            <a:r>
              <a:rPr lang="nl-NL" sz="1200" i="1" kern="1200" dirty="0">
                <a:solidFill>
                  <a:schemeClr val="tx1"/>
                </a:solidFill>
                <a:effectLst/>
                <a:latin typeface="+mn-lt"/>
                <a:ea typeface="+mn-ea"/>
                <a:cs typeface="+mn-cs"/>
              </a:rPr>
              <a:t>2. Quyết định số 942/QĐ-TTg của Thủ tướng Chính phủ Phê duyệt Chiến lược phát triển Chính phủ điện tử hướng tới Chính phủ số giai đoạn 2021 - 2025, định hướng đến năm 2030;</a:t>
            </a:r>
          </a:p>
          <a:p>
            <a:r>
              <a:rPr lang="nl-NL" sz="1200" i="1" kern="1200" dirty="0">
                <a:solidFill>
                  <a:schemeClr val="tx1"/>
                </a:solidFill>
                <a:effectLst/>
                <a:latin typeface="+mn-lt"/>
                <a:ea typeface="+mn-ea"/>
                <a:cs typeface="+mn-cs"/>
              </a:rPr>
              <a:t>3. QĐ</a:t>
            </a:r>
            <a:r>
              <a:rPr lang="nl-NL" sz="1200" i="1" kern="1200" baseline="0" dirty="0">
                <a:solidFill>
                  <a:schemeClr val="tx1"/>
                </a:solidFill>
                <a:effectLst/>
                <a:latin typeface="+mn-lt"/>
                <a:ea typeface="+mn-ea"/>
                <a:cs typeface="+mn-cs"/>
              </a:rPr>
              <a:t> 417/BTNMT và các nhiệm vụ, giải pháp trọng tâm của Bộ TNMT phát triển KTS </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0E23F31-341B-4FA1-A458-0D5B85318E91}" type="slidenum">
              <a:rPr lang="en-US" smtClean="0"/>
              <a:t>4</a:t>
            </a:fld>
            <a:endParaRPr lang="en-US"/>
          </a:p>
        </p:txBody>
      </p:sp>
    </p:spTree>
    <p:extLst>
      <p:ext uri="{BB962C8B-B14F-4D97-AF65-F5344CB8AC3E}">
        <p14:creationId xmlns:p14="http://schemas.microsoft.com/office/powerpoint/2010/main" val="2878770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a:t>
            </a:r>
            <a:r>
              <a:rPr lang="vi-VN" sz="1200" kern="1200" dirty="0">
                <a:solidFill>
                  <a:schemeClr val="tx1"/>
                </a:solidFill>
                <a:effectLst/>
                <a:latin typeface="+mn-lt"/>
                <a:ea typeface="+mn-ea"/>
                <a:cs typeface="+mn-cs"/>
              </a:rPr>
              <a:t>Đơn vị </a:t>
            </a:r>
            <a:r>
              <a:rPr lang="en-US" sz="1200" kern="1200" dirty="0" err="1">
                <a:solidFill>
                  <a:schemeClr val="tx1"/>
                </a:solidFill>
                <a:effectLst/>
                <a:latin typeface="+mn-lt"/>
                <a:ea typeface="+mn-ea"/>
                <a:cs typeface="+mn-cs"/>
              </a:rPr>
              <a:t>chủ</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trì</a:t>
            </a:r>
            <a:r>
              <a:rPr lang="vi-VN"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Văn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phòng</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Bộ</a:t>
            </a:r>
            <a:r>
              <a:rPr lang="en-US"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 </a:t>
            </a:r>
            <a:r>
              <a:rPr lang="vi-VN" sz="1200" kern="1200" dirty="0">
                <a:solidFill>
                  <a:schemeClr val="tx1"/>
                </a:solidFill>
                <a:effectLst/>
                <a:latin typeface="+mn-lt"/>
                <a:ea typeface="+mn-ea"/>
                <a:cs typeface="+mn-cs"/>
              </a:rPr>
              <a:t>Đơn vị </a:t>
            </a:r>
            <a:r>
              <a:rPr lang="en-US" sz="1200" kern="1200" dirty="0" err="1">
                <a:solidFill>
                  <a:schemeClr val="tx1"/>
                </a:solidFill>
                <a:effectLst/>
                <a:latin typeface="+mn-lt"/>
                <a:ea typeface="+mn-ea"/>
                <a:cs typeface="+mn-cs"/>
              </a:rPr>
              <a:t>phối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hợp</a:t>
            </a:r>
            <a:r>
              <a:rPr lang="en-US" sz="1200" kern="1200" dirty="0">
                <a:solidFill>
                  <a:schemeClr val="tx1"/>
                </a:solidFill>
                <a:effectLst/>
                <a:latin typeface="+mn-lt"/>
                <a:ea typeface="+mn-ea"/>
                <a:cs typeface="+mn-cs"/>
              </a:rPr>
              <a:t>: C</a:t>
            </a:r>
            <a:r>
              <a:rPr lang="vi-VN" sz="1200" kern="1200" dirty="0">
                <a:solidFill>
                  <a:schemeClr val="tx1"/>
                </a:solidFill>
                <a:effectLst/>
                <a:latin typeface="+mn-lt"/>
                <a:ea typeface="+mn-ea"/>
                <a:cs typeface="+mn-cs"/>
              </a:rPr>
              <a:t>ác đơn vị </a:t>
            </a:r>
            <a:r>
              <a:rPr lang="en-US" sz="1200" kern="1200" dirty="0" err="1">
                <a:solidFill>
                  <a:schemeClr val="tx1"/>
                </a:solidFill>
                <a:effectLst/>
                <a:latin typeface="+mn-lt"/>
                <a:ea typeface="+mn-ea"/>
                <a:cs typeface="+mn-cs"/>
              </a:rPr>
              <a:t>thông</a:t>
            </a:r>
            <a:r>
              <a:rPr lang="en-US" sz="1200" kern="1200" dirty="0">
                <a:solidFill>
                  <a:schemeClr val="tx1"/>
                </a:solidFill>
                <a:effectLst/>
                <a:latin typeface="+mn-lt"/>
                <a:ea typeface="+mn-ea"/>
                <a:cs typeface="+mn-cs"/>
              </a:rPr>
              <a:t> tin, </a:t>
            </a:r>
            <a:r>
              <a:rPr lang="en-US" sz="1200" kern="1200" dirty="0" err="1">
                <a:solidFill>
                  <a:schemeClr val="tx1"/>
                </a:solidFill>
                <a:effectLst/>
                <a:latin typeface="+mn-lt"/>
                <a:ea typeface="+mn-ea"/>
                <a:cs typeface="+mn-cs"/>
              </a:rPr>
              <a:t>truyền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thông</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trực</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thuộc</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Bộ</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các</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đơn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vị</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liên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quan</a:t>
            </a:r>
            <a:r>
              <a:rPr lang="en-US"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 </a:t>
            </a:r>
            <a:r>
              <a:rPr lang="vi-VN" sz="1200" kern="1200" dirty="0">
                <a:solidFill>
                  <a:schemeClr val="tx1"/>
                </a:solidFill>
                <a:effectLst/>
                <a:latin typeface="+mn-lt"/>
                <a:ea typeface="+mn-ea"/>
                <a:cs typeface="+mn-cs"/>
              </a:rPr>
              <a:t>Thời gian thực hiện: </a:t>
            </a:r>
            <a:r>
              <a:rPr lang="en-US" sz="1200" kern="1200" dirty="0" err="1">
                <a:solidFill>
                  <a:schemeClr val="tx1"/>
                </a:solidFill>
                <a:effectLst/>
                <a:latin typeface="+mn-lt"/>
                <a:ea typeface="+mn-ea"/>
                <a:cs typeface="+mn-cs"/>
              </a:rPr>
              <a:t>Năm</a:t>
            </a:r>
            <a:r>
              <a:rPr lang="en-US" sz="1200" kern="1200" dirty="0">
                <a:solidFill>
                  <a:schemeClr val="tx1"/>
                </a:solidFill>
                <a:effectLst/>
                <a:latin typeface="+mn-lt"/>
                <a:ea typeface="+mn-ea"/>
                <a:cs typeface="+mn-cs"/>
              </a:rPr>
              <a:t> </a:t>
            </a:r>
            <a:r>
              <a:rPr lang="vi-VN" sz="1200" kern="1200" dirty="0">
                <a:solidFill>
                  <a:schemeClr val="tx1"/>
                </a:solidFill>
                <a:effectLst/>
                <a:latin typeface="+mn-lt"/>
                <a:ea typeface="+mn-ea"/>
                <a:cs typeface="+mn-cs"/>
              </a:rPr>
              <a:t>202</a:t>
            </a:r>
            <a:r>
              <a:rPr lang="en-US" sz="1200" kern="1200" dirty="0">
                <a:solidFill>
                  <a:schemeClr val="tx1"/>
                </a:solidFill>
                <a:effectLst/>
                <a:latin typeface="+mn-lt"/>
                <a:ea typeface="+mn-ea"/>
                <a:cs typeface="+mn-cs"/>
              </a:rPr>
              <a:t>3 - </a:t>
            </a:r>
            <a:r>
              <a:rPr lang="vi-VN" sz="1200" kern="1200" dirty="0">
                <a:solidFill>
                  <a:schemeClr val="tx1"/>
                </a:solidFill>
                <a:effectLst/>
                <a:latin typeface="+mn-lt"/>
                <a:ea typeface="+mn-ea"/>
                <a:cs typeface="+mn-cs"/>
              </a:rPr>
              <a:t>20</a:t>
            </a:r>
            <a:r>
              <a:rPr lang="en-US" sz="1200" kern="1200" dirty="0">
                <a:solidFill>
                  <a:schemeClr val="tx1"/>
                </a:solidFill>
                <a:effectLst/>
                <a:latin typeface="+mn-lt"/>
                <a:ea typeface="+mn-ea"/>
                <a:cs typeface="+mn-cs"/>
              </a:rPr>
              <a:t>25 </a:t>
            </a:r>
            <a:r>
              <a:rPr lang="en-US" sz="1200" kern="1200" dirty="0" err="1">
                <a:solidFill>
                  <a:schemeClr val="tx1"/>
                </a:solidFill>
                <a:effectLst/>
                <a:latin typeface="+mn-lt"/>
                <a:ea typeface="+mn-ea"/>
                <a:cs typeface="+mn-cs"/>
              </a:rPr>
              <a:t>và</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các</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năm</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tiếp</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theo.</a:t>
            </a:r>
            <a:endParaRPr lang="en-US" sz="1200" kern="1200" dirty="0">
              <a:solidFill>
                <a:schemeClr val="tx1"/>
              </a:solidFill>
              <a:effectLst/>
              <a:latin typeface="+mn-lt"/>
              <a:ea typeface="+mn-ea"/>
              <a:cs typeface="+mn-cs"/>
            </a:endParaRPr>
          </a:p>
          <a:p>
            <a:r>
              <a:rPr lang="vi-VN" b="0" i="0" dirty="0">
                <a:solidFill>
                  <a:srgbClr val="000000"/>
                </a:solidFill>
                <a:effectLst/>
                <a:latin typeface="Arial" panose="020B0604020202020204" pitchFamily="34" charset="0"/>
              </a:rPr>
              <a:t>- Hoàn thiện thể chế, chính sách và môi trường pháp lý là nhiệm vụ xuyên suốt, có mức độ ưu tiên cao nhất, được lồng ghép trong tất các các nhiệm vụ, giải pháp phát triển kinh tế số và xã hội số.</a:t>
            </a:r>
            <a:endParaRPr lang="en-US" dirty="0"/>
          </a:p>
        </p:txBody>
      </p:sp>
      <p:sp>
        <p:nvSpPr>
          <p:cNvPr id="4" name="Slide Number Placeholder 3"/>
          <p:cNvSpPr>
            <a:spLocks noGrp="1"/>
          </p:cNvSpPr>
          <p:nvPr>
            <p:ph type="sldNum" sz="quarter" idx="10"/>
          </p:nvPr>
        </p:nvSpPr>
        <p:spPr/>
        <p:txBody>
          <a:bodyPr/>
          <a:lstStyle/>
          <a:p>
            <a:fld id="{E0E23F31-341B-4FA1-A458-0D5B85318E91}" type="slidenum">
              <a:rPr lang="en-US" smtClean="0"/>
              <a:t>6</a:t>
            </a:fld>
            <a:endParaRPr lang="en-US"/>
          </a:p>
        </p:txBody>
      </p:sp>
    </p:spTree>
    <p:extLst>
      <p:ext uri="{BB962C8B-B14F-4D97-AF65-F5344CB8AC3E}">
        <p14:creationId xmlns:p14="http://schemas.microsoft.com/office/powerpoint/2010/main" val="4547942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a:t>
            </a:r>
            <a:r>
              <a:rPr lang="vi-VN" sz="1200" kern="1200" dirty="0">
                <a:solidFill>
                  <a:schemeClr val="tx1"/>
                </a:solidFill>
                <a:effectLst/>
                <a:latin typeface="+mn-lt"/>
                <a:ea typeface="+mn-ea"/>
                <a:cs typeface="+mn-cs"/>
              </a:rPr>
              <a:t>Đơn vị </a:t>
            </a:r>
            <a:r>
              <a:rPr lang="en-US" sz="1200" kern="1200" dirty="0" err="1">
                <a:solidFill>
                  <a:schemeClr val="tx1"/>
                </a:solidFill>
                <a:effectLst/>
                <a:latin typeface="+mn-lt"/>
                <a:ea typeface="+mn-ea"/>
                <a:cs typeface="+mn-cs"/>
              </a:rPr>
              <a:t>chủ</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trì</a:t>
            </a:r>
            <a:r>
              <a:rPr lang="vi-VN" sz="1200" kern="1200" dirty="0">
                <a:solidFill>
                  <a:schemeClr val="tx1"/>
                </a:solidFill>
                <a:effectLst/>
                <a:latin typeface="+mn-lt"/>
                <a:ea typeface="+mn-ea"/>
                <a:cs typeface="+mn-cs"/>
              </a:rPr>
              <a:t>: Vụ Pháp chế</a:t>
            </a:r>
            <a:r>
              <a:rPr lang="en-US" sz="1200" kern="1200" dirty="0">
                <a:solidFill>
                  <a:schemeClr val="tx1"/>
                </a:solidFill>
                <a:effectLst/>
                <a:latin typeface="+mn-lt"/>
                <a:ea typeface="+mn-ea"/>
                <a:cs typeface="+mn-cs"/>
              </a:rPr>
              <a:t>, </a:t>
            </a:r>
            <a:r>
              <a:rPr lang="vi-VN" sz="1200" kern="1200" dirty="0">
                <a:solidFill>
                  <a:schemeClr val="tx1"/>
                </a:solidFill>
                <a:effectLst/>
                <a:latin typeface="+mn-lt"/>
                <a:ea typeface="+mn-ea"/>
                <a:cs typeface="+mn-cs"/>
              </a:rPr>
              <a:t>Vụ </a:t>
            </a:r>
            <a:r>
              <a:rPr lang="en-US" sz="1200" kern="1200" dirty="0" err="1">
                <a:solidFill>
                  <a:schemeClr val="tx1"/>
                </a:solidFill>
                <a:effectLst/>
                <a:latin typeface="+mn-lt"/>
                <a:ea typeface="+mn-ea"/>
                <a:cs typeface="+mn-cs"/>
              </a:rPr>
              <a:t>Kế</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hoạch</a:t>
            </a:r>
            <a:r>
              <a:rPr lang="en-US" sz="1200" kern="1200" dirty="0">
                <a:solidFill>
                  <a:schemeClr val="tx1"/>
                </a:solidFill>
                <a:effectLst/>
                <a:latin typeface="+mn-lt"/>
                <a:ea typeface="+mn-ea"/>
                <a:cs typeface="+mn-cs"/>
              </a:rPr>
              <a:t> - </a:t>
            </a:r>
            <a:r>
              <a:rPr lang="en-US" sz="1200" kern="1200" dirty="0" err="1">
                <a:solidFill>
                  <a:schemeClr val="tx1"/>
                </a:solidFill>
                <a:effectLst/>
                <a:latin typeface="+mn-lt"/>
                <a:ea typeface="+mn-ea"/>
                <a:cs typeface="+mn-cs"/>
              </a:rPr>
              <a:t>Tài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chính</a:t>
            </a:r>
            <a:r>
              <a:rPr lang="en-US"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 </a:t>
            </a:r>
            <a:r>
              <a:rPr lang="vi-VN" sz="1200" kern="1200" dirty="0">
                <a:solidFill>
                  <a:schemeClr val="tx1"/>
                </a:solidFill>
                <a:effectLst/>
                <a:latin typeface="+mn-lt"/>
                <a:ea typeface="+mn-ea"/>
                <a:cs typeface="+mn-cs"/>
              </a:rPr>
              <a:t>Đơn vị </a:t>
            </a:r>
            <a:r>
              <a:rPr lang="en-US" sz="1200" kern="1200" dirty="0" err="1">
                <a:solidFill>
                  <a:schemeClr val="tx1"/>
                </a:solidFill>
                <a:effectLst/>
                <a:latin typeface="+mn-lt"/>
                <a:ea typeface="+mn-ea"/>
                <a:cs typeface="+mn-cs"/>
              </a:rPr>
              <a:t>phối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hợp</a:t>
            </a:r>
            <a:r>
              <a:rPr lang="en-US" sz="1200" kern="1200" dirty="0">
                <a:solidFill>
                  <a:schemeClr val="tx1"/>
                </a:solidFill>
                <a:effectLst/>
                <a:latin typeface="+mn-lt"/>
                <a:ea typeface="+mn-ea"/>
                <a:cs typeface="+mn-cs"/>
              </a:rPr>
              <a:t>: C</a:t>
            </a:r>
            <a:r>
              <a:rPr lang="vi-VN" sz="1200" kern="1200" dirty="0">
                <a:solidFill>
                  <a:schemeClr val="tx1"/>
                </a:solidFill>
                <a:effectLst/>
                <a:latin typeface="+mn-lt"/>
                <a:ea typeface="+mn-ea"/>
                <a:cs typeface="+mn-cs"/>
              </a:rPr>
              <a:t>ác đơn vị </a:t>
            </a:r>
            <a:r>
              <a:rPr lang="en-US" sz="1200" kern="1200" dirty="0" err="1">
                <a:solidFill>
                  <a:schemeClr val="tx1"/>
                </a:solidFill>
                <a:effectLst/>
                <a:latin typeface="+mn-lt"/>
                <a:ea typeface="+mn-ea"/>
                <a:cs typeface="+mn-cs"/>
              </a:rPr>
              <a:t>trực</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thuộc</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Bộ</a:t>
            </a:r>
            <a:r>
              <a:rPr lang="en-US"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 </a:t>
            </a:r>
            <a:r>
              <a:rPr lang="vi-VN" sz="1200" kern="1200" dirty="0">
                <a:solidFill>
                  <a:schemeClr val="tx1"/>
                </a:solidFill>
                <a:effectLst/>
                <a:latin typeface="+mn-lt"/>
                <a:ea typeface="+mn-ea"/>
                <a:cs typeface="+mn-cs"/>
              </a:rPr>
              <a:t>Thời gian thực hiện: </a:t>
            </a:r>
            <a:r>
              <a:rPr lang="en-US" sz="1200" kern="1200" dirty="0" err="1">
                <a:solidFill>
                  <a:schemeClr val="tx1"/>
                </a:solidFill>
                <a:effectLst/>
                <a:latin typeface="+mn-lt"/>
                <a:ea typeface="+mn-ea"/>
                <a:cs typeface="+mn-cs"/>
              </a:rPr>
              <a:t>Năm</a:t>
            </a:r>
            <a:r>
              <a:rPr lang="en-US" sz="1200" kern="1200" dirty="0">
                <a:solidFill>
                  <a:schemeClr val="tx1"/>
                </a:solidFill>
                <a:effectLst/>
                <a:latin typeface="+mn-lt"/>
                <a:ea typeface="+mn-ea"/>
                <a:cs typeface="+mn-cs"/>
              </a:rPr>
              <a:t> </a:t>
            </a:r>
            <a:r>
              <a:rPr lang="vi-VN" sz="1200" kern="1200" dirty="0">
                <a:solidFill>
                  <a:schemeClr val="tx1"/>
                </a:solidFill>
                <a:effectLst/>
                <a:latin typeface="+mn-lt"/>
                <a:ea typeface="+mn-ea"/>
                <a:cs typeface="+mn-cs"/>
              </a:rPr>
              <a:t>202</a:t>
            </a:r>
            <a:r>
              <a:rPr lang="en-US" sz="1200" kern="1200" dirty="0">
                <a:solidFill>
                  <a:schemeClr val="tx1"/>
                </a:solidFill>
                <a:effectLst/>
                <a:latin typeface="+mn-lt"/>
                <a:ea typeface="+mn-ea"/>
                <a:cs typeface="+mn-cs"/>
              </a:rPr>
              <a:t>4 </a:t>
            </a:r>
            <a:r>
              <a:rPr lang="vi-VN" sz="1200" kern="1200" dirty="0">
                <a:solidFill>
                  <a:schemeClr val="tx1"/>
                </a:solidFill>
                <a:effectLst/>
                <a:latin typeface="+mn-lt"/>
                <a:ea typeface="+mn-ea"/>
                <a:cs typeface="+mn-cs"/>
              </a:rPr>
              <a:t>- 2025 và các năm tiếp theo</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E0E23F31-341B-4FA1-A458-0D5B85318E91}" type="slidenum">
              <a:rPr lang="en-US" smtClean="0"/>
              <a:t>7</a:t>
            </a:fld>
            <a:endParaRPr lang="en-US"/>
          </a:p>
        </p:txBody>
      </p:sp>
    </p:spTree>
    <p:extLst>
      <p:ext uri="{BB962C8B-B14F-4D97-AF65-F5344CB8AC3E}">
        <p14:creationId xmlns:p14="http://schemas.microsoft.com/office/powerpoint/2010/main" val="38499561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a:t>
            </a:r>
            <a:r>
              <a:rPr lang="vi-VN" sz="1200" kern="1200" dirty="0">
                <a:solidFill>
                  <a:schemeClr val="tx1"/>
                </a:solidFill>
                <a:effectLst/>
                <a:latin typeface="+mn-lt"/>
                <a:ea typeface="+mn-ea"/>
                <a:cs typeface="+mn-cs"/>
              </a:rPr>
              <a:t>Đơn vị </a:t>
            </a:r>
            <a:r>
              <a:rPr lang="en-US" sz="1200" kern="1200" dirty="0" err="1">
                <a:solidFill>
                  <a:schemeClr val="tx1"/>
                </a:solidFill>
                <a:effectLst/>
                <a:latin typeface="+mn-lt"/>
                <a:ea typeface="+mn-ea"/>
                <a:cs typeface="+mn-cs"/>
              </a:rPr>
              <a:t>chủ</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trì</a:t>
            </a:r>
            <a:r>
              <a:rPr lang="vi-VN" sz="1200" kern="1200" dirty="0">
                <a:solidFill>
                  <a:schemeClr val="tx1"/>
                </a:solidFill>
                <a:effectLst/>
                <a:latin typeface="+mn-lt"/>
                <a:ea typeface="+mn-ea"/>
                <a:cs typeface="+mn-cs"/>
              </a:rPr>
              <a:t>: Vụ </a:t>
            </a:r>
            <a:r>
              <a:rPr lang="en-US" sz="1200" kern="1200" dirty="0" err="1">
                <a:solidFill>
                  <a:schemeClr val="tx1"/>
                </a:solidFill>
                <a:effectLst/>
                <a:latin typeface="+mn-lt"/>
                <a:ea typeface="+mn-ea"/>
                <a:cs typeface="+mn-cs"/>
              </a:rPr>
              <a:t>Kế</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hoạch</a:t>
            </a:r>
            <a:r>
              <a:rPr lang="en-US" sz="1200" kern="1200" dirty="0">
                <a:solidFill>
                  <a:schemeClr val="tx1"/>
                </a:solidFill>
                <a:effectLst/>
                <a:latin typeface="+mn-lt"/>
                <a:ea typeface="+mn-ea"/>
                <a:cs typeface="+mn-cs"/>
              </a:rPr>
              <a:t> - </a:t>
            </a:r>
            <a:r>
              <a:rPr lang="en-US" sz="1200" kern="1200" dirty="0" err="1">
                <a:solidFill>
                  <a:schemeClr val="tx1"/>
                </a:solidFill>
                <a:effectLst/>
                <a:latin typeface="+mn-lt"/>
                <a:ea typeface="+mn-ea"/>
                <a:cs typeface="+mn-cs"/>
              </a:rPr>
              <a:t>Tài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chính</a:t>
            </a:r>
            <a:r>
              <a:rPr lang="en-US"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 </a:t>
            </a:r>
            <a:r>
              <a:rPr lang="vi-VN" sz="1200" kern="1200" dirty="0">
                <a:solidFill>
                  <a:schemeClr val="tx1"/>
                </a:solidFill>
                <a:effectLst/>
                <a:latin typeface="+mn-lt"/>
                <a:ea typeface="+mn-ea"/>
                <a:cs typeface="+mn-cs"/>
              </a:rPr>
              <a:t>Đơn vị </a:t>
            </a:r>
            <a:r>
              <a:rPr lang="en-US" sz="1200" kern="1200" dirty="0" err="1">
                <a:solidFill>
                  <a:schemeClr val="tx1"/>
                </a:solidFill>
                <a:effectLst/>
                <a:latin typeface="+mn-lt"/>
                <a:ea typeface="+mn-ea"/>
                <a:cs typeface="+mn-cs"/>
              </a:rPr>
              <a:t>phối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hợp</a:t>
            </a:r>
            <a:r>
              <a:rPr lang="en-US" sz="1200" kern="1200" dirty="0">
                <a:solidFill>
                  <a:schemeClr val="tx1"/>
                </a:solidFill>
                <a:effectLst/>
                <a:latin typeface="+mn-lt"/>
                <a:ea typeface="+mn-ea"/>
                <a:cs typeface="+mn-cs"/>
              </a:rPr>
              <a:t>: C</a:t>
            </a:r>
            <a:r>
              <a:rPr lang="vi-VN" sz="1200" kern="1200" dirty="0">
                <a:solidFill>
                  <a:schemeClr val="tx1"/>
                </a:solidFill>
                <a:effectLst/>
                <a:latin typeface="+mn-lt"/>
                <a:ea typeface="+mn-ea"/>
                <a:cs typeface="+mn-cs"/>
              </a:rPr>
              <a:t>ác đơn vị </a:t>
            </a:r>
            <a:r>
              <a:rPr lang="en-US" sz="1200" kern="1200" dirty="0" err="1">
                <a:solidFill>
                  <a:schemeClr val="tx1"/>
                </a:solidFill>
                <a:effectLst/>
                <a:latin typeface="+mn-lt"/>
                <a:ea typeface="+mn-ea"/>
                <a:cs typeface="+mn-cs"/>
              </a:rPr>
              <a:t>trực</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thuộc</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Bộ</a:t>
            </a:r>
            <a:r>
              <a:rPr lang="en-US"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 </a:t>
            </a:r>
            <a:r>
              <a:rPr lang="vi-VN" sz="1200" kern="1200" dirty="0">
                <a:solidFill>
                  <a:schemeClr val="tx1"/>
                </a:solidFill>
                <a:effectLst/>
                <a:latin typeface="+mn-lt"/>
                <a:ea typeface="+mn-ea"/>
                <a:cs typeface="+mn-cs"/>
              </a:rPr>
              <a:t>Thời gian thực hiện: </a:t>
            </a:r>
            <a:r>
              <a:rPr lang="en-US" sz="1200" kern="1200" dirty="0" err="1">
                <a:solidFill>
                  <a:schemeClr val="tx1"/>
                </a:solidFill>
                <a:effectLst/>
                <a:latin typeface="+mn-lt"/>
                <a:ea typeface="+mn-ea"/>
                <a:cs typeface="+mn-cs"/>
              </a:rPr>
              <a:t>Năm</a:t>
            </a:r>
            <a:r>
              <a:rPr lang="en-US" sz="1200" kern="1200" dirty="0">
                <a:solidFill>
                  <a:schemeClr val="tx1"/>
                </a:solidFill>
                <a:effectLst/>
                <a:latin typeface="+mn-lt"/>
                <a:ea typeface="+mn-ea"/>
                <a:cs typeface="+mn-cs"/>
              </a:rPr>
              <a:t> </a:t>
            </a:r>
            <a:r>
              <a:rPr lang="vi-VN" sz="1200" kern="1200" dirty="0">
                <a:solidFill>
                  <a:schemeClr val="tx1"/>
                </a:solidFill>
                <a:effectLst/>
                <a:latin typeface="+mn-lt"/>
                <a:ea typeface="+mn-ea"/>
                <a:cs typeface="+mn-cs"/>
              </a:rPr>
              <a:t>202</a:t>
            </a:r>
            <a:r>
              <a:rPr lang="en-US" sz="1200" kern="1200" dirty="0">
                <a:solidFill>
                  <a:schemeClr val="tx1"/>
                </a:solidFill>
                <a:effectLst/>
                <a:latin typeface="+mn-lt"/>
                <a:ea typeface="+mn-ea"/>
                <a:cs typeface="+mn-cs"/>
              </a:rPr>
              <a:t>4 </a:t>
            </a:r>
            <a:r>
              <a:rPr lang="vi-VN" sz="1200" kern="1200" dirty="0">
                <a:solidFill>
                  <a:schemeClr val="tx1"/>
                </a:solidFill>
                <a:effectLst/>
                <a:latin typeface="+mn-lt"/>
                <a:ea typeface="+mn-ea"/>
                <a:cs typeface="+mn-cs"/>
              </a:rPr>
              <a:t>- 20</a:t>
            </a:r>
            <a:r>
              <a:rPr lang="en-US" sz="1200" kern="1200" dirty="0">
                <a:solidFill>
                  <a:schemeClr val="tx1"/>
                </a:solidFill>
                <a:effectLst/>
                <a:latin typeface="+mn-lt"/>
                <a:ea typeface="+mn-ea"/>
                <a:cs typeface="+mn-cs"/>
              </a:rPr>
              <a:t>25.</a:t>
            </a:r>
          </a:p>
        </p:txBody>
      </p:sp>
      <p:sp>
        <p:nvSpPr>
          <p:cNvPr id="4" name="Slide Number Placeholder 3"/>
          <p:cNvSpPr>
            <a:spLocks noGrp="1"/>
          </p:cNvSpPr>
          <p:nvPr>
            <p:ph type="sldNum" sz="quarter" idx="10"/>
          </p:nvPr>
        </p:nvSpPr>
        <p:spPr/>
        <p:txBody>
          <a:bodyPr/>
          <a:lstStyle/>
          <a:p>
            <a:fld id="{E0E23F31-341B-4FA1-A458-0D5B85318E91}" type="slidenum">
              <a:rPr lang="en-US" smtClean="0"/>
              <a:t>8</a:t>
            </a:fld>
            <a:endParaRPr lang="en-US"/>
          </a:p>
        </p:txBody>
      </p:sp>
    </p:spTree>
    <p:extLst>
      <p:ext uri="{BB962C8B-B14F-4D97-AF65-F5344CB8AC3E}">
        <p14:creationId xmlns:p14="http://schemas.microsoft.com/office/powerpoint/2010/main" val="14883389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a:t>
            </a:r>
            <a:r>
              <a:rPr lang="vi-VN" sz="1200" kern="1200" dirty="0">
                <a:solidFill>
                  <a:schemeClr val="tx1"/>
                </a:solidFill>
                <a:effectLst/>
                <a:latin typeface="+mn-lt"/>
                <a:ea typeface="+mn-ea"/>
                <a:cs typeface="+mn-cs"/>
              </a:rPr>
              <a:t>Đơn vị </a:t>
            </a:r>
            <a:r>
              <a:rPr lang="en-US" sz="1200" kern="1200" dirty="0" err="1">
                <a:solidFill>
                  <a:schemeClr val="tx1"/>
                </a:solidFill>
                <a:effectLst/>
                <a:latin typeface="+mn-lt"/>
                <a:ea typeface="+mn-ea"/>
                <a:cs typeface="+mn-cs"/>
              </a:rPr>
              <a:t>chủ</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trì</a:t>
            </a:r>
            <a:r>
              <a:rPr lang="vi-VN" sz="1200" kern="1200" dirty="0">
                <a:solidFill>
                  <a:schemeClr val="tx1"/>
                </a:solidFill>
                <a:effectLst/>
                <a:latin typeface="+mn-lt"/>
                <a:ea typeface="+mn-ea"/>
                <a:cs typeface="+mn-cs"/>
              </a:rPr>
              <a:t>: Vụ </a:t>
            </a:r>
            <a:r>
              <a:rPr lang="en-US" sz="1200" kern="1200" dirty="0" err="1">
                <a:solidFill>
                  <a:schemeClr val="tx1"/>
                </a:solidFill>
                <a:effectLst/>
                <a:latin typeface="+mn-lt"/>
                <a:ea typeface="+mn-ea"/>
                <a:cs typeface="+mn-cs"/>
              </a:rPr>
              <a:t>Khoa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học</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và</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Công</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nghệ</a:t>
            </a:r>
            <a:r>
              <a:rPr lang="en-US" sz="1200" kern="1200" dirty="0">
                <a:solidFill>
                  <a:schemeClr val="tx1"/>
                </a:solidFill>
                <a:effectLst/>
                <a:latin typeface="+mn-lt"/>
                <a:ea typeface="+mn-ea"/>
                <a:cs typeface="+mn-cs"/>
              </a:rPr>
              <a:t>; </a:t>
            </a:r>
            <a:r>
              <a:rPr lang="nl-NL" sz="1200" kern="1200" dirty="0">
                <a:solidFill>
                  <a:schemeClr val="tx1"/>
                </a:solidFill>
                <a:effectLst/>
                <a:latin typeface="+mn-lt"/>
                <a:ea typeface="+mn-ea"/>
                <a:cs typeface="+mn-cs"/>
              </a:rPr>
              <a:t>Cục Chuyển đổi số và Thông tin dữ liệu tài nguyên môi trường</a:t>
            </a:r>
            <a:r>
              <a:rPr lang="vi-VN" sz="1200" kern="1200" dirty="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r>
              <a:rPr lang="vi-VN" sz="1200" kern="1200" dirty="0">
                <a:solidFill>
                  <a:schemeClr val="tx1"/>
                </a:solidFill>
                <a:effectLst/>
                <a:latin typeface="+mn-lt"/>
                <a:ea typeface="+mn-ea"/>
                <a:cs typeface="+mn-cs"/>
              </a:rPr>
              <a:t>Đơn vị </a:t>
            </a:r>
            <a:r>
              <a:rPr lang="en-US" sz="1200" kern="1200" dirty="0" err="1">
                <a:solidFill>
                  <a:schemeClr val="tx1"/>
                </a:solidFill>
                <a:effectLst/>
                <a:latin typeface="+mn-lt"/>
                <a:ea typeface="+mn-ea"/>
                <a:cs typeface="+mn-cs"/>
              </a:rPr>
              <a:t>phối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hợp</a:t>
            </a:r>
            <a:r>
              <a:rPr lang="en-US" sz="1200" kern="1200" dirty="0">
                <a:solidFill>
                  <a:schemeClr val="tx1"/>
                </a:solidFill>
                <a:effectLst/>
                <a:latin typeface="+mn-lt"/>
                <a:ea typeface="+mn-ea"/>
                <a:cs typeface="+mn-cs"/>
              </a:rPr>
              <a:t>: C</a:t>
            </a:r>
            <a:r>
              <a:rPr lang="vi-VN" sz="1200" kern="1200" dirty="0">
                <a:solidFill>
                  <a:schemeClr val="tx1"/>
                </a:solidFill>
                <a:effectLst/>
                <a:latin typeface="+mn-lt"/>
                <a:ea typeface="+mn-ea"/>
                <a:cs typeface="+mn-cs"/>
              </a:rPr>
              <a:t>ác đơn vị </a:t>
            </a:r>
            <a:r>
              <a:rPr lang="en-US" sz="1200" kern="1200" dirty="0" err="1">
                <a:solidFill>
                  <a:schemeClr val="tx1"/>
                </a:solidFill>
                <a:effectLst/>
                <a:latin typeface="+mn-lt"/>
                <a:ea typeface="+mn-ea"/>
                <a:cs typeface="+mn-cs"/>
              </a:rPr>
              <a:t>trực</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thuộc</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Bộ</a:t>
            </a:r>
            <a:r>
              <a:rPr lang="en-US"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 </a:t>
            </a:r>
            <a:r>
              <a:rPr lang="vi-VN" sz="1200" kern="1200" dirty="0">
                <a:solidFill>
                  <a:schemeClr val="tx1"/>
                </a:solidFill>
                <a:effectLst/>
                <a:latin typeface="+mn-lt"/>
                <a:ea typeface="+mn-ea"/>
                <a:cs typeface="+mn-cs"/>
              </a:rPr>
              <a:t>Thời gian thực hiện: </a:t>
            </a:r>
            <a:r>
              <a:rPr lang="en-US" sz="1200" kern="1200" dirty="0" err="1">
                <a:solidFill>
                  <a:schemeClr val="tx1"/>
                </a:solidFill>
                <a:effectLst/>
                <a:latin typeface="+mn-lt"/>
                <a:ea typeface="+mn-ea"/>
                <a:cs typeface="+mn-cs"/>
              </a:rPr>
              <a:t>Năm</a:t>
            </a:r>
            <a:r>
              <a:rPr lang="en-US" sz="1200" kern="1200" dirty="0">
                <a:solidFill>
                  <a:schemeClr val="tx1"/>
                </a:solidFill>
                <a:effectLst/>
                <a:latin typeface="+mn-lt"/>
                <a:ea typeface="+mn-ea"/>
                <a:cs typeface="+mn-cs"/>
              </a:rPr>
              <a:t> </a:t>
            </a:r>
            <a:r>
              <a:rPr lang="vi-VN" sz="1200" kern="1200" dirty="0">
                <a:solidFill>
                  <a:schemeClr val="tx1"/>
                </a:solidFill>
                <a:effectLst/>
                <a:latin typeface="+mn-lt"/>
                <a:ea typeface="+mn-ea"/>
                <a:cs typeface="+mn-cs"/>
              </a:rPr>
              <a:t>202</a:t>
            </a:r>
            <a:r>
              <a:rPr lang="en-US" sz="1200" kern="1200" dirty="0">
                <a:solidFill>
                  <a:schemeClr val="tx1"/>
                </a:solidFill>
                <a:effectLst/>
                <a:latin typeface="+mn-lt"/>
                <a:ea typeface="+mn-ea"/>
                <a:cs typeface="+mn-cs"/>
              </a:rPr>
              <a:t>4 - </a:t>
            </a:r>
            <a:r>
              <a:rPr lang="vi-VN" sz="1200" kern="1200" dirty="0">
                <a:solidFill>
                  <a:schemeClr val="tx1"/>
                </a:solidFill>
                <a:effectLst/>
                <a:latin typeface="+mn-lt"/>
                <a:ea typeface="+mn-ea"/>
                <a:cs typeface="+mn-cs"/>
              </a:rPr>
              <a:t>2025 và các năm tiếp theo</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E0E23F31-341B-4FA1-A458-0D5B85318E91}" type="slidenum">
              <a:rPr lang="en-US" smtClean="0"/>
              <a:t>9</a:t>
            </a:fld>
            <a:endParaRPr lang="en-US"/>
          </a:p>
        </p:txBody>
      </p:sp>
    </p:spTree>
    <p:extLst>
      <p:ext uri="{BB962C8B-B14F-4D97-AF65-F5344CB8AC3E}">
        <p14:creationId xmlns:p14="http://schemas.microsoft.com/office/powerpoint/2010/main" val="22249561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a:t>
            </a:r>
            <a:r>
              <a:rPr lang="vi-VN" sz="1200" kern="1200" dirty="0">
                <a:solidFill>
                  <a:schemeClr val="tx1"/>
                </a:solidFill>
                <a:effectLst/>
                <a:latin typeface="+mn-lt"/>
                <a:ea typeface="+mn-ea"/>
                <a:cs typeface="+mn-cs"/>
              </a:rPr>
              <a:t>Đơn vị </a:t>
            </a:r>
            <a:r>
              <a:rPr lang="en-US" sz="1200" kern="1200" dirty="0" err="1">
                <a:solidFill>
                  <a:schemeClr val="tx1"/>
                </a:solidFill>
                <a:effectLst/>
                <a:latin typeface="+mn-lt"/>
                <a:ea typeface="+mn-ea"/>
                <a:cs typeface="+mn-cs"/>
              </a:rPr>
              <a:t>chủ</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trì</a:t>
            </a:r>
            <a:r>
              <a:rPr lang="vi-VN" sz="1200" kern="1200" dirty="0">
                <a:solidFill>
                  <a:schemeClr val="tx1"/>
                </a:solidFill>
                <a:effectLst/>
                <a:latin typeface="+mn-lt"/>
                <a:ea typeface="+mn-ea"/>
                <a:cs typeface="+mn-cs"/>
              </a:rPr>
              <a:t>: </a:t>
            </a:r>
            <a:r>
              <a:rPr lang="nl-NL" sz="1200" kern="1200" dirty="0">
                <a:solidFill>
                  <a:schemeClr val="tx1"/>
                </a:solidFill>
                <a:effectLst/>
                <a:latin typeface="+mn-lt"/>
                <a:ea typeface="+mn-ea"/>
                <a:cs typeface="+mn-cs"/>
              </a:rPr>
              <a:t>Cục Chuyển đổi số và Thông tin dữ liệu tài nguyên môi trường</a:t>
            </a:r>
            <a:r>
              <a:rPr lang="en-US" sz="1200" kern="1200" dirty="0">
                <a:solidFill>
                  <a:schemeClr val="tx1"/>
                </a:solidFill>
                <a:effectLst/>
                <a:latin typeface="+mn-lt"/>
                <a:ea typeface="+mn-ea"/>
                <a:cs typeface="+mn-cs"/>
              </a:rPr>
              <a:t>, </a:t>
            </a:r>
            <a:r>
              <a:rPr lang="vi-VN" sz="1200" kern="1200" dirty="0">
                <a:solidFill>
                  <a:schemeClr val="tx1"/>
                </a:solidFill>
                <a:effectLst/>
                <a:latin typeface="+mn-lt"/>
                <a:ea typeface="+mn-ea"/>
                <a:cs typeface="+mn-cs"/>
              </a:rPr>
              <a:t>Vụ </a:t>
            </a:r>
            <a:r>
              <a:rPr lang="en-US" sz="1200" kern="1200" dirty="0" err="1">
                <a:solidFill>
                  <a:schemeClr val="tx1"/>
                </a:solidFill>
                <a:effectLst/>
                <a:latin typeface="+mn-lt"/>
                <a:ea typeface="+mn-ea"/>
                <a:cs typeface="+mn-cs"/>
              </a:rPr>
              <a:t>Khoa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học</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và</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Công</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nghệ</a:t>
            </a:r>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r>
              <a:rPr lang="vi-VN" sz="1200" kern="1200" dirty="0">
                <a:solidFill>
                  <a:schemeClr val="tx1"/>
                </a:solidFill>
                <a:effectLst/>
                <a:latin typeface="+mn-lt"/>
                <a:ea typeface="+mn-ea"/>
                <a:cs typeface="+mn-cs"/>
              </a:rPr>
              <a:t>Đơn vị </a:t>
            </a:r>
            <a:r>
              <a:rPr lang="en-US" sz="1200" kern="1200" dirty="0" err="1">
                <a:solidFill>
                  <a:schemeClr val="tx1"/>
                </a:solidFill>
                <a:effectLst/>
                <a:latin typeface="+mn-lt"/>
                <a:ea typeface="+mn-ea"/>
                <a:cs typeface="+mn-cs"/>
              </a:rPr>
              <a:t>phối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hợp</a:t>
            </a:r>
            <a:r>
              <a:rPr lang="en-US" sz="1200" kern="1200" dirty="0">
                <a:solidFill>
                  <a:schemeClr val="tx1"/>
                </a:solidFill>
                <a:effectLst/>
                <a:latin typeface="+mn-lt"/>
                <a:ea typeface="+mn-ea"/>
                <a:cs typeface="+mn-cs"/>
              </a:rPr>
              <a:t>: C</a:t>
            </a:r>
            <a:r>
              <a:rPr lang="vi-VN" sz="1200" kern="1200" dirty="0">
                <a:solidFill>
                  <a:schemeClr val="tx1"/>
                </a:solidFill>
                <a:effectLst/>
                <a:latin typeface="+mn-lt"/>
                <a:ea typeface="+mn-ea"/>
                <a:cs typeface="+mn-cs"/>
              </a:rPr>
              <a:t>ác </a:t>
            </a:r>
            <a:r>
              <a:rPr lang="en-US" sz="1200" kern="1200" dirty="0" err="1">
                <a:solidFill>
                  <a:schemeClr val="tx1"/>
                </a:solidFill>
                <a:effectLst/>
                <a:latin typeface="+mn-lt"/>
                <a:ea typeface="+mn-ea"/>
                <a:cs typeface="+mn-cs"/>
              </a:rPr>
              <a:t>đơn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vị</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trực</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thuộc</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Bộ</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các</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đơn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vị</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liên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quan</a:t>
            </a:r>
            <a:r>
              <a:rPr lang="en-US"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 </a:t>
            </a:r>
            <a:r>
              <a:rPr lang="vi-VN" sz="1200" kern="1200" dirty="0">
                <a:solidFill>
                  <a:schemeClr val="tx1"/>
                </a:solidFill>
                <a:effectLst/>
                <a:latin typeface="+mn-lt"/>
                <a:ea typeface="+mn-ea"/>
                <a:cs typeface="+mn-cs"/>
              </a:rPr>
              <a:t>Thời gian thực hiện: </a:t>
            </a:r>
            <a:r>
              <a:rPr lang="en-US" sz="1200" kern="1200" dirty="0" err="1">
                <a:solidFill>
                  <a:schemeClr val="tx1"/>
                </a:solidFill>
                <a:effectLst/>
                <a:latin typeface="+mn-lt"/>
                <a:ea typeface="+mn-ea"/>
                <a:cs typeface="+mn-cs"/>
              </a:rPr>
              <a:t>Năm</a:t>
            </a:r>
            <a:r>
              <a:rPr lang="en-US" sz="1200" kern="1200" dirty="0">
                <a:solidFill>
                  <a:schemeClr val="tx1"/>
                </a:solidFill>
                <a:effectLst/>
                <a:latin typeface="+mn-lt"/>
                <a:ea typeface="+mn-ea"/>
                <a:cs typeface="+mn-cs"/>
              </a:rPr>
              <a:t> </a:t>
            </a:r>
            <a:r>
              <a:rPr lang="vi-VN" sz="1200" kern="1200" dirty="0">
                <a:solidFill>
                  <a:schemeClr val="tx1"/>
                </a:solidFill>
                <a:effectLst/>
                <a:latin typeface="+mn-lt"/>
                <a:ea typeface="+mn-ea"/>
                <a:cs typeface="+mn-cs"/>
              </a:rPr>
              <a:t>202</a:t>
            </a:r>
            <a:r>
              <a:rPr lang="en-US" sz="1200" kern="1200" dirty="0">
                <a:solidFill>
                  <a:schemeClr val="tx1"/>
                </a:solidFill>
                <a:effectLst/>
                <a:latin typeface="+mn-lt"/>
                <a:ea typeface="+mn-ea"/>
                <a:cs typeface="+mn-cs"/>
              </a:rPr>
              <a:t>3 -</a:t>
            </a:r>
            <a:r>
              <a:rPr lang="vi-VN" sz="1200" kern="1200" dirty="0">
                <a:solidFill>
                  <a:schemeClr val="tx1"/>
                </a:solidFill>
                <a:effectLst/>
                <a:latin typeface="+mn-lt"/>
                <a:ea typeface="+mn-ea"/>
                <a:cs typeface="+mn-cs"/>
              </a:rPr>
              <a:t> 2025</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E0E23F31-341B-4FA1-A458-0D5B85318E91}" type="slidenum">
              <a:rPr lang="en-US" smtClean="0"/>
              <a:t>10</a:t>
            </a:fld>
            <a:endParaRPr lang="en-US"/>
          </a:p>
        </p:txBody>
      </p:sp>
    </p:spTree>
    <p:extLst>
      <p:ext uri="{BB962C8B-B14F-4D97-AF65-F5344CB8AC3E}">
        <p14:creationId xmlns:p14="http://schemas.microsoft.com/office/powerpoint/2010/main" val="30341946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a:t>
            </a:r>
            <a:r>
              <a:rPr lang="vi-VN" sz="1200" kern="1200" dirty="0">
                <a:solidFill>
                  <a:schemeClr val="tx1"/>
                </a:solidFill>
                <a:effectLst/>
                <a:latin typeface="+mn-lt"/>
                <a:ea typeface="+mn-ea"/>
                <a:cs typeface="+mn-cs"/>
              </a:rPr>
              <a:t>Đơn vị </a:t>
            </a:r>
            <a:r>
              <a:rPr lang="en-US" sz="1200" kern="1200" dirty="0" err="1">
                <a:solidFill>
                  <a:schemeClr val="tx1"/>
                </a:solidFill>
                <a:effectLst/>
                <a:latin typeface="+mn-lt"/>
                <a:ea typeface="+mn-ea"/>
                <a:cs typeface="+mn-cs"/>
              </a:rPr>
              <a:t>chủ</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trì</a:t>
            </a:r>
            <a:r>
              <a:rPr lang="vi-VN" sz="1200" kern="1200" dirty="0">
                <a:solidFill>
                  <a:schemeClr val="tx1"/>
                </a:solidFill>
                <a:effectLst/>
                <a:latin typeface="+mn-lt"/>
                <a:ea typeface="+mn-ea"/>
                <a:cs typeface="+mn-cs"/>
              </a:rPr>
              <a:t>: Vụ </a:t>
            </a:r>
            <a:r>
              <a:rPr lang="en-US" sz="1200" kern="1200" dirty="0" err="1">
                <a:solidFill>
                  <a:schemeClr val="tx1"/>
                </a:solidFill>
                <a:effectLst/>
                <a:latin typeface="+mn-lt"/>
                <a:ea typeface="+mn-ea"/>
                <a:cs typeface="+mn-cs"/>
              </a:rPr>
              <a:t>Khoa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học</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và</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Công</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nghệ</a:t>
            </a:r>
            <a:r>
              <a:rPr lang="vi-VN" sz="1200" kern="1200" dirty="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r>
              <a:rPr lang="vi-VN" sz="1200" kern="1200" dirty="0">
                <a:solidFill>
                  <a:schemeClr val="tx1"/>
                </a:solidFill>
                <a:effectLst/>
                <a:latin typeface="+mn-lt"/>
                <a:ea typeface="+mn-ea"/>
                <a:cs typeface="+mn-cs"/>
              </a:rPr>
              <a:t>Đơn vị </a:t>
            </a:r>
            <a:r>
              <a:rPr lang="en-US" sz="1200" kern="1200" dirty="0" err="1">
                <a:solidFill>
                  <a:schemeClr val="tx1"/>
                </a:solidFill>
                <a:effectLst/>
                <a:latin typeface="+mn-lt"/>
                <a:ea typeface="+mn-ea"/>
                <a:cs typeface="+mn-cs"/>
              </a:rPr>
              <a:t>phối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hợp</a:t>
            </a:r>
            <a:r>
              <a:rPr lang="en-US" sz="1200" kern="1200" dirty="0">
                <a:solidFill>
                  <a:schemeClr val="tx1"/>
                </a:solidFill>
                <a:effectLst/>
                <a:latin typeface="+mn-lt"/>
                <a:ea typeface="+mn-ea"/>
                <a:cs typeface="+mn-cs"/>
              </a:rPr>
              <a:t>: C</a:t>
            </a:r>
            <a:r>
              <a:rPr lang="vi-VN" sz="1200" kern="1200" dirty="0">
                <a:solidFill>
                  <a:schemeClr val="tx1"/>
                </a:solidFill>
                <a:effectLst/>
                <a:latin typeface="+mn-lt"/>
                <a:ea typeface="+mn-ea"/>
                <a:cs typeface="+mn-cs"/>
              </a:rPr>
              <a:t>ác </a:t>
            </a:r>
            <a:r>
              <a:rPr lang="en-US" sz="1200" kern="1200" dirty="0" err="1">
                <a:solidFill>
                  <a:schemeClr val="tx1"/>
                </a:solidFill>
                <a:effectLst/>
                <a:latin typeface="+mn-lt"/>
                <a:ea typeface="+mn-ea"/>
                <a:cs typeface="+mn-cs"/>
              </a:rPr>
              <a:t>viện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trường</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đơn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vị</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trực</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thuộc</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Bộ</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các</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tổ</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chức</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chuyên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gia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về</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khoa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học</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công</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nghệ</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liên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quan</a:t>
            </a:r>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r>
              <a:rPr lang="vi-VN" sz="1200" kern="1200" dirty="0">
                <a:solidFill>
                  <a:schemeClr val="tx1"/>
                </a:solidFill>
                <a:effectLst/>
                <a:latin typeface="+mn-lt"/>
                <a:ea typeface="+mn-ea"/>
                <a:cs typeface="+mn-cs"/>
              </a:rPr>
              <a:t>Thời gian thực hiện: </a:t>
            </a:r>
            <a:r>
              <a:rPr lang="en-US" sz="1200" kern="1200" dirty="0" err="1">
                <a:solidFill>
                  <a:schemeClr val="tx1"/>
                </a:solidFill>
                <a:effectLst/>
                <a:latin typeface="+mn-lt"/>
                <a:ea typeface="+mn-ea"/>
                <a:cs typeface="+mn-cs"/>
              </a:rPr>
              <a:t>Năm</a:t>
            </a:r>
            <a:r>
              <a:rPr lang="en-US" sz="1200" kern="1200" dirty="0">
                <a:solidFill>
                  <a:schemeClr val="tx1"/>
                </a:solidFill>
                <a:effectLst/>
                <a:latin typeface="+mn-lt"/>
                <a:ea typeface="+mn-ea"/>
                <a:cs typeface="+mn-cs"/>
              </a:rPr>
              <a:t> </a:t>
            </a:r>
            <a:r>
              <a:rPr lang="vi-VN" sz="1200" kern="1200" dirty="0">
                <a:solidFill>
                  <a:schemeClr val="tx1"/>
                </a:solidFill>
                <a:effectLst/>
                <a:latin typeface="+mn-lt"/>
                <a:ea typeface="+mn-ea"/>
                <a:cs typeface="+mn-cs"/>
              </a:rPr>
              <a:t>202</a:t>
            </a:r>
            <a:r>
              <a:rPr lang="en-US" sz="1200" kern="1200" dirty="0">
                <a:solidFill>
                  <a:schemeClr val="tx1"/>
                </a:solidFill>
                <a:effectLst/>
                <a:latin typeface="+mn-lt"/>
                <a:ea typeface="+mn-ea"/>
                <a:cs typeface="+mn-cs"/>
              </a:rPr>
              <a:t>4 - </a:t>
            </a:r>
            <a:r>
              <a:rPr lang="vi-VN" sz="1200" kern="1200" dirty="0">
                <a:solidFill>
                  <a:schemeClr val="tx1"/>
                </a:solidFill>
                <a:effectLst/>
                <a:latin typeface="+mn-lt"/>
                <a:ea typeface="+mn-ea"/>
                <a:cs typeface="+mn-cs"/>
              </a:rPr>
              <a:t>2025 và các năm tiếp theo</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E0E23F31-341B-4FA1-A458-0D5B85318E91}" type="slidenum">
              <a:rPr lang="en-US" smtClean="0"/>
              <a:t>11</a:t>
            </a:fld>
            <a:endParaRPr lang="en-US"/>
          </a:p>
        </p:txBody>
      </p:sp>
    </p:spTree>
    <p:extLst>
      <p:ext uri="{BB962C8B-B14F-4D97-AF65-F5344CB8AC3E}">
        <p14:creationId xmlns:p14="http://schemas.microsoft.com/office/powerpoint/2010/main" val="41439686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Đơn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vị</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chủ</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trì</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Cục</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Chuyển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đổi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số</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và</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Thông</a:t>
            </a:r>
            <a:r>
              <a:rPr lang="en-US" sz="1200" kern="1200" dirty="0">
                <a:solidFill>
                  <a:schemeClr val="tx1"/>
                </a:solidFill>
                <a:effectLst/>
                <a:latin typeface="+mn-lt"/>
                <a:ea typeface="+mn-ea"/>
                <a:cs typeface="+mn-cs"/>
              </a:rPr>
              <a:t> tin </a:t>
            </a:r>
            <a:r>
              <a:rPr lang="en-US" sz="1200" kern="1200" dirty="0" err="1">
                <a:solidFill>
                  <a:schemeClr val="tx1"/>
                </a:solidFill>
                <a:effectLst/>
                <a:latin typeface="+mn-lt"/>
                <a:ea typeface="+mn-ea"/>
                <a:cs typeface="+mn-cs"/>
              </a:rPr>
              <a:t>dữ</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liệu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tài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nguyên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môi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trường</a:t>
            </a:r>
            <a:r>
              <a:rPr lang="en-US" sz="1200" kern="1200" dirty="0">
                <a:solidFill>
                  <a:schemeClr val="tx1"/>
                </a:solidFill>
                <a:effectLst/>
                <a:latin typeface="+mn-lt"/>
                <a:ea typeface="+mn-ea"/>
                <a:cs typeface="+mn-cs"/>
              </a:rPr>
              <a:t>.</a:t>
            </a:r>
          </a:p>
          <a:p>
            <a:r>
              <a:rPr lang="vi-VN" sz="1200" kern="1200" dirty="0">
                <a:solidFill>
                  <a:schemeClr val="tx1"/>
                </a:solidFill>
                <a:effectLst/>
                <a:latin typeface="+mn-lt"/>
                <a:ea typeface="+mn-ea"/>
                <a:cs typeface="+mn-cs"/>
              </a:rPr>
              <a:t>- Nền tảng số là hệ thống thông tin phục vụ các giao dịch điện tử trực tuyến hoạt động theo mô hình sử dụng công nghệ số để tạo môi trường mạng cho phép nhiều bên cùng tham gia để cung cấp dịch vụ cho các tổ chức, cá nhân, có thể sử dụng ngay, đơn giản, thuận tiện, linh hoạt theo -yêu cầu, dễ dàng phổ biến trên diện rộng, các bên tham gia không cần tự đầu tư, quản lý, vận hành, duy trì.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0E23F31-341B-4FA1-A458-0D5B85318E91}" type="slidenum">
              <a:rPr lang="en-US" smtClean="0"/>
              <a:t>12</a:t>
            </a:fld>
            <a:endParaRPr lang="en-US"/>
          </a:p>
        </p:txBody>
      </p:sp>
    </p:spTree>
    <p:extLst>
      <p:ext uri="{BB962C8B-B14F-4D97-AF65-F5344CB8AC3E}">
        <p14:creationId xmlns:p14="http://schemas.microsoft.com/office/powerpoint/2010/main" val="19498823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58106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49084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0901795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420839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550382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565114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12/14/2023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28749937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71409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49207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84250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12/14/2023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3236441323"/>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12/14/2023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60068124"/>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12/14/2023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98450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12/14/2023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29987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12/14/2023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1478837101"/>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12907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12/14/2023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04430605"/>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 id="2147483745" r:id="rId12"/>
    <p:sldLayoutId id="2147483746" r:id="rId13"/>
    <p:sldLayoutId id="2147483747" r:id="rId14"/>
    <p:sldLayoutId id="2147483748" r:id="rId15"/>
    <p:sldLayoutId id="214748374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599"/>
            <a:ext cx="10581793" cy="5809673"/>
          </a:xfrm>
        </p:spPr>
        <p:txBody>
          <a:bodyPr>
            <a:normAutofit/>
          </a:bodyPr>
          <a:lstStyle/>
          <a:p>
            <a:pPr algn="ctr"/>
            <a:r>
              <a:rPr lang="vi-VN" sz="3200" b="1" dirty="0">
                <a:solidFill>
                  <a:schemeClr val="tx1"/>
                </a:solidFill>
                <a:latin typeface="Times New Roman" panose="02020603050405020304" pitchFamily="18" charset="0"/>
                <a:cs typeface="Times New Roman" panose="02020603050405020304" pitchFamily="18" charset="0"/>
              </a:rPr>
              <a:t>KẾ HOẠCH </a:t>
            </a:r>
            <a:r>
              <a:rPr lang="en-US" sz="3200" b="1" dirty="0">
                <a:solidFill>
                  <a:schemeClr val="tx1"/>
                </a:solidFill>
                <a:latin typeface="Times New Roman" panose="02020603050405020304" pitchFamily="18" charset="0"/>
                <a:cs typeface="Times New Roman" panose="02020603050405020304" pitchFamily="18" charset="0"/>
              </a:rPr>
              <a:t>CỦA  BỘ TÀI NGUYÊN VÀ MÔI TRƯỜNG</a:t>
            </a:r>
            <a:br>
              <a:rPr lang="vi-VN" sz="3200" b="1" dirty="0">
                <a:solidFill>
                  <a:schemeClr val="tx1"/>
                </a:solidFill>
                <a:latin typeface="Times New Roman" panose="02020603050405020304" pitchFamily="18" charset="0"/>
                <a:cs typeface="Times New Roman" panose="02020603050405020304" pitchFamily="18" charset="0"/>
              </a:rPr>
            </a:br>
            <a:r>
              <a:rPr lang="vi-VN" sz="3200" b="1" dirty="0">
                <a:solidFill>
                  <a:schemeClr val="tx1"/>
                </a:solidFill>
                <a:latin typeface="Times New Roman" panose="02020603050405020304" pitchFamily="18" charset="0"/>
                <a:cs typeface="Times New Roman" panose="02020603050405020304" pitchFamily="18" charset="0"/>
              </a:rPr>
              <a:t> </a:t>
            </a:r>
            <a:br>
              <a:rPr lang="en-US" sz="3200" b="1" dirty="0">
                <a:solidFill>
                  <a:schemeClr val="tx1"/>
                </a:solidFill>
                <a:latin typeface="Times New Roman" panose="02020603050405020304" pitchFamily="18" charset="0"/>
                <a:cs typeface="Times New Roman" panose="02020603050405020304" pitchFamily="18" charset="0"/>
              </a:rPr>
            </a:br>
            <a:r>
              <a:rPr lang="vi-VN" sz="3200" b="1" dirty="0">
                <a:solidFill>
                  <a:schemeClr val="tx1"/>
                </a:solidFill>
                <a:latin typeface="Times New Roman" panose="02020603050405020304" pitchFamily="18" charset="0"/>
                <a:cs typeface="Times New Roman" panose="02020603050405020304" pitchFamily="18" charset="0"/>
              </a:rPr>
              <a:t>TRIỂN KHAI CHIẾN LƯỢC QUỐC GIA PHÁT TRIỂN KINH TẾ SỐ VÀ XÃ HỘI SỐ ĐẾN NĂM 2025, ĐỊNH HƯỚNG ĐẾN NĂM 2030 THEO QUYẾT ĐỊNH SỐ 411/QĐ-TTG NGÀY 31 THÁNG 3 NĂM 2022 CỦA </a:t>
            </a:r>
            <a:br>
              <a:rPr lang="vi-VN" sz="3200" b="1" dirty="0">
                <a:solidFill>
                  <a:schemeClr val="tx1"/>
                </a:solidFill>
                <a:latin typeface="Times New Roman" panose="02020603050405020304" pitchFamily="18" charset="0"/>
                <a:cs typeface="Times New Roman" panose="02020603050405020304" pitchFamily="18" charset="0"/>
              </a:rPr>
            </a:br>
            <a:r>
              <a:rPr lang="vi-VN" sz="3200" b="1" dirty="0">
                <a:solidFill>
                  <a:schemeClr val="tx1"/>
                </a:solidFill>
                <a:latin typeface="Times New Roman" panose="02020603050405020304" pitchFamily="18" charset="0"/>
                <a:cs typeface="Times New Roman" panose="02020603050405020304" pitchFamily="18" charset="0"/>
              </a:rPr>
              <a:t>THỦ TƯỚNG CHÍNH PHỦ </a:t>
            </a: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sp>
        <p:nvSpPr>
          <p:cNvPr id="5" name="Subtitle 2">
            <a:extLst>
              <a:ext uri="{FF2B5EF4-FFF2-40B4-BE49-F238E27FC236}">
                <a16:creationId xmlns:a16="http://schemas.microsoft.com/office/drawing/2014/main" id="{92267895-C2A2-85AF-8A36-978BCA67E347}"/>
              </a:ext>
            </a:extLst>
          </p:cNvPr>
          <p:cNvSpPr txBox="1">
            <a:spLocks/>
          </p:cNvSpPr>
          <p:nvPr/>
        </p:nvSpPr>
        <p:spPr>
          <a:xfrm>
            <a:off x="473196" y="4645726"/>
            <a:ext cx="4662329" cy="1254156"/>
          </a:xfrm>
          <a:prstGeom prst="rect">
            <a:avLst/>
          </a:prstGeom>
        </p:spPr>
        <p:txBody>
          <a:bodyPr vert="horz" lIns="91440" tIns="45720" rIns="91440" bIns="45720" rtlCol="0" anchor="t">
            <a:normAutofit fontScale="85000" lnSpcReduction="10000"/>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ctr"/>
            <a:r>
              <a:rPr lang="en-US" sz="2000" b="1" dirty="0">
                <a:solidFill>
                  <a:schemeClr val="accent3">
                    <a:lumMod val="75000"/>
                  </a:schemeClr>
                </a:solidFill>
                <a:latin typeface="Times New Roman" panose="02020603050405020304" pitchFamily="18" charset="0"/>
                <a:ea typeface="Arial Hebrew" charset="-79"/>
                <a:cs typeface="Times New Roman" panose="02020603050405020304" pitchFamily="18" charset="0"/>
              </a:rPr>
              <a:t>BÙI MẠNH KHÔI</a:t>
            </a:r>
          </a:p>
          <a:p>
            <a:pPr algn="ctr"/>
            <a:r>
              <a:rPr lang="en-US" sz="2000" dirty="0" err="1">
                <a:solidFill>
                  <a:schemeClr val="accent3">
                    <a:lumMod val="75000"/>
                  </a:schemeClr>
                </a:solidFill>
                <a:latin typeface="Times New Roman" panose="02020603050405020304" pitchFamily="18" charset="0"/>
                <a:ea typeface="Arial Hebrew" charset="-79"/>
                <a:cs typeface="Times New Roman" panose="02020603050405020304" pitchFamily="18" charset="0"/>
              </a:rPr>
              <a:t>TRƯỞNG</a:t>
            </a:r>
            <a:r>
              <a:rPr lang="en-US" sz="2000" dirty="0">
                <a:solidFill>
                  <a:schemeClr val="accent3">
                    <a:lumMod val="75000"/>
                  </a:schemeClr>
                </a:solidFill>
                <a:latin typeface="Times New Roman" panose="02020603050405020304" pitchFamily="18" charset="0"/>
                <a:ea typeface="Arial Hebrew" charset="-79"/>
                <a:cs typeface="Times New Roman" panose="02020603050405020304" pitchFamily="18" charset="0"/>
              </a:rPr>
              <a:t> </a:t>
            </a:r>
            <a:r>
              <a:rPr lang="en-US" sz="2000" dirty="0" err="1">
                <a:solidFill>
                  <a:schemeClr val="accent3">
                    <a:lumMod val="75000"/>
                  </a:schemeClr>
                </a:solidFill>
                <a:latin typeface="Times New Roman" panose="02020603050405020304" pitchFamily="18" charset="0"/>
                <a:ea typeface="Arial Hebrew" charset="-79"/>
                <a:cs typeface="Times New Roman" panose="02020603050405020304" pitchFamily="18" charset="0"/>
              </a:rPr>
              <a:t>PHÒNG</a:t>
            </a:r>
            <a:r>
              <a:rPr lang="en-US" sz="2000" dirty="0">
                <a:solidFill>
                  <a:schemeClr val="accent3">
                    <a:lumMod val="75000"/>
                  </a:schemeClr>
                </a:solidFill>
                <a:latin typeface="Times New Roman" panose="02020603050405020304" pitchFamily="18" charset="0"/>
                <a:ea typeface="Arial Hebrew" charset="-79"/>
                <a:cs typeface="Times New Roman" panose="02020603050405020304" pitchFamily="18" charset="0"/>
              </a:rPr>
              <a:t> KH-TC</a:t>
            </a:r>
          </a:p>
          <a:p>
            <a:pPr algn="ctr"/>
            <a:r>
              <a:rPr lang="en-US" sz="2000" dirty="0">
                <a:solidFill>
                  <a:schemeClr val="accent3">
                    <a:lumMod val="75000"/>
                  </a:schemeClr>
                </a:solidFill>
                <a:latin typeface="Times New Roman" panose="02020603050405020304" pitchFamily="18" charset="0"/>
                <a:ea typeface="Arial Hebrew" charset="-79"/>
                <a:cs typeface="Times New Roman" panose="02020603050405020304" pitchFamily="18" charset="0"/>
              </a:rPr>
              <a:t> CỤC </a:t>
            </a:r>
            <a:r>
              <a:rPr lang="en-US" sz="2000" dirty="0" err="1">
                <a:solidFill>
                  <a:schemeClr val="accent3">
                    <a:lumMod val="75000"/>
                  </a:schemeClr>
                </a:solidFill>
                <a:latin typeface="Times New Roman" panose="02020603050405020304" pitchFamily="18" charset="0"/>
                <a:ea typeface="Arial Hebrew" charset="-79"/>
                <a:cs typeface="Times New Roman" panose="02020603050405020304" pitchFamily="18" charset="0"/>
              </a:rPr>
              <a:t>CĐS</a:t>
            </a:r>
            <a:r>
              <a:rPr lang="en-US" sz="2000" dirty="0">
                <a:solidFill>
                  <a:schemeClr val="accent3">
                    <a:lumMod val="75000"/>
                  </a:schemeClr>
                </a:solidFill>
                <a:latin typeface="Times New Roman" panose="02020603050405020304" pitchFamily="18" charset="0"/>
                <a:ea typeface="Arial Hebrew" charset="-79"/>
                <a:cs typeface="Times New Roman" panose="02020603050405020304" pitchFamily="18" charset="0"/>
              </a:rPr>
              <a:t> VÀ THÔNG TIN </a:t>
            </a:r>
            <a:r>
              <a:rPr lang="en-US" sz="2000" dirty="0" err="1">
                <a:solidFill>
                  <a:schemeClr val="accent3">
                    <a:lumMod val="75000"/>
                  </a:schemeClr>
                </a:solidFill>
                <a:latin typeface="Times New Roman" panose="02020603050405020304" pitchFamily="18" charset="0"/>
                <a:ea typeface="Arial Hebrew" charset="-79"/>
                <a:cs typeface="Times New Roman" panose="02020603050405020304" pitchFamily="18" charset="0"/>
              </a:rPr>
              <a:t>DỮ</a:t>
            </a:r>
            <a:r>
              <a:rPr lang="en-US" sz="2000" dirty="0">
                <a:solidFill>
                  <a:schemeClr val="accent3">
                    <a:lumMod val="75000"/>
                  </a:schemeClr>
                </a:solidFill>
                <a:latin typeface="Times New Roman" panose="02020603050405020304" pitchFamily="18" charset="0"/>
                <a:ea typeface="Arial Hebrew" charset="-79"/>
                <a:cs typeface="Times New Roman" panose="02020603050405020304" pitchFamily="18" charset="0"/>
              </a:rPr>
              <a:t> LIỆU TNMT</a:t>
            </a:r>
          </a:p>
        </p:txBody>
      </p:sp>
    </p:spTree>
    <p:extLst>
      <p:ext uri="{BB962C8B-B14F-4D97-AF65-F5344CB8AC3E}">
        <p14:creationId xmlns:p14="http://schemas.microsoft.com/office/powerpoint/2010/main" val="2353300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295565"/>
            <a:ext cx="9759757" cy="572654"/>
          </a:xfrm>
        </p:spPr>
        <p:txBody>
          <a:bodyPr>
            <a:normAutofit fontScale="90000"/>
          </a:bodyPr>
          <a:lstStyle/>
          <a:p>
            <a:r>
              <a:rPr lang="en-US" b="1" dirty="0">
                <a:latin typeface="Times New Roman" panose="02020603050405020304" pitchFamily="18" charset="0"/>
                <a:cs typeface="Times New Roman" panose="02020603050405020304" pitchFamily="18" charset="0"/>
              </a:rPr>
              <a:t>III. NHIỆM VỤ VÀ PHÂN CÔNG THỰC HIỆN</a:t>
            </a:r>
            <a:br>
              <a:rPr lang="en-US" dirty="0">
                <a:latin typeface="Times New Roman" panose="02020603050405020304" pitchFamily="18" charset="0"/>
                <a:cs typeface="Times New Roman" panose="02020603050405020304" pitchFamily="18" charset="0"/>
              </a:rPr>
            </a:br>
            <a:br>
              <a:rPr lang="en-US" b="1" dirty="0">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a:xfrm>
            <a:off x="483370" y="1958109"/>
            <a:ext cx="9168630" cy="4637435"/>
          </a:xfrm>
        </p:spPr>
        <p:txBody>
          <a:bodyPr>
            <a:normAutofit/>
          </a:bodyPr>
          <a:lstStyle/>
          <a:p>
            <a:pPr algn="just"/>
            <a:r>
              <a:rPr lang="vi-VN" sz="2400" dirty="0">
                <a:latin typeface="Times New Roman" panose="02020603050405020304" pitchFamily="18" charset="0"/>
                <a:cs typeface="Times New Roman" panose="02020603050405020304" pitchFamily="18" charset="0"/>
              </a:rPr>
              <a:t>Xây dựng Chiến lược tổng thể tài nguyên số trong lĩnh vực tài nguyên và môi trường đến năm 2030 và định hướng đến năm 2035.</a:t>
            </a:r>
            <a:endParaRPr lang="en-US" sz="2400" dirty="0">
              <a:latin typeface="Times New Roman" panose="02020603050405020304" pitchFamily="18" charset="0"/>
              <a:cs typeface="Times New Roman" panose="02020603050405020304" pitchFamily="18" charset="0"/>
            </a:endParaRPr>
          </a:p>
        </p:txBody>
      </p:sp>
      <p:sp>
        <p:nvSpPr>
          <p:cNvPr id="4" name="Title 1"/>
          <p:cNvSpPr txBox="1">
            <a:spLocks/>
          </p:cNvSpPr>
          <p:nvPr/>
        </p:nvSpPr>
        <p:spPr>
          <a:xfrm>
            <a:off x="677332" y="1182255"/>
            <a:ext cx="9759757" cy="729673"/>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b="1" dirty="0">
                <a:latin typeface="Times New Roman" panose="02020603050405020304" pitchFamily="18" charset="0"/>
                <a:cs typeface="Times New Roman" panose="02020603050405020304" pitchFamily="18" charset="0"/>
              </a:rPr>
              <a:t>1. </a:t>
            </a:r>
            <a:r>
              <a:rPr lang="en-US" sz="2400" b="1" dirty="0" err="1">
                <a:latin typeface="Times New Roman" panose="02020603050405020304" pitchFamily="18" charset="0"/>
                <a:cs typeface="Times New Roman" panose="02020603050405020304" pitchFamily="18" charset="0"/>
              </a:rPr>
              <a:t>Nâng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cao</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nhận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thức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hoàn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thiện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thể</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chế</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chính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sách</a:t>
            </a:r>
            <a:br>
              <a:rPr lang="en-US" sz="2400" dirty="0">
                <a:latin typeface="Times New Roman" panose="02020603050405020304" pitchFamily="18" charset="0"/>
                <a:cs typeface="Times New Roman" panose="02020603050405020304" pitchFamily="18" charset="0"/>
              </a:rPr>
            </a:br>
            <a:br>
              <a:rPr lang="en-US" sz="2400" b="1" dirty="0">
                <a:latin typeface="Times New Roman" panose="02020603050405020304" pitchFamily="18" charset="0"/>
                <a:cs typeface="Times New Roman" panose="02020603050405020304" pitchFamily="18" charset="0"/>
              </a:rPr>
            </a:br>
            <a:endParaRPr lang="en-US" sz="2400" dirty="0"/>
          </a:p>
        </p:txBody>
      </p:sp>
    </p:spTree>
    <p:extLst>
      <p:ext uri="{BB962C8B-B14F-4D97-AF65-F5344CB8AC3E}">
        <p14:creationId xmlns:p14="http://schemas.microsoft.com/office/powerpoint/2010/main" val="26809823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295565"/>
            <a:ext cx="9759757" cy="572654"/>
          </a:xfrm>
        </p:spPr>
        <p:txBody>
          <a:bodyPr>
            <a:normAutofit fontScale="90000"/>
          </a:bodyPr>
          <a:lstStyle/>
          <a:p>
            <a:r>
              <a:rPr lang="en-US" b="1" dirty="0">
                <a:latin typeface="Times New Roman" panose="02020603050405020304" pitchFamily="18" charset="0"/>
                <a:cs typeface="Times New Roman" panose="02020603050405020304" pitchFamily="18" charset="0"/>
              </a:rPr>
              <a:t>III. NHIỆM VỤ VÀ PHÂN CÔNG THỰC HIỆN</a:t>
            </a:r>
            <a:br>
              <a:rPr lang="en-US" dirty="0">
                <a:latin typeface="Times New Roman" panose="02020603050405020304" pitchFamily="18" charset="0"/>
                <a:cs typeface="Times New Roman" panose="02020603050405020304" pitchFamily="18" charset="0"/>
              </a:rPr>
            </a:br>
            <a:br>
              <a:rPr lang="en-US" b="1" dirty="0">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a:xfrm>
            <a:off x="483370" y="1958109"/>
            <a:ext cx="9168630" cy="4637435"/>
          </a:xfrm>
        </p:spPr>
        <p:txBody>
          <a:bodyPr>
            <a:normAutofit/>
          </a:bodyPr>
          <a:lstStyle/>
          <a:p>
            <a:pPr algn="just"/>
            <a:r>
              <a:rPr lang="vi-VN" sz="2400" dirty="0">
                <a:latin typeface="Times New Roman" panose="02020603050405020304" pitchFamily="18" charset="0"/>
                <a:cs typeface="Times New Roman" panose="02020603050405020304" pitchFamily="18" charset="0"/>
              </a:rPr>
              <a:t>Nghiên cứu, ứng dụng, chuyển giao các công nghệ số mới, thử nghiệm, hỗ trợ các mô hình đổi mới sáng tạo, phát triển hệ sinh thái, nền tảng số, sản phẩm thúc đẩy phát triển kinh tế số, xã hội số ngành tài nguyên và môi trường.</a:t>
            </a:r>
            <a:endParaRPr lang="en-US" sz="2400" dirty="0">
              <a:latin typeface="Times New Roman" panose="02020603050405020304" pitchFamily="18" charset="0"/>
              <a:cs typeface="Times New Roman" panose="02020603050405020304" pitchFamily="18" charset="0"/>
            </a:endParaRPr>
          </a:p>
        </p:txBody>
      </p:sp>
      <p:sp>
        <p:nvSpPr>
          <p:cNvPr id="4" name="Title 1"/>
          <p:cNvSpPr txBox="1">
            <a:spLocks/>
          </p:cNvSpPr>
          <p:nvPr/>
        </p:nvSpPr>
        <p:spPr>
          <a:xfrm>
            <a:off x="677332" y="1182255"/>
            <a:ext cx="9759757" cy="729673"/>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b="1" dirty="0">
                <a:latin typeface="Times New Roman" panose="02020603050405020304" pitchFamily="18" charset="0"/>
                <a:cs typeface="Times New Roman" panose="02020603050405020304" pitchFamily="18" charset="0"/>
              </a:rPr>
              <a:t>2. </a:t>
            </a:r>
            <a:r>
              <a:rPr lang="en-US" sz="2400" b="1" dirty="0" err="1">
                <a:latin typeface="Times New Roman" panose="02020603050405020304" pitchFamily="18" charset="0"/>
                <a:cs typeface="Times New Roman" panose="02020603050405020304" pitchFamily="18" charset="0"/>
              </a:rPr>
              <a:t>Nghiên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cứu</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phát</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triển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khoa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học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công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nghệ</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đổi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mới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sáng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tạo</a:t>
            </a:r>
            <a:br>
              <a:rPr lang="en-US" sz="2400" dirty="0">
                <a:latin typeface="Times New Roman" panose="02020603050405020304" pitchFamily="18" charset="0"/>
                <a:cs typeface="Times New Roman" panose="02020603050405020304" pitchFamily="18" charset="0"/>
              </a:rPr>
            </a:br>
            <a:br>
              <a:rPr lang="en-US" sz="2400" b="1" dirty="0">
                <a:latin typeface="Times New Roman" panose="02020603050405020304" pitchFamily="18" charset="0"/>
                <a:cs typeface="Times New Roman" panose="02020603050405020304" pitchFamily="18" charset="0"/>
              </a:rPr>
            </a:br>
            <a:endParaRPr lang="en-US" sz="2400" dirty="0"/>
          </a:p>
        </p:txBody>
      </p:sp>
    </p:spTree>
    <p:extLst>
      <p:ext uri="{BB962C8B-B14F-4D97-AF65-F5344CB8AC3E}">
        <p14:creationId xmlns:p14="http://schemas.microsoft.com/office/powerpoint/2010/main" val="37070366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295565"/>
            <a:ext cx="9759757" cy="572654"/>
          </a:xfrm>
        </p:spPr>
        <p:txBody>
          <a:bodyPr>
            <a:normAutofit fontScale="90000"/>
          </a:bodyPr>
          <a:lstStyle/>
          <a:p>
            <a:r>
              <a:rPr lang="en-US" b="1" dirty="0">
                <a:latin typeface="Times New Roman" panose="02020603050405020304" pitchFamily="18" charset="0"/>
                <a:cs typeface="Times New Roman" panose="02020603050405020304" pitchFamily="18" charset="0"/>
              </a:rPr>
              <a:t>III. NHIỆM VỤ VÀ PHÂN CÔNG THỰC HIỆN</a:t>
            </a:r>
            <a:br>
              <a:rPr lang="en-US" dirty="0">
                <a:latin typeface="Times New Roman" panose="02020603050405020304" pitchFamily="18" charset="0"/>
                <a:cs typeface="Times New Roman" panose="02020603050405020304" pitchFamily="18" charset="0"/>
              </a:rPr>
            </a:br>
            <a:br>
              <a:rPr lang="en-US" b="1" dirty="0">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a:xfrm>
            <a:off x="483370" y="1958109"/>
            <a:ext cx="9168630" cy="4637435"/>
          </a:xfrm>
        </p:spPr>
        <p:txBody>
          <a:bodyPr>
            <a:normAutofit/>
          </a:bodyPr>
          <a:lstStyle/>
          <a:p>
            <a:pPr algn="just"/>
            <a:r>
              <a:rPr lang="vi-VN" sz="2400" dirty="0">
                <a:latin typeface="Times New Roman" panose="02020603050405020304" pitchFamily="18" charset="0"/>
                <a:cs typeface="Times New Roman" panose="02020603050405020304" pitchFamily="18" charset="0"/>
              </a:rPr>
              <a:t>Xây dựng, nâng cấp, triển khai vận hành hạ tầng số, nền tảng dữ liệu số, dịch vụ số </a:t>
            </a:r>
            <a:r>
              <a:rPr lang="vi-VN" sz="2400" b="1" dirty="0">
                <a:latin typeface="Times New Roman" panose="02020603050405020304" pitchFamily="18" charset="0"/>
                <a:cs typeface="Times New Roman" panose="02020603050405020304" pitchFamily="18" charset="0"/>
              </a:rPr>
              <a:t>dùng chung </a:t>
            </a:r>
            <a:r>
              <a:rPr lang="vi-VN" sz="2400" dirty="0">
                <a:latin typeface="Times New Roman" panose="02020603050405020304" pitchFamily="18" charset="0"/>
                <a:cs typeface="Times New Roman" panose="02020603050405020304" pitchFamily="18" charset="0"/>
              </a:rPr>
              <a:t>ngành tài nguyên và môi trường</a:t>
            </a:r>
            <a:r>
              <a:rPr lang="en-US" sz="2400" dirty="0">
                <a:latin typeface="Times New Roman" panose="02020603050405020304" pitchFamily="18" charset="0"/>
                <a:cs typeface="Times New Roman" panose="02020603050405020304" pitchFamily="18" charset="0"/>
              </a:rPr>
              <a:t>.</a:t>
            </a:r>
          </a:p>
          <a:p>
            <a:pPr algn="just"/>
            <a:r>
              <a:rPr lang="en-US" sz="2400" dirty="0">
                <a:latin typeface="Times New Roman" panose="02020603050405020304" pitchFamily="18" charset="0"/>
                <a:cs typeface="Times New Roman" panose="02020603050405020304" pitchFamily="18" charset="0"/>
              </a:rPr>
              <a:t>P</a:t>
            </a:r>
            <a:r>
              <a:rPr lang="vi-VN" sz="2400" dirty="0">
                <a:latin typeface="Times New Roman" panose="02020603050405020304" pitchFamily="18" charset="0"/>
                <a:cs typeface="Times New Roman" panose="02020603050405020304" pitchFamily="18" charset="0"/>
              </a:rPr>
              <a:t>hát triển hạ tầng số hiện đại, đồng bộ kết hợp giữa mô hình tập trung và phân tán, trên công nghệ điện toán đám mây cung cấp khả năng quản lý, lưu trữ trên nền tảng dữ liệu lớn</a:t>
            </a:r>
            <a:r>
              <a:rPr lang="en-US" sz="2400" dirty="0">
                <a:latin typeface="Times New Roman" panose="02020603050405020304" pitchFamily="18" charset="0"/>
                <a:cs typeface="Times New Roman" panose="02020603050405020304" pitchFamily="18" charset="0"/>
              </a:rPr>
              <a:t>.</a:t>
            </a:r>
          </a:p>
          <a:p>
            <a:pPr algn="just"/>
            <a:r>
              <a:rPr lang="en-US" sz="2400" dirty="0">
                <a:latin typeface="Times New Roman" panose="02020603050405020304" pitchFamily="18" charset="0"/>
                <a:cs typeface="Times New Roman" panose="02020603050405020304" pitchFamily="18" charset="0"/>
              </a:rPr>
              <a:t>C</a:t>
            </a:r>
            <a:r>
              <a:rPr lang="vi-VN" sz="2400" dirty="0">
                <a:latin typeface="Times New Roman" panose="02020603050405020304" pitchFamily="18" charset="0"/>
                <a:cs typeface="Times New Roman" panose="02020603050405020304" pitchFamily="18" charset="0"/>
              </a:rPr>
              <a:t>ung cấp năng lực phân tích, xử lý, tính toán, ứng dụng giải pháp công nghệ của Cách mạng công nghiệp lần thứ tư; cung cấp và chia sẻ dữ liệu, thông tin về tài nguyên và môi trường phục vụ chuyển đổi số, phát triển kinh tế số, xã hội số ngành tài nguyên và môi trường.</a:t>
            </a:r>
            <a:endParaRPr lang="en-US" sz="2400" dirty="0">
              <a:latin typeface="Times New Roman" panose="02020603050405020304" pitchFamily="18" charset="0"/>
              <a:cs typeface="Times New Roman" panose="02020603050405020304" pitchFamily="18" charset="0"/>
            </a:endParaRPr>
          </a:p>
        </p:txBody>
      </p:sp>
      <p:sp>
        <p:nvSpPr>
          <p:cNvPr id="4" name="Title 1"/>
          <p:cNvSpPr txBox="1">
            <a:spLocks/>
          </p:cNvSpPr>
          <p:nvPr/>
        </p:nvSpPr>
        <p:spPr>
          <a:xfrm>
            <a:off x="677332" y="1182255"/>
            <a:ext cx="9759757" cy="729673"/>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b="1" dirty="0">
                <a:latin typeface="Times New Roman" panose="02020603050405020304" pitchFamily="18" charset="0"/>
                <a:cs typeface="Times New Roman" panose="02020603050405020304" pitchFamily="18" charset="0"/>
              </a:rPr>
              <a:t>3. </a:t>
            </a:r>
            <a:r>
              <a:rPr lang="en-US" sz="2400" b="1" dirty="0" err="1">
                <a:latin typeface="Times New Roman" panose="02020603050405020304" pitchFamily="18" charset="0"/>
                <a:cs typeface="Times New Roman" panose="02020603050405020304" pitchFamily="18" charset="0"/>
              </a:rPr>
              <a:t>Phát</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triển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hạ</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tầng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số</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nền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tảng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số</a:t>
            </a:r>
            <a:r>
              <a:rPr lang="en-US" sz="2400" b="1" dirty="0">
                <a:latin typeface="Times New Roman" panose="02020603050405020304" pitchFamily="18" charset="0"/>
                <a:cs typeface="Times New Roman" panose="02020603050405020304" pitchFamily="18" charset="0"/>
              </a:rPr>
              <a:t> </a:t>
            </a:r>
            <a:endParaRPr lang="en-US" sz="2400" dirty="0"/>
          </a:p>
        </p:txBody>
      </p:sp>
    </p:spTree>
    <p:extLst>
      <p:ext uri="{BB962C8B-B14F-4D97-AF65-F5344CB8AC3E}">
        <p14:creationId xmlns:p14="http://schemas.microsoft.com/office/powerpoint/2010/main" val="1355030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295565"/>
            <a:ext cx="9759757" cy="572654"/>
          </a:xfrm>
        </p:spPr>
        <p:txBody>
          <a:bodyPr>
            <a:normAutofit fontScale="90000"/>
          </a:bodyPr>
          <a:lstStyle/>
          <a:p>
            <a:r>
              <a:rPr lang="en-US" b="1" dirty="0">
                <a:latin typeface="Times New Roman" panose="02020603050405020304" pitchFamily="18" charset="0"/>
                <a:cs typeface="Times New Roman" panose="02020603050405020304" pitchFamily="18" charset="0"/>
              </a:rPr>
              <a:t>III. NHIỆM VỤ VÀ PHÂN CÔNG THỰC HIỆN</a:t>
            </a:r>
            <a:br>
              <a:rPr lang="en-US" dirty="0">
                <a:latin typeface="Times New Roman" panose="02020603050405020304" pitchFamily="18" charset="0"/>
                <a:cs typeface="Times New Roman" panose="02020603050405020304" pitchFamily="18" charset="0"/>
              </a:rPr>
            </a:br>
            <a:br>
              <a:rPr lang="en-US" b="1" dirty="0">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a:xfrm>
            <a:off x="483370" y="2623129"/>
            <a:ext cx="9168630" cy="3972415"/>
          </a:xfrm>
        </p:spPr>
        <p:txBody>
          <a:bodyPr>
            <a:normAutofit/>
          </a:bodyPr>
          <a:lstStyle/>
          <a:p>
            <a:pPr algn="just"/>
            <a:r>
              <a:rPr lang="vi-VN" sz="2400" dirty="0">
                <a:latin typeface="Times New Roman" panose="02020603050405020304" pitchFamily="18" charset="0"/>
                <a:cs typeface="Times New Roman" panose="02020603050405020304" pitchFamily="18" charset="0"/>
              </a:rPr>
              <a:t>Xây dựng, hoàn thiện cơ sở dữ liệu đất đai quốc gia.</a:t>
            </a:r>
            <a:endParaRPr lang="en-US" sz="2400" dirty="0">
              <a:latin typeface="Times New Roman" panose="02020603050405020304" pitchFamily="18" charset="0"/>
              <a:cs typeface="Times New Roman" panose="02020603050405020304" pitchFamily="18" charset="0"/>
            </a:endParaRPr>
          </a:p>
          <a:p>
            <a:pPr algn="just"/>
            <a:r>
              <a:rPr lang="vi-VN" sz="2400" dirty="0">
                <a:latin typeface="Times New Roman" panose="02020603050405020304" pitchFamily="18" charset="0"/>
                <a:cs typeface="Times New Roman" panose="02020603050405020304" pitchFamily="18" charset="0"/>
              </a:rPr>
              <a:t>Hoàn thiện cơ sở dữ liệu nền địa lý quốc gia, bản đồ số quốc gia mở</a:t>
            </a:r>
            <a:r>
              <a:rPr lang="en-US" sz="2400" dirty="0">
                <a:latin typeface="Times New Roman" panose="02020603050405020304" pitchFamily="18" charset="0"/>
                <a:cs typeface="Times New Roman" panose="02020603050405020304" pitchFamily="18" charset="0"/>
              </a:rPr>
              <a:t>.</a:t>
            </a:r>
          </a:p>
          <a:p>
            <a:pPr algn="just"/>
            <a:r>
              <a:rPr lang="vi-VN" sz="2400" dirty="0">
                <a:latin typeface="Times New Roman" panose="02020603050405020304" pitchFamily="18" charset="0"/>
                <a:cs typeface="Times New Roman" panose="02020603050405020304" pitchFamily="18" charset="0"/>
              </a:rPr>
              <a:t>Xây dựng, hoàn thiện cơ sở dữ liệu khí tượng thủy văn quốc gia.</a:t>
            </a:r>
            <a:endParaRPr lang="en-US" sz="2400" dirty="0">
              <a:latin typeface="Times New Roman" panose="02020603050405020304" pitchFamily="18" charset="0"/>
              <a:cs typeface="Times New Roman" panose="02020603050405020304" pitchFamily="18" charset="0"/>
            </a:endParaRPr>
          </a:p>
          <a:p>
            <a:pPr algn="just"/>
            <a:r>
              <a:rPr lang="vi-VN" sz="2400" dirty="0">
                <a:latin typeface="Times New Roman" panose="02020603050405020304" pitchFamily="18" charset="0"/>
                <a:cs typeface="Times New Roman" panose="02020603050405020304" pitchFamily="18" charset="0"/>
              </a:rPr>
              <a:t>Xây dựng, hoàn thiện cơ sở dữ liệu môi trường quốc gia</a:t>
            </a:r>
            <a:r>
              <a:rPr lang="en-US" sz="2400" dirty="0">
                <a:latin typeface="Times New Roman" panose="02020603050405020304" pitchFamily="18" charset="0"/>
                <a:cs typeface="Times New Roman" panose="02020603050405020304" pitchFamily="18" charset="0"/>
              </a:rPr>
              <a:t>.</a:t>
            </a:r>
          </a:p>
          <a:p>
            <a:pPr algn="just"/>
            <a:r>
              <a:rPr lang="vi-VN" sz="2400" dirty="0">
                <a:latin typeface="Times New Roman" panose="02020603050405020304" pitchFamily="18" charset="0"/>
                <a:cs typeface="Times New Roman" panose="02020603050405020304" pitchFamily="18" charset="0"/>
              </a:rPr>
              <a:t>Xây dựng, hoàn thiện cơ sở dữ liệu quốc gia về tài nguyên nước</a:t>
            </a:r>
            <a:r>
              <a:rPr lang="en-US" sz="2400" dirty="0">
                <a:latin typeface="Times New Roman" panose="02020603050405020304" pitchFamily="18" charset="0"/>
                <a:cs typeface="Times New Roman" panose="02020603050405020304" pitchFamily="18" charset="0"/>
              </a:rPr>
              <a:t>.</a:t>
            </a:r>
          </a:p>
          <a:p>
            <a:pPr algn="just"/>
            <a:r>
              <a:rPr lang="vi-VN" sz="2400" dirty="0">
                <a:latin typeface="Times New Roman" panose="02020603050405020304" pitchFamily="18" charset="0"/>
                <a:cs typeface="Times New Roman" panose="02020603050405020304" pitchFamily="18" charset="0"/>
              </a:rPr>
              <a:t>Xây dựng, hoàn thiện cơ sở dữ liệu viễn thám quốc gia</a:t>
            </a:r>
            <a:r>
              <a:rPr lang="en-US" sz="2400" dirty="0">
                <a:latin typeface="Times New Roman" panose="02020603050405020304" pitchFamily="18" charset="0"/>
                <a:cs typeface="Times New Roman" panose="02020603050405020304" pitchFamily="18" charset="0"/>
              </a:rPr>
              <a:t>.</a:t>
            </a:r>
          </a:p>
        </p:txBody>
      </p:sp>
      <p:sp>
        <p:nvSpPr>
          <p:cNvPr id="4" name="Title 1"/>
          <p:cNvSpPr txBox="1">
            <a:spLocks/>
          </p:cNvSpPr>
          <p:nvPr/>
        </p:nvSpPr>
        <p:spPr>
          <a:xfrm>
            <a:off x="829731" y="1893456"/>
            <a:ext cx="9759757" cy="729673"/>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b="1" dirty="0" err="1">
                <a:latin typeface="Times New Roman" panose="02020603050405020304" pitchFamily="18" charset="0"/>
                <a:cs typeface="Times New Roman" panose="02020603050405020304" pitchFamily="18" charset="0"/>
              </a:rPr>
              <a:t>Các</a:t>
            </a:r>
            <a:r>
              <a:rPr lang="en-US" sz="2400" b="1" dirty="0">
                <a:latin typeface="Times New Roman" panose="02020603050405020304" pitchFamily="18" charset="0"/>
                <a:cs typeface="Times New Roman" panose="02020603050405020304" pitchFamily="18" charset="0"/>
              </a:rPr>
              <a:t> CSDL </a:t>
            </a:r>
            <a:r>
              <a:rPr lang="en-US" sz="2400" b="1" dirty="0" err="1">
                <a:latin typeface="Times New Roman" panose="02020603050405020304" pitchFamily="18" charset="0"/>
                <a:cs typeface="Times New Roman" panose="02020603050405020304" pitchFamily="18" charset="0"/>
              </a:rPr>
              <a:t>ưu</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tiên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xây</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dựng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hoàn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thiện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từ</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năm</a:t>
            </a:r>
            <a:r>
              <a:rPr lang="en-US" sz="2400" b="1" dirty="0">
                <a:latin typeface="Times New Roman" panose="02020603050405020304" pitchFamily="18" charset="0"/>
                <a:cs typeface="Times New Roman" panose="02020603050405020304" pitchFamily="18" charset="0"/>
              </a:rPr>
              <a:t> 2023 </a:t>
            </a:r>
            <a:r>
              <a:rPr lang="en-US" sz="2400" b="1" dirty="0" err="1">
                <a:latin typeface="Times New Roman" panose="02020603050405020304" pitchFamily="18" charset="0"/>
                <a:cs typeface="Times New Roman" panose="02020603050405020304" pitchFamily="18" charset="0"/>
              </a:rPr>
              <a:t>đến</a:t>
            </a:r>
            <a:r>
              <a:rPr lang="en-US" sz="2400" b="1" dirty="0">
                <a:latin typeface="Times New Roman" panose="02020603050405020304" pitchFamily="18" charset="0"/>
                <a:cs typeface="Times New Roman" panose="02020603050405020304" pitchFamily="18" charset="0"/>
              </a:rPr>
              <a:t> 2025.</a:t>
            </a:r>
            <a:endParaRPr lang="en-US" sz="2400" dirty="0"/>
          </a:p>
        </p:txBody>
      </p:sp>
      <p:sp>
        <p:nvSpPr>
          <p:cNvPr id="7" name="Title 1"/>
          <p:cNvSpPr txBox="1">
            <a:spLocks/>
          </p:cNvSpPr>
          <p:nvPr/>
        </p:nvSpPr>
        <p:spPr>
          <a:xfrm>
            <a:off x="829731" y="1163783"/>
            <a:ext cx="9759757" cy="729673"/>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b="1" dirty="0">
                <a:latin typeface="Times New Roman" panose="02020603050405020304" pitchFamily="18" charset="0"/>
                <a:cs typeface="Times New Roman" panose="02020603050405020304" pitchFamily="18" charset="0"/>
              </a:rPr>
              <a:t>4. </a:t>
            </a:r>
            <a:r>
              <a:rPr lang="en-US" sz="2400" b="1" dirty="0" err="1">
                <a:latin typeface="Times New Roman" panose="02020603050405020304" pitchFamily="18" charset="0"/>
                <a:cs typeface="Times New Roman" panose="02020603050405020304" pitchFamily="18" charset="0"/>
              </a:rPr>
              <a:t>Phát</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triển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dữ</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liệu</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số</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mô</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hình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số</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dựa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trên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dữ</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liệu</a:t>
            </a:r>
            <a:endParaRPr lang="en-US" sz="2400" dirty="0"/>
          </a:p>
        </p:txBody>
      </p:sp>
    </p:spTree>
    <p:extLst>
      <p:ext uri="{BB962C8B-B14F-4D97-AF65-F5344CB8AC3E}">
        <p14:creationId xmlns:p14="http://schemas.microsoft.com/office/powerpoint/2010/main" val="22276096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295565"/>
            <a:ext cx="9759757" cy="572654"/>
          </a:xfrm>
        </p:spPr>
        <p:txBody>
          <a:bodyPr>
            <a:normAutofit fontScale="90000"/>
          </a:bodyPr>
          <a:lstStyle/>
          <a:p>
            <a:r>
              <a:rPr lang="en-US" b="1" dirty="0">
                <a:latin typeface="Times New Roman" panose="02020603050405020304" pitchFamily="18" charset="0"/>
                <a:cs typeface="Times New Roman" panose="02020603050405020304" pitchFamily="18" charset="0"/>
              </a:rPr>
              <a:t>III. NHIỆM VỤ VÀ PHÂN CÔNG THỰC HIỆN</a:t>
            </a:r>
            <a:br>
              <a:rPr lang="en-US" dirty="0">
                <a:latin typeface="Times New Roman" panose="02020603050405020304" pitchFamily="18" charset="0"/>
                <a:cs typeface="Times New Roman" panose="02020603050405020304" pitchFamily="18" charset="0"/>
              </a:rPr>
            </a:br>
            <a:br>
              <a:rPr lang="en-US" b="1" dirty="0">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a:xfrm>
            <a:off x="483370" y="2068945"/>
            <a:ext cx="9168630" cy="4526599"/>
          </a:xfrm>
        </p:spPr>
        <p:txBody>
          <a:bodyPr>
            <a:normAutofit/>
          </a:bodyPr>
          <a:lstStyle/>
          <a:p>
            <a:pPr algn="just"/>
            <a:r>
              <a:rPr lang="vi-VN" sz="2400" dirty="0">
                <a:latin typeface="Times New Roman" panose="02020603050405020304" pitchFamily="18" charset="0"/>
                <a:cs typeface="Times New Roman" panose="02020603050405020304" pitchFamily="18" charset="0"/>
              </a:rPr>
              <a:t>Xây dựng, hoàn thiện cơ sở dữ liệu chuyên ngành, các cơ sở dữ liệu quốc gia về tài nguyên và môi trường theo thẩm quyền tại các địa phương</a:t>
            </a:r>
            <a:endParaRPr lang="en-US" sz="2400" dirty="0">
              <a:latin typeface="Times New Roman" panose="02020603050405020304" pitchFamily="18" charset="0"/>
              <a:cs typeface="Times New Roman" panose="02020603050405020304" pitchFamily="18" charset="0"/>
            </a:endParaRPr>
          </a:p>
        </p:txBody>
      </p:sp>
      <p:sp>
        <p:nvSpPr>
          <p:cNvPr id="7" name="Title 1"/>
          <p:cNvSpPr txBox="1">
            <a:spLocks/>
          </p:cNvSpPr>
          <p:nvPr/>
        </p:nvSpPr>
        <p:spPr>
          <a:xfrm>
            <a:off x="829731" y="1163783"/>
            <a:ext cx="9759757" cy="729673"/>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b="1" dirty="0">
                <a:latin typeface="Times New Roman" panose="02020603050405020304" pitchFamily="18" charset="0"/>
                <a:cs typeface="Times New Roman" panose="02020603050405020304" pitchFamily="18" charset="0"/>
              </a:rPr>
              <a:t>4. </a:t>
            </a:r>
            <a:r>
              <a:rPr lang="en-US" sz="2400" b="1" dirty="0" err="1">
                <a:latin typeface="Times New Roman" panose="02020603050405020304" pitchFamily="18" charset="0"/>
                <a:cs typeface="Times New Roman" panose="02020603050405020304" pitchFamily="18" charset="0"/>
              </a:rPr>
              <a:t>Phát</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triển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dữ</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liệu</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số</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mô</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hình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số</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dựa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trên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dữ</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liệu</a:t>
            </a:r>
            <a:endParaRPr lang="en-US" sz="2400" dirty="0"/>
          </a:p>
        </p:txBody>
      </p:sp>
    </p:spTree>
    <p:extLst>
      <p:ext uri="{BB962C8B-B14F-4D97-AF65-F5344CB8AC3E}">
        <p14:creationId xmlns:p14="http://schemas.microsoft.com/office/powerpoint/2010/main" val="19578697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295565"/>
            <a:ext cx="9759757" cy="572654"/>
          </a:xfrm>
        </p:spPr>
        <p:txBody>
          <a:bodyPr>
            <a:normAutofit fontScale="90000"/>
          </a:bodyPr>
          <a:lstStyle/>
          <a:p>
            <a:r>
              <a:rPr lang="en-US" b="1" dirty="0">
                <a:latin typeface="Times New Roman" panose="02020603050405020304" pitchFamily="18" charset="0"/>
                <a:cs typeface="Times New Roman" panose="02020603050405020304" pitchFamily="18" charset="0"/>
              </a:rPr>
              <a:t>III. NHIỆM VỤ VÀ PHÂN CÔNG THỰC HIỆN</a:t>
            </a:r>
            <a:br>
              <a:rPr lang="en-US" dirty="0">
                <a:latin typeface="Times New Roman" panose="02020603050405020304" pitchFamily="18" charset="0"/>
                <a:cs typeface="Times New Roman" panose="02020603050405020304" pitchFamily="18" charset="0"/>
              </a:rPr>
            </a:br>
            <a:br>
              <a:rPr lang="en-US" b="1" dirty="0">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a:xfrm>
            <a:off x="483370" y="1810327"/>
            <a:ext cx="9168630" cy="4785217"/>
          </a:xfrm>
        </p:spPr>
        <p:txBody>
          <a:bodyPr>
            <a:normAutofit/>
          </a:bodyPr>
          <a:lstStyle/>
          <a:p>
            <a:pPr algn="just"/>
            <a:r>
              <a:rPr lang="en-US" sz="2400" dirty="0">
                <a:latin typeface="Times New Roman" panose="02020603050405020304" pitchFamily="18" charset="0"/>
                <a:cs typeface="Times New Roman" panose="02020603050405020304" pitchFamily="18" charset="0"/>
              </a:rPr>
              <a:t>a) </a:t>
            </a:r>
            <a:r>
              <a:rPr lang="en-US" sz="2400" dirty="0" err="1">
                <a:latin typeface="Times New Roman" panose="02020603050405020304" pitchFamily="18" charset="0"/>
                <a:cs typeface="Times New Roman" panose="02020603050405020304" pitchFamily="18" charset="0"/>
              </a:rPr>
              <a:t>Xây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dựng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tiêu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đánh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xét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duyệt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triển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khai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nền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bản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đồ</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số</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quốc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gia</a:t>
            </a:r>
            <a:r>
              <a:rPr lang="en-US" sz="2400" dirty="0">
                <a:latin typeface="Times New Roman" panose="02020603050405020304" pitchFamily="18" charset="0"/>
                <a:cs typeface="Times New Roman" panose="02020603050405020304" pitchFamily="18" charset="0"/>
              </a:rPr>
              <a:t>.</a:t>
            </a:r>
          </a:p>
          <a:p>
            <a:pPr algn="just"/>
            <a:r>
              <a:rPr lang="en-US" sz="2400" dirty="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Thời gian thực hiện: </a:t>
            </a:r>
            <a:r>
              <a:rPr lang="en-US" sz="2400" dirty="0" err="1">
                <a:latin typeface="Times New Roman" panose="02020603050405020304" pitchFamily="18" charset="0"/>
                <a:cs typeface="Times New Roman" panose="02020603050405020304" pitchFamily="18" charset="0"/>
              </a:rPr>
              <a:t>Năm</a:t>
            </a:r>
            <a:r>
              <a:rPr lang="en-US" sz="2400" dirty="0">
                <a:latin typeface="Times New Roman" panose="02020603050405020304" pitchFamily="18" charset="0"/>
                <a:cs typeface="Times New Roman" panose="02020603050405020304" pitchFamily="18" charset="0"/>
              </a:rPr>
              <a:t> 2024.</a:t>
            </a:r>
          </a:p>
          <a:p>
            <a:pPr algn="just"/>
            <a:r>
              <a:rPr lang="en-US" sz="2400" dirty="0">
                <a:latin typeface="Times New Roman" panose="02020603050405020304" pitchFamily="18" charset="0"/>
                <a:cs typeface="Times New Roman" panose="02020603050405020304" pitchFamily="18" charset="0"/>
              </a:rPr>
              <a:t>b) </a:t>
            </a:r>
            <a:r>
              <a:rPr lang="en-US" sz="2400" dirty="0" err="1">
                <a:latin typeface="Times New Roman" panose="02020603050405020304" pitchFamily="18" charset="0"/>
                <a:cs typeface="Times New Roman" panose="02020603050405020304" pitchFamily="18" charset="0"/>
              </a:rPr>
              <a:t>Xây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dựng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tiêu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đánh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xét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duyệt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triển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khai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nền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dữ</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liệu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đai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quốc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gia</a:t>
            </a:r>
            <a:r>
              <a:rPr lang="en-US" sz="2400" dirty="0">
                <a:latin typeface="Times New Roman" panose="02020603050405020304" pitchFamily="18" charset="0"/>
                <a:cs typeface="Times New Roman" panose="02020603050405020304" pitchFamily="18" charset="0"/>
              </a:rPr>
              <a:t>.</a:t>
            </a:r>
          </a:p>
          <a:p>
            <a:pPr algn="just"/>
            <a:r>
              <a:rPr lang="en-US" sz="2400" dirty="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Thời gian thực hiện: </a:t>
            </a:r>
            <a:r>
              <a:rPr lang="en-US" sz="2400" dirty="0" err="1">
                <a:latin typeface="Times New Roman" panose="02020603050405020304" pitchFamily="18" charset="0"/>
                <a:cs typeface="Times New Roman" panose="02020603050405020304" pitchFamily="18" charset="0"/>
              </a:rPr>
              <a:t>Năm</a:t>
            </a:r>
            <a:r>
              <a:rPr lang="en-US" sz="2400" dirty="0">
                <a:latin typeface="Times New Roman" panose="02020603050405020304" pitchFamily="18" charset="0"/>
                <a:cs typeface="Times New Roman" panose="02020603050405020304" pitchFamily="18" charset="0"/>
              </a:rPr>
              <a:t> 2025.</a:t>
            </a:r>
          </a:p>
          <a:p>
            <a:pPr algn="just"/>
            <a:r>
              <a:rPr lang="en-US" sz="2400" dirty="0">
                <a:latin typeface="Times New Roman" panose="02020603050405020304" pitchFamily="18" charset="0"/>
                <a:cs typeface="Times New Roman" panose="02020603050405020304" pitchFamily="18" charset="0"/>
              </a:rPr>
              <a:t>c) </a:t>
            </a:r>
            <a:r>
              <a:rPr lang="en-US" sz="2400" dirty="0" err="1">
                <a:latin typeface="Times New Roman" panose="02020603050405020304" pitchFamily="18" charset="0"/>
                <a:cs typeface="Times New Roman" panose="02020603050405020304" pitchFamily="18" charset="0"/>
              </a:rPr>
              <a:t>Tổ</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chức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đánh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xét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duyệt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bố</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thúc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đẩy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nền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số</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quốc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tổng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tài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nguyên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quản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phục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vụ</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cầu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quản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triển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số</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hội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số</a:t>
            </a:r>
            <a:r>
              <a:rPr lang="en-US" sz="2400" dirty="0">
                <a:latin typeface="Times New Roman" panose="02020603050405020304" pitchFamily="18" charset="0"/>
                <a:cs typeface="Times New Roman" panose="02020603050405020304" pitchFamily="18" charset="0"/>
              </a:rPr>
              <a:t>.</a:t>
            </a:r>
          </a:p>
          <a:p>
            <a:pPr algn="just"/>
            <a:r>
              <a:rPr lang="en-US" sz="2400" dirty="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Thời gian thực hiện: </a:t>
            </a:r>
            <a:r>
              <a:rPr lang="en-US" sz="2400" dirty="0" err="1">
                <a:latin typeface="Times New Roman" panose="02020603050405020304" pitchFamily="18" charset="0"/>
                <a:cs typeface="Times New Roman" panose="02020603050405020304" pitchFamily="18" charset="0"/>
              </a:rPr>
              <a:t>Năm</a:t>
            </a:r>
            <a:r>
              <a:rPr lang="en-US" sz="2400" dirty="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202</a:t>
            </a:r>
            <a:r>
              <a:rPr lang="en-US" sz="2400" dirty="0">
                <a:latin typeface="Times New Roman" panose="02020603050405020304" pitchFamily="18" charset="0"/>
                <a:cs typeface="Times New Roman" panose="02020603050405020304" pitchFamily="18" charset="0"/>
              </a:rPr>
              <a:t>4 -</a:t>
            </a:r>
            <a:r>
              <a:rPr lang="vi-VN" sz="2400" dirty="0">
                <a:latin typeface="Times New Roman" panose="02020603050405020304" pitchFamily="18" charset="0"/>
                <a:cs typeface="Times New Roman" panose="02020603050405020304" pitchFamily="18" charset="0"/>
              </a:rPr>
              <a:t> 2025</a:t>
            </a:r>
            <a:r>
              <a:rPr lang="en-US" sz="2400" dirty="0">
                <a:latin typeface="Times New Roman" panose="02020603050405020304" pitchFamily="18" charset="0"/>
                <a:cs typeface="Times New Roman" panose="02020603050405020304" pitchFamily="18" charset="0"/>
              </a:rPr>
              <a:t>.</a:t>
            </a:r>
          </a:p>
        </p:txBody>
      </p:sp>
      <p:sp>
        <p:nvSpPr>
          <p:cNvPr id="7" name="Title 1"/>
          <p:cNvSpPr txBox="1">
            <a:spLocks/>
          </p:cNvSpPr>
          <p:nvPr/>
        </p:nvSpPr>
        <p:spPr>
          <a:xfrm>
            <a:off x="829731" y="1163783"/>
            <a:ext cx="9759757" cy="729673"/>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b="1" dirty="0">
                <a:latin typeface="Times New Roman" panose="02020603050405020304" pitchFamily="18" charset="0"/>
                <a:cs typeface="Times New Roman" panose="02020603050405020304" pitchFamily="18" charset="0"/>
              </a:rPr>
              <a:t>5. </a:t>
            </a:r>
            <a:r>
              <a:rPr lang="en-US" sz="2400" b="1" dirty="0" err="1">
                <a:latin typeface="Times New Roman" panose="02020603050405020304" pitchFamily="18" charset="0"/>
                <a:cs typeface="Times New Roman" panose="02020603050405020304" pitchFamily="18" charset="0"/>
              </a:rPr>
              <a:t>Phát</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triển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sử</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dụng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nền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tảng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dữ</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liệu</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số</a:t>
            </a:r>
            <a:endParaRPr lang="en-US" sz="2400" dirty="0"/>
          </a:p>
        </p:txBody>
      </p:sp>
    </p:spTree>
    <p:extLst>
      <p:ext uri="{BB962C8B-B14F-4D97-AF65-F5344CB8AC3E}">
        <p14:creationId xmlns:p14="http://schemas.microsoft.com/office/powerpoint/2010/main" val="20181664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295565"/>
            <a:ext cx="9759757" cy="572654"/>
          </a:xfrm>
        </p:spPr>
        <p:txBody>
          <a:bodyPr>
            <a:normAutofit fontScale="90000"/>
          </a:bodyPr>
          <a:lstStyle/>
          <a:p>
            <a:r>
              <a:rPr lang="en-US" b="1" dirty="0">
                <a:latin typeface="Times New Roman" panose="02020603050405020304" pitchFamily="18" charset="0"/>
                <a:cs typeface="Times New Roman" panose="02020603050405020304" pitchFamily="18" charset="0"/>
              </a:rPr>
              <a:t>III. NHIỆM VỤ VÀ PHÂN CÔNG THỰC HIỆN</a:t>
            </a:r>
            <a:br>
              <a:rPr lang="en-US" dirty="0">
                <a:latin typeface="Times New Roman" panose="02020603050405020304" pitchFamily="18" charset="0"/>
                <a:cs typeface="Times New Roman" panose="02020603050405020304" pitchFamily="18" charset="0"/>
              </a:rPr>
            </a:br>
            <a:br>
              <a:rPr lang="en-US" b="1" dirty="0">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a:xfrm>
            <a:off x="483370" y="1810327"/>
            <a:ext cx="9168630" cy="4785217"/>
          </a:xfrm>
        </p:spPr>
        <p:txBody>
          <a:bodyPr>
            <a:normAutofit/>
          </a:bodyPr>
          <a:lstStyle/>
          <a:p>
            <a:r>
              <a:rPr lang="en-US" dirty="0">
                <a:latin typeface="Times New Roman" panose="02020603050405020304" pitchFamily="18" charset="0"/>
                <a:cs typeface="Times New Roman" panose="02020603050405020304" pitchFamily="18" charset="0"/>
              </a:rPr>
              <a:t>a) </a:t>
            </a:r>
            <a:r>
              <a:rPr lang="en-US" dirty="0" err="1">
                <a:latin typeface="Times New Roman" panose="02020603050405020304" pitchFamily="18" charset="0"/>
                <a:cs typeface="Times New Roman" panose="02020603050405020304" pitchFamily="18" charset="0"/>
              </a:rPr>
              <a:t>Xây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dựng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nhật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chỉ</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tiêu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hệ</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thống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chỉ</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tiêu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thống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kê</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theo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chỉ</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tiêu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cấp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quốc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cấp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ngành</a:t>
            </a:r>
            <a:r>
              <a:rPr lang="en-US" dirty="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b) </a:t>
            </a:r>
            <a:r>
              <a:rPr lang="en-US" dirty="0" err="1">
                <a:latin typeface="Times New Roman" panose="02020603050405020304" pitchFamily="18" charset="0"/>
                <a:cs typeface="Times New Roman" panose="02020603050405020304" pitchFamily="18" charset="0"/>
              </a:rPr>
              <a:t>Điều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khảo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thống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kê</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chỉ</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tiêu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ngành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chi </a:t>
            </a:r>
            <a:r>
              <a:rPr lang="en-US" dirty="0" err="1">
                <a:latin typeface="Times New Roman" panose="02020603050405020304" pitchFamily="18" charset="0"/>
                <a:cs typeface="Times New Roman" panose="02020603050405020304" pitchFamily="18" charset="0"/>
              </a:rPr>
              <a:t>tiêu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ban </a:t>
            </a:r>
            <a:r>
              <a:rPr lang="en-US" dirty="0" err="1">
                <a:latin typeface="Times New Roman" panose="02020603050405020304" pitchFamily="18" charset="0"/>
                <a:cs typeface="Times New Roman" panose="02020603050405020304" pitchFamily="18" charset="0"/>
              </a:rPr>
              <a:t>hành</a:t>
            </a:r>
            <a:r>
              <a:rPr lang="en-US" dirty="0">
                <a:latin typeface="Times New Roman" panose="02020603050405020304" pitchFamily="18" charset="0"/>
                <a:cs typeface="Times New Roman" panose="02020603050405020304" pitchFamily="18" charset="0"/>
              </a:rPr>
              <a:t>)  </a:t>
            </a:r>
          </a:p>
        </p:txBody>
      </p:sp>
      <p:sp>
        <p:nvSpPr>
          <p:cNvPr id="7" name="Title 1"/>
          <p:cNvSpPr txBox="1">
            <a:spLocks/>
          </p:cNvSpPr>
          <p:nvPr/>
        </p:nvSpPr>
        <p:spPr>
          <a:xfrm>
            <a:off x="829731" y="1163783"/>
            <a:ext cx="9759757" cy="729673"/>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b="1" dirty="0">
                <a:latin typeface="Times New Roman" panose="02020603050405020304" pitchFamily="18" charset="0"/>
                <a:cs typeface="Times New Roman" panose="02020603050405020304" pitchFamily="18" charset="0"/>
              </a:rPr>
              <a:t>6. </a:t>
            </a:r>
            <a:r>
              <a:rPr lang="vi-VN" sz="2400" b="1" dirty="0">
                <a:latin typeface="Times New Roman" panose="02020603050405020304" pitchFamily="18" charset="0"/>
                <a:cs typeface="Times New Roman" panose="02020603050405020304" pitchFamily="18" charset="0"/>
              </a:rPr>
              <a:t>Đo lường, giám sát triển khai</a:t>
            </a:r>
            <a:endParaRPr lang="en-US" sz="2400" dirty="0"/>
          </a:p>
        </p:txBody>
      </p:sp>
    </p:spTree>
    <p:extLst>
      <p:ext uri="{BB962C8B-B14F-4D97-AF65-F5344CB8AC3E}">
        <p14:creationId xmlns:p14="http://schemas.microsoft.com/office/powerpoint/2010/main" val="6080336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295565"/>
            <a:ext cx="9759757" cy="572654"/>
          </a:xfrm>
        </p:spPr>
        <p:txBody>
          <a:bodyPr>
            <a:normAutofit fontScale="90000"/>
          </a:bodyPr>
          <a:lstStyle/>
          <a:p>
            <a:r>
              <a:rPr lang="en-US" b="1" dirty="0">
                <a:latin typeface="Times New Roman" panose="02020603050405020304" pitchFamily="18" charset="0"/>
                <a:cs typeface="Times New Roman" panose="02020603050405020304" pitchFamily="18" charset="0"/>
              </a:rPr>
              <a:t>III. NHIỆM VỤ VÀ PHÂN CÔNG THỰC HIỆN</a:t>
            </a:r>
            <a:br>
              <a:rPr lang="en-US" dirty="0">
                <a:latin typeface="Times New Roman" panose="02020603050405020304" pitchFamily="18" charset="0"/>
                <a:cs typeface="Times New Roman" panose="02020603050405020304" pitchFamily="18" charset="0"/>
              </a:rPr>
            </a:br>
            <a:br>
              <a:rPr lang="en-US" b="1" dirty="0">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a:xfrm>
            <a:off x="483370" y="1810327"/>
            <a:ext cx="10637212" cy="4785217"/>
          </a:xfrm>
        </p:spPr>
        <p:txBody>
          <a:bodyPr>
            <a:noAutofit/>
          </a:bodyPr>
          <a:lstStyle/>
          <a:p>
            <a:pPr algn="just"/>
            <a:r>
              <a:rPr lang="vi-VN" sz="2000" dirty="0">
                <a:latin typeface="Times New Roman" panose="02020603050405020304" pitchFamily="18" charset="0"/>
                <a:cs typeface="Times New Roman" panose="02020603050405020304" pitchFamily="18" charset="0"/>
              </a:rPr>
              <a:t>a) Mở mới, triển khai đào tạo chuyên ngành về khoa học dữ liệu, chuyển đổi số tài nguyên và môi trường tại các cơ sở đào tạo đại học, sau đại học trong ngành tài nguyên và môi trường.</a:t>
            </a:r>
          </a:p>
          <a:p>
            <a:pPr algn="just"/>
            <a:r>
              <a:rPr lang="vi-VN" sz="2000" dirty="0">
                <a:latin typeface="Times New Roman" panose="02020603050405020304" pitchFamily="18" charset="0"/>
                <a:cs typeface="Times New Roman" panose="02020603050405020304" pitchFamily="18" charset="0"/>
              </a:rPr>
              <a:t>- Đơn vị chủ trì: Các trường trực thuộc Bộ.</a:t>
            </a:r>
          </a:p>
          <a:p>
            <a:pPr algn="just"/>
            <a:r>
              <a:rPr lang="vi-VN" sz="2000" dirty="0">
                <a:latin typeface="Times New Roman" panose="02020603050405020304" pitchFamily="18" charset="0"/>
                <a:cs typeface="Times New Roman" panose="02020603050405020304" pitchFamily="18" charset="0"/>
              </a:rPr>
              <a:t>- Thời gian thực hiện: Năm 2024 - 2025 và các năm tiếp theo.</a:t>
            </a:r>
          </a:p>
          <a:p>
            <a:pPr algn="just"/>
            <a:r>
              <a:rPr lang="vi-VN" sz="2000" dirty="0">
                <a:latin typeface="Times New Roman" panose="02020603050405020304" pitchFamily="18" charset="0"/>
                <a:cs typeface="Times New Roman" panose="02020603050405020304" pitchFamily="18" charset="0"/>
              </a:rPr>
              <a:t>b) Đào tạo, bồi dưỡng kỹ năng số, kỹ năng phân tích và xử lý dữ liệu cho công chức, viên chức.</a:t>
            </a:r>
          </a:p>
          <a:p>
            <a:pPr algn="just"/>
            <a:r>
              <a:rPr lang="vi-VN" sz="2000" dirty="0">
                <a:latin typeface="Times New Roman" panose="02020603050405020304" pitchFamily="18" charset="0"/>
                <a:cs typeface="Times New Roman" panose="02020603050405020304" pitchFamily="18" charset="0"/>
              </a:rPr>
              <a:t>- Đơn vị chủ trì: Trường Đào tạo, bồi dưỡng cán bộ tài nguyên và môi trường.</a:t>
            </a:r>
          </a:p>
          <a:p>
            <a:pPr algn="just"/>
            <a:r>
              <a:rPr lang="vi-VN" sz="2000" dirty="0">
                <a:latin typeface="Times New Roman" panose="02020603050405020304" pitchFamily="18" charset="0"/>
                <a:cs typeface="Times New Roman" panose="02020603050405020304" pitchFamily="18" charset="0"/>
              </a:rPr>
              <a:t>- Thời gian thực hiện: Thường xuyên.</a:t>
            </a:r>
          </a:p>
          <a:p>
            <a:pPr algn="just"/>
            <a:r>
              <a:rPr lang="vi-VN" sz="2000" dirty="0">
                <a:latin typeface="Times New Roman" panose="02020603050405020304" pitchFamily="18" charset="0"/>
                <a:cs typeface="Times New Roman" panose="02020603050405020304" pitchFamily="18" charset="0"/>
              </a:rPr>
              <a:t>c) Tuyên truyền, phổ biến, giải đáp chính sách pháp luật trên các nền tảng số, các kênh truyền thông số giúp cộng đồng dễ tiếp cận, sử dụng, nâng cao nhận thức về tài nguyên và môi trường.</a:t>
            </a:r>
          </a:p>
          <a:p>
            <a:pPr algn="just"/>
            <a:r>
              <a:rPr lang="vi-VN" sz="2000" dirty="0">
                <a:latin typeface="Times New Roman" panose="02020603050405020304" pitchFamily="18" charset="0"/>
                <a:cs typeface="Times New Roman" panose="02020603050405020304" pitchFamily="18" charset="0"/>
              </a:rPr>
              <a:t>- Đơn vị thực hiện: Các đơn vị trực thuộc Bộ; các Sở Tài nguyên và Môi trường.</a:t>
            </a:r>
          </a:p>
          <a:p>
            <a:pPr algn="just"/>
            <a:r>
              <a:rPr lang="vi-VN" sz="2000" dirty="0">
                <a:latin typeface="Times New Roman" panose="02020603050405020304" pitchFamily="18" charset="0"/>
                <a:cs typeface="Times New Roman" panose="02020603050405020304" pitchFamily="18" charset="0"/>
              </a:rPr>
              <a:t>- Thời gian thực hiện: Thường xuyên.</a:t>
            </a:r>
          </a:p>
        </p:txBody>
      </p:sp>
      <p:sp>
        <p:nvSpPr>
          <p:cNvPr id="7" name="Title 1"/>
          <p:cNvSpPr txBox="1">
            <a:spLocks/>
          </p:cNvSpPr>
          <p:nvPr/>
        </p:nvSpPr>
        <p:spPr>
          <a:xfrm>
            <a:off x="829731" y="1163783"/>
            <a:ext cx="9759757" cy="729673"/>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b="1" dirty="0">
                <a:latin typeface="Times New Roman" panose="02020603050405020304" pitchFamily="18" charset="0"/>
                <a:cs typeface="Times New Roman" panose="02020603050405020304" pitchFamily="18" charset="0"/>
              </a:rPr>
              <a:t>7. </a:t>
            </a:r>
            <a:r>
              <a:rPr lang="en-US" sz="2400" b="1" dirty="0" err="1">
                <a:latin typeface="Times New Roman" panose="02020603050405020304" pitchFamily="18" charset="0"/>
                <a:cs typeface="Times New Roman" panose="02020603050405020304" pitchFamily="18" charset="0"/>
              </a:rPr>
              <a:t>Phát</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triển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kỹ</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năng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số</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văn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hóa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số</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xã</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hội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số</a:t>
            </a:r>
            <a:endParaRPr lang="en-US" sz="2400" dirty="0"/>
          </a:p>
        </p:txBody>
      </p:sp>
    </p:spTree>
    <p:extLst>
      <p:ext uri="{BB962C8B-B14F-4D97-AF65-F5344CB8AC3E}">
        <p14:creationId xmlns:p14="http://schemas.microsoft.com/office/powerpoint/2010/main" val="12472834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295565"/>
            <a:ext cx="9759757" cy="572654"/>
          </a:xfrm>
        </p:spPr>
        <p:txBody>
          <a:bodyPr>
            <a:normAutofit fontScale="90000"/>
          </a:bodyPr>
          <a:lstStyle/>
          <a:p>
            <a:r>
              <a:rPr lang="en-US" b="1" dirty="0">
                <a:latin typeface="Times New Roman" panose="02020603050405020304" pitchFamily="18" charset="0"/>
                <a:cs typeface="Times New Roman" panose="02020603050405020304" pitchFamily="18" charset="0"/>
              </a:rPr>
              <a:t>IV. TỔ CHỨC THỰC HIỆN</a:t>
            </a:r>
            <a:br>
              <a:rPr lang="en-US" b="1"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br>
              <a:rPr lang="en-US" b="1" dirty="0">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a:xfrm>
            <a:off x="483370" y="951345"/>
            <a:ext cx="10637212" cy="5644199"/>
          </a:xfrm>
        </p:spPr>
        <p:txBody>
          <a:bodyPr>
            <a:noAutofit/>
          </a:bodyPr>
          <a:lstStyle/>
          <a:p>
            <a:r>
              <a:rPr lang="en-US" sz="2000" dirty="0">
                <a:latin typeface="Times New Roman" panose="02020603050405020304" pitchFamily="18" charset="0"/>
                <a:cs typeface="Times New Roman" panose="02020603050405020304" pitchFamily="18" charset="0"/>
              </a:rPr>
              <a:t>1. </a:t>
            </a:r>
            <a:r>
              <a:rPr lang="en-US" sz="2000" dirty="0" err="1">
                <a:latin typeface="Times New Roman" panose="02020603050405020304" pitchFamily="18" charset="0"/>
                <a:cs typeface="Times New Roman" panose="02020603050405020304" pitchFamily="18" charset="0"/>
              </a:rPr>
              <a:t>Cục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Chuyển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đổi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số</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Thông</a:t>
            </a:r>
            <a:r>
              <a:rPr lang="en-US" sz="2000" dirty="0">
                <a:latin typeface="Times New Roman" panose="02020603050405020304" pitchFamily="18" charset="0"/>
                <a:cs typeface="Times New Roman" panose="02020603050405020304" pitchFamily="18" charset="0"/>
              </a:rPr>
              <a:t> tin </a:t>
            </a:r>
            <a:r>
              <a:rPr lang="en-US" sz="2000" dirty="0" err="1">
                <a:latin typeface="Times New Roman" panose="02020603050405020304" pitchFamily="18" charset="0"/>
                <a:cs typeface="Times New Roman" panose="02020603050405020304" pitchFamily="18" charset="0"/>
              </a:rPr>
              <a:t>dữ</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liệu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tài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nguyên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môi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trường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làm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đầu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mối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tham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mưu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giúp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Bộ</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trưởng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Bộ</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Tài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nguyên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Môi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trường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khai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kế</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hoạch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theo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dõi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đôn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đốc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nhiệm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vụ</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trong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Kế</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hoạch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kịp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Bộ</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trưởng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Bộ</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Tài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nguyên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Môi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trường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về</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kết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vướng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mắc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đề</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xuất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pháp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xử</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lý</a:t>
            </a:r>
            <a:r>
              <a:rPr lang="en-US" sz="2000" dirty="0">
                <a:latin typeface="Times New Roman" panose="02020603050405020304" pitchFamily="18" charset="0"/>
                <a:cs typeface="Times New Roman" panose="02020603050405020304" pitchFamily="18" charset="0"/>
              </a:rPr>
              <a:t>.</a:t>
            </a:r>
          </a:p>
          <a:p>
            <a:r>
              <a:rPr lang="en-US" sz="2000" dirty="0">
                <a:latin typeface="Times New Roman" panose="02020603050405020304" pitchFamily="18" charset="0"/>
                <a:cs typeface="Times New Roman" panose="02020603050405020304" pitchFamily="18" charset="0"/>
              </a:rPr>
              <a:t>2.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vị</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thuộc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Bộ</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Tài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nguyên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Môi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trường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Tài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nguyên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Môi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trường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tỉnh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thành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phố</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thuộc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trung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ương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vị</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tổ</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liên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cứ</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năng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nhiệm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vụ</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quyền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chủ</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động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tổ</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khai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Kế</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hoạch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bảo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đảm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tiến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độ</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nhiệm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vụ</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được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giao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thường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xuyên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kiểm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đôn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đốc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đề</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xuất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điều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chỉnh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kịp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thời</a:t>
            </a:r>
            <a:r>
              <a:rPr lang="en-US" sz="2000" dirty="0">
                <a:latin typeface="Times New Roman" panose="02020603050405020304" pitchFamily="18" charset="0"/>
                <a:cs typeface="Times New Roman" panose="02020603050405020304" pitchFamily="18" charset="0"/>
              </a:rPr>
              <a:t>.</a:t>
            </a:r>
          </a:p>
          <a:p>
            <a:r>
              <a:rPr lang="en-US" sz="2000" dirty="0">
                <a:latin typeface="Times New Roman" panose="02020603050405020304" pitchFamily="18" charset="0"/>
                <a:cs typeface="Times New Roman" panose="02020603050405020304" pitchFamily="18" charset="0"/>
              </a:rPr>
              <a:t>3. </a:t>
            </a:r>
            <a:r>
              <a:rPr lang="en-US" sz="2000" dirty="0" err="1">
                <a:latin typeface="Times New Roman" panose="02020603050405020304" pitchFamily="18" charset="0"/>
                <a:cs typeface="Times New Roman" panose="02020603050405020304" pitchFamily="18" charset="0"/>
              </a:rPr>
              <a:t>Vụ</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Kế</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hoạch</a:t>
            </a:r>
            <a:r>
              <a:rPr lang="en-US" sz="2000" dirty="0">
                <a:latin typeface="Times New Roman" panose="02020603050405020304" pitchFamily="18" charset="0"/>
                <a:cs typeface="Times New Roman" panose="02020603050405020304" pitchFamily="18" charset="0"/>
              </a:rPr>
              <a:t> - </a:t>
            </a:r>
            <a:r>
              <a:rPr lang="en-US" sz="2000" dirty="0" err="1">
                <a:latin typeface="Times New Roman" panose="02020603050405020304" pitchFamily="18" charset="0"/>
                <a:cs typeface="Times New Roman" panose="02020603050405020304" pitchFamily="18" charset="0"/>
              </a:rPr>
              <a:t>Tài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chính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trách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nhiệm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xem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xét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thẩm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định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Lãnh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Bộ</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bố</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trí</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kinh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phí</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để</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khai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nhiệm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vụ</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dự</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tế</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quản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ngân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sách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Bộ</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theo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định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pháp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luật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hướng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dẫn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cụ</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thể</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vị</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thuộc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Bộ</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trong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việc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lập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dự</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toán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thanh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quyết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toán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theo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định</a:t>
            </a:r>
            <a:r>
              <a:rPr lang="en-US" sz="2000" dirty="0">
                <a:latin typeface="Times New Roman" panose="02020603050405020304" pitchFamily="18" charset="0"/>
                <a:cs typeface="Times New Roman" panose="02020603050405020304" pitchFamily="18" charset="0"/>
              </a:rPr>
              <a:t>.</a:t>
            </a:r>
          </a:p>
          <a:p>
            <a:r>
              <a:rPr lang="en-US" sz="2000" dirty="0">
                <a:latin typeface="Times New Roman" panose="02020603050405020304" pitchFamily="18" charset="0"/>
                <a:cs typeface="Times New Roman" panose="02020603050405020304" pitchFamily="18" charset="0"/>
              </a:rPr>
              <a:t>4. </a:t>
            </a:r>
            <a:r>
              <a:rPr lang="en-US" sz="2000" dirty="0" err="1">
                <a:latin typeface="Times New Roman" panose="02020603050405020304" pitchFamily="18" charset="0"/>
                <a:cs typeface="Times New Roman" panose="02020603050405020304" pitchFamily="18" charset="0"/>
              </a:rPr>
              <a:t>Chế</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độ</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vị</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thuộc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Bộ</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kết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nội</a:t>
            </a:r>
            <a:r>
              <a:rPr lang="en-US" sz="2000" dirty="0">
                <a:latin typeface="Times New Roman" panose="02020603050405020304" pitchFamily="18" charset="0"/>
                <a:cs typeface="Times New Roman" panose="02020603050405020304" pitchFamily="18" charset="0"/>
              </a:rPr>
              <a:t> dung, </a:t>
            </a:r>
            <a:r>
              <a:rPr lang="en-US" sz="2000" dirty="0" err="1">
                <a:latin typeface="Times New Roman" panose="02020603050405020304" pitchFamily="18" charset="0"/>
                <a:cs typeface="Times New Roman" panose="02020603050405020304" pitchFamily="18" charset="0"/>
              </a:rPr>
              <a:t>nhiệm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vụ</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được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giao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gửi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về</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Chuyển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đổi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số</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Thông</a:t>
            </a:r>
            <a:r>
              <a:rPr lang="en-US" sz="2000" dirty="0">
                <a:latin typeface="Times New Roman" panose="02020603050405020304" pitchFamily="18" charset="0"/>
                <a:cs typeface="Times New Roman" panose="02020603050405020304" pitchFamily="18" charset="0"/>
              </a:rPr>
              <a:t> tin </a:t>
            </a:r>
            <a:r>
              <a:rPr lang="en-US" sz="2000" dirty="0" err="1">
                <a:latin typeface="Times New Roman" panose="02020603050405020304" pitchFamily="18" charset="0"/>
                <a:cs typeface="Times New Roman" panose="02020603050405020304" pitchFamily="18" charset="0"/>
              </a:rPr>
              <a:t>dữ</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liệu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tài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nguyên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môi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trường</a:t>
            </a:r>
            <a:r>
              <a:rPr lang="en-US" sz="2000"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trước</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ngày</a:t>
            </a:r>
            <a:r>
              <a:rPr lang="en-US" sz="2000" b="1" dirty="0">
                <a:latin typeface="Times New Roman" panose="02020603050405020304" pitchFamily="18" charset="0"/>
                <a:cs typeface="Times New Roman" panose="02020603050405020304" pitchFamily="18" charset="0"/>
              </a:rPr>
              <a:t> 15 </a:t>
            </a:r>
            <a:r>
              <a:rPr lang="en-US" sz="2000" b="1" dirty="0" err="1">
                <a:latin typeface="Times New Roman" panose="02020603050405020304" pitchFamily="18" charset="0"/>
                <a:cs typeface="Times New Roman" panose="02020603050405020304" pitchFamily="18" charset="0"/>
              </a:rPr>
              <a:t>tháng</a:t>
            </a:r>
            <a:r>
              <a:rPr lang="en-US" sz="2000" b="1" dirty="0">
                <a:latin typeface="Times New Roman" panose="02020603050405020304" pitchFamily="18" charset="0"/>
                <a:cs typeface="Times New Roman" panose="02020603050405020304" pitchFamily="18" charset="0"/>
              </a:rPr>
              <a:t> 12 </a:t>
            </a:r>
            <a:r>
              <a:rPr lang="en-US" sz="2000" b="1" dirty="0" err="1">
                <a:latin typeface="Times New Roman" panose="02020603050405020304" pitchFamily="18" charset="0"/>
                <a:cs typeface="Times New Roman" panose="02020603050405020304" pitchFamily="18" charset="0"/>
              </a:rPr>
              <a:t>hàng</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năm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để</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tổng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hợp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xây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dựng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năm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đột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xuất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về</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kết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Chiến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lược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quốc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phát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kinh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tế</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số</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hội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số</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Bộ</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gửi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Bộ</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Thông</a:t>
            </a:r>
            <a:r>
              <a:rPr lang="en-US" sz="2000" dirty="0">
                <a:latin typeface="Times New Roman" panose="02020603050405020304" pitchFamily="18" charset="0"/>
                <a:cs typeface="Times New Roman" panose="02020603050405020304" pitchFamily="18" charset="0"/>
              </a:rPr>
              <a:t> tin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Truyền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Thủ</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tướng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Chính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phủ</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theo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định</a:t>
            </a:r>
            <a:r>
              <a:rPr lang="en-US" sz="2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5722913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60" y="2743201"/>
            <a:ext cx="9759757" cy="572654"/>
          </a:xfrm>
        </p:spPr>
        <p:txBody>
          <a:bodyPr>
            <a:normAutofit fontScale="90000"/>
          </a:bodyPr>
          <a:lstStyle/>
          <a:p>
            <a:r>
              <a:rPr lang="en-US" b="1" dirty="0">
                <a:latin typeface="Times New Roman" panose="02020603050405020304" pitchFamily="18" charset="0"/>
                <a:cs typeface="Times New Roman" panose="02020603050405020304" pitchFamily="18" charset="0"/>
              </a:rPr>
              <a:t>TRÂN TRỌNG CẢM ƠN!</a:t>
            </a:r>
            <a:endParaRPr lang="en-US" dirty="0"/>
          </a:p>
        </p:txBody>
      </p:sp>
    </p:spTree>
    <p:extLst>
      <p:ext uri="{BB962C8B-B14F-4D97-AF65-F5344CB8AC3E}">
        <p14:creationId xmlns:p14="http://schemas.microsoft.com/office/powerpoint/2010/main" val="38331658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dirty="0">
                <a:solidFill>
                  <a:schemeClr val="tx1"/>
                </a:solidFill>
                <a:latin typeface="Times New Roman" panose="02020603050405020304" pitchFamily="18" charset="0"/>
                <a:cs typeface="Times New Roman" panose="02020603050405020304" pitchFamily="18" charset="0"/>
              </a:rPr>
              <a:t>NỘI DUNG</a:t>
            </a:r>
          </a:p>
        </p:txBody>
      </p:sp>
      <p:sp>
        <p:nvSpPr>
          <p:cNvPr id="3" name="Content Placeholder 2"/>
          <p:cNvSpPr>
            <a:spLocks noGrp="1"/>
          </p:cNvSpPr>
          <p:nvPr>
            <p:ph idx="1"/>
          </p:nvPr>
        </p:nvSpPr>
        <p:spPr>
          <a:xfrm>
            <a:off x="4760461" y="1764145"/>
            <a:ext cx="5510375" cy="4277216"/>
          </a:xfrm>
        </p:spPr>
        <p:txBody>
          <a:bodyPr/>
          <a:lstStyle/>
          <a:p>
            <a:r>
              <a:rPr lang="en-US" b="1" dirty="0">
                <a:latin typeface="Times New Roman" panose="02020603050405020304" pitchFamily="18" charset="0"/>
                <a:cs typeface="Times New Roman" panose="02020603050405020304" pitchFamily="18" charset="0"/>
              </a:rPr>
              <a:t>I. CĂN CỨ ĐỀ XUẤT</a:t>
            </a:r>
          </a:p>
          <a:p>
            <a:r>
              <a:rPr lang="vi-VN" b="1" dirty="0">
                <a:latin typeface="Times New Roman" panose="02020603050405020304" pitchFamily="18" charset="0"/>
                <a:cs typeface="Times New Roman" panose="02020603050405020304" pitchFamily="18" charset="0"/>
              </a:rPr>
              <a:t>I</a:t>
            </a:r>
            <a:r>
              <a:rPr lang="en-US" b="1" dirty="0">
                <a:latin typeface="Times New Roman" panose="02020603050405020304" pitchFamily="18" charset="0"/>
                <a:cs typeface="Times New Roman" panose="02020603050405020304" pitchFamily="18" charset="0"/>
              </a:rPr>
              <a:t>I</a:t>
            </a:r>
            <a:r>
              <a:rPr lang="vi-VN" b="1"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MỤC ĐÍCH, YÊU CẦU</a:t>
            </a:r>
          </a:p>
          <a:p>
            <a:r>
              <a:rPr lang="vi-VN" b="1" dirty="0">
                <a:latin typeface="Times New Roman" panose="02020603050405020304" pitchFamily="18" charset="0"/>
                <a:cs typeface="Times New Roman" panose="02020603050405020304" pitchFamily="18" charset="0"/>
              </a:rPr>
              <a:t>I</a:t>
            </a:r>
            <a:r>
              <a:rPr lang="en-US" b="1" dirty="0">
                <a:latin typeface="Times New Roman" panose="02020603050405020304" pitchFamily="18" charset="0"/>
                <a:cs typeface="Times New Roman" panose="02020603050405020304" pitchFamily="18" charset="0"/>
              </a:rPr>
              <a:t>II</a:t>
            </a:r>
            <a:r>
              <a:rPr lang="vi-VN" b="1"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NHIỆM VỤ VÀ PHÂN CÔNG THỰC HIỆN</a:t>
            </a:r>
            <a:endParaRPr lang="en-US"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IV</a:t>
            </a:r>
            <a:r>
              <a:rPr lang="vi-VN" b="1"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TỔ CHỨC THỰC HIỆN</a:t>
            </a: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6624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0"/>
            <a:ext cx="3854528" cy="997527"/>
          </a:xfrm>
        </p:spPr>
        <p:txBody>
          <a:bodyPr/>
          <a:lstStyle/>
          <a:p>
            <a:r>
              <a:rPr lang="en-US" b="1" dirty="0">
                <a:latin typeface="Times New Roman" panose="02020603050405020304" pitchFamily="18" charset="0"/>
                <a:cs typeface="Times New Roman" panose="02020603050405020304" pitchFamily="18" charset="0"/>
              </a:rPr>
              <a:t>I. CĂN CỨ ĐỀ XUẤT</a:t>
            </a:r>
            <a:endParaRPr lang="en-US" dirty="0"/>
          </a:p>
        </p:txBody>
      </p:sp>
      <p:sp>
        <p:nvSpPr>
          <p:cNvPr id="3" name="Content Placeholder 2"/>
          <p:cNvSpPr>
            <a:spLocks noGrp="1"/>
          </p:cNvSpPr>
          <p:nvPr>
            <p:ph idx="1"/>
          </p:nvPr>
        </p:nvSpPr>
        <p:spPr>
          <a:xfrm>
            <a:off x="3777673" y="378692"/>
            <a:ext cx="7518400" cy="5662670"/>
          </a:xfrm>
        </p:spPr>
        <p:txBody>
          <a:bodyPr>
            <a:noAutofit/>
          </a:bodyPr>
          <a:lstStyle/>
          <a:p>
            <a:pPr algn="just"/>
            <a:r>
              <a:rPr lang="vi-VN" sz="2000" b="1" dirty="0">
                <a:latin typeface="Times New Roman" panose="02020603050405020304" pitchFamily="18" charset="0"/>
                <a:cs typeface="Times New Roman" panose="02020603050405020304" pitchFamily="18" charset="0"/>
              </a:rPr>
              <a:t>Phát triển kinh tế số và xã hội số Tài nguyên và Môi trường</a:t>
            </a:r>
          </a:p>
          <a:p>
            <a:pPr algn="just"/>
            <a:r>
              <a:rPr lang="en-US" sz="2000" dirty="0">
                <a:latin typeface="Times New Roman" panose="02020603050405020304" pitchFamily="18" charset="0"/>
                <a:cs typeface="Times New Roman" panose="02020603050405020304" pitchFamily="18" charset="0"/>
              </a:rPr>
              <a:t>1.</a:t>
            </a:r>
            <a:r>
              <a:rPr lang="vi-VN" sz="2000" dirty="0">
                <a:latin typeface="Times New Roman" panose="02020603050405020304" pitchFamily="18" charset="0"/>
                <a:cs typeface="Times New Roman" panose="02020603050405020304" pitchFamily="18" charset="0"/>
              </a:rPr>
              <a:t> Xây dựng và tổ chức triển khai Kế hoạch hành động phát triển kinh tế số và xã hội số trong lĩnh vực tài nguyên và môi trường, phát triển kinh tế xanh, kinh tế tuần hoàn, sử dụng năng lượng tái tạo và carbon thấp, thân thiện với môi trường.</a:t>
            </a:r>
          </a:p>
          <a:p>
            <a:pPr algn="just"/>
            <a:r>
              <a:rPr lang="en-US" sz="2000" dirty="0">
                <a:latin typeface="Times New Roman" panose="02020603050405020304" pitchFamily="18" charset="0"/>
                <a:cs typeface="Times New Roman" panose="02020603050405020304" pitchFamily="18" charset="0"/>
              </a:rPr>
              <a:t>2.</a:t>
            </a:r>
            <a:r>
              <a:rPr lang="vi-VN" sz="2000" dirty="0">
                <a:latin typeface="Times New Roman" panose="02020603050405020304" pitchFamily="18" charset="0"/>
                <a:cs typeface="Times New Roman" panose="02020603050405020304" pitchFamily="18" charset="0"/>
              </a:rPr>
              <a:t> Xây dựng và tổ chức triển khai hạ tầng số, nền tảng dữ liệu số ngành tài nguyên và môi trường, ưu tiên xây dựng nền tảng dữ liệu đất đai quốc gia, bản đồ số quốc gia mở bảo đảm cung cấp, chia sẻ dữ liệu, thông tin, hình thành các dịch vụ, mô hình kinh doanh mới, khai thác hiệu quả hệ sinh thái số về tài nguyên và môi trường, đóng góp các nền tảng số cho phát triển kinh tế số, xã hội số.</a:t>
            </a:r>
          </a:p>
          <a:p>
            <a:pPr algn="just"/>
            <a:r>
              <a:rPr lang="en-US" sz="2000" dirty="0">
                <a:latin typeface="Times New Roman" panose="02020603050405020304" pitchFamily="18" charset="0"/>
                <a:cs typeface="Times New Roman" panose="02020603050405020304" pitchFamily="18" charset="0"/>
              </a:rPr>
              <a:t>3.</a:t>
            </a:r>
            <a:r>
              <a:rPr lang="vi-VN" sz="2000" dirty="0">
                <a:latin typeface="Times New Roman" panose="02020603050405020304" pitchFamily="18" charset="0"/>
                <a:cs typeface="Times New Roman" panose="02020603050405020304" pitchFamily="18" charset="0"/>
              </a:rPr>
              <a:t> Xây dựng, trình ban hành và tổ chức triển khai Chiến lược tổng thể tài nguyên số trong lĩnh vực tài nguyên và môi trường đến năm 2030 và định hướng đến năm 2035 làm định hướng phát triển kinh tế số, xã hội số ngành tài nguyên và môi trường.</a:t>
            </a:r>
          </a:p>
          <a:p>
            <a:pPr algn="just"/>
            <a:r>
              <a:rPr lang="en-US" sz="2000" dirty="0">
                <a:latin typeface="Times New Roman" panose="02020603050405020304" pitchFamily="18" charset="0"/>
                <a:cs typeface="Times New Roman" panose="02020603050405020304" pitchFamily="18" charset="0"/>
              </a:rPr>
              <a:t>4.</a:t>
            </a:r>
            <a:r>
              <a:rPr lang="vi-VN" sz="2000" dirty="0">
                <a:latin typeface="Times New Roman" panose="02020603050405020304" pitchFamily="18" charset="0"/>
                <a:cs typeface="Times New Roman" panose="02020603050405020304" pitchFamily="18" charset="0"/>
              </a:rPr>
              <a:t> Mở mới, triển khai đào tạo chuyên ngành về khoa học dữ liệu, chuyển đổi số tài nguyên và môi trường tại các cơ sở đào tạo đại học, sau đại học trong ngành tài nguyên và môi trường.</a:t>
            </a:r>
            <a:endParaRPr lang="en-US" sz="2000" dirty="0">
              <a:latin typeface="Times New Roman" panose="02020603050405020304" pitchFamily="18" charset="0"/>
              <a:cs typeface="Times New Roman" panose="02020603050405020304" pitchFamily="18" charset="0"/>
            </a:endParaRPr>
          </a:p>
        </p:txBody>
      </p:sp>
      <p:sp>
        <p:nvSpPr>
          <p:cNvPr id="4" name="Text Placeholder 3"/>
          <p:cNvSpPr>
            <a:spLocks noGrp="1"/>
          </p:cNvSpPr>
          <p:nvPr>
            <p:ph type="body" sz="half" idx="2"/>
          </p:nvPr>
        </p:nvSpPr>
        <p:spPr>
          <a:xfrm>
            <a:off x="677334" y="1456269"/>
            <a:ext cx="2952557" cy="2584449"/>
          </a:xfrm>
        </p:spPr>
        <p:txBody>
          <a:bodyPr>
            <a:normAutofit/>
          </a:bodyPr>
          <a:lstStyle/>
          <a:p>
            <a:pPr algn="just"/>
            <a:r>
              <a:rPr lang="nl-NL" sz="2000" i="1" dirty="0">
                <a:latin typeface="Times New Roman" panose="02020603050405020304" pitchFamily="18" charset="0"/>
                <a:cs typeface="Times New Roman" panose="02020603050405020304" pitchFamily="18" charset="0"/>
              </a:rPr>
              <a:t>Quyết định số 411/QĐ-TTg của Thủ tướng Chính phủ phê duyệt Chiến lược quốc gia phát triển kinh tế số và xã hội số đến năm 2025, định hướng đến năm 2030</a:t>
            </a:r>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1607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0"/>
            <a:ext cx="3854528" cy="997527"/>
          </a:xfrm>
        </p:spPr>
        <p:txBody>
          <a:bodyPr/>
          <a:lstStyle/>
          <a:p>
            <a:r>
              <a:rPr lang="en-US" b="1" dirty="0">
                <a:latin typeface="Times New Roman" panose="02020603050405020304" pitchFamily="18" charset="0"/>
                <a:cs typeface="Times New Roman" panose="02020603050405020304" pitchFamily="18" charset="0"/>
              </a:rPr>
              <a:t>I. CĂN CỨ ĐỀ XUẤT</a:t>
            </a:r>
            <a:endParaRPr lang="en-US" dirty="0"/>
          </a:p>
        </p:txBody>
      </p:sp>
      <p:sp>
        <p:nvSpPr>
          <p:cNvPr id="3" name="Content Placeholder 2"/>
          <p:cNvSpPr>
            <a:spLocks noGrp="1"/>
          </p:cNvSpPr>
          <p:nvPr>
            <p:ph idx="1"/>
          </p:nvPr>
        </p:nvSpPr>
        <p:spPr>
          <a:xfrm>
            <a:off x="3777673" y="378692"/>
            <a:ext cx="7518400" cy="5662670"/>
          </a:xfrm>
        </p:spPr>
        <p:txBody>
          <a:bodyPr>
            <a:noAutofit/>
          </a:bodyPr>
          <a:lstStyle/>
          <a:p>
            <a:pPr algn="just"/>
            <a:r>
              <a:rPr lang="vi-VN" sz="2000" b="1" dirty="0">
                <a:latin typeface="Times New Roman" panose="02020603050405020304" pitchFamily="18" charset="0"/>
                <a:cs typeface="Times New Roman" panose="02020603050405020304" pitchFamily="18" charset="0"/>
              </a:rPr>
              <a:t>Bộ Tài nguyên và Môi trường  </a:t>
            </a:r>
          </a:p>
          <a:p>
            <a:pPr algn="just"/>
            <a:r>
              <a:rPr lang="en-US" sz="2000" dirty="0">
                <a:latin typeface="Times New Roman" panose="02020603050405020304" pitchFamily="18" charset="0"/>
                <a:cs typeface="Times New Roman" panose="02020603050405020304" pitchFamily="18" charset="0"/>
              </a:rPr>
              <a:t>1</a:t>
            </a:r>
            <a:r>
              <a:rPr lang="vi-VN" sz="2000" dirty="0">
                <a:latin typeface="Times New Roman" panose="02020603050405020304" pitchFamily="18" charset="0"/>
                <a:cs typeface="Times New Roman" panose="02020603050405020304" pitchFamily="18" charset="0"/>
              </a:rPr>
              <a:t>. Xây dựng tiêu chí đánh giá, xét duyệt, công bố các nền tảng số quốc gia trong lĩnh vực quản lý gồm: Nền tảng quốc gia về bản đồ số. Chủ trì phối hợp với các bộ ngành, địa phương đánh giá, xét duyệt, công bố và thúc đẩy sử dụng các nền tảng số quốc gia thuộc lĩnh vực quản lý phục vụ nhu cầu quản trị, quy hoạch, phát triển kinh tế số, xã hội số.</a:t>
            </a:r>
          </a:p>
          <a:p>
            <a:pPr algn="just"/>
            <a:r>
              <a:rPr lang="vi-VN" sz="2000" dirty="0">
                <a:latin typeface="Times New Roman" panose="02020603050405020304" pitchFamily="18" charset="0"/>
                <a:cs typeface="Times New Roman" panose="02020603050405020304" pitchFamily="18" charset="0"/>
              </a:rPr>
              <a:t>2. Rà soát, xây dựng và ban hành các tiêu chuẩn, kỹ thuật trong lĩnh vực tài nguyên và môi trường nhằm thúc đẩy khả năng kết nối, tương thích giữa các nền tảng số cả về theo chiều dọc (giữa các nền tảng trong cùng ngành lĩnh vực) và theo chiều ngang (giữa các nền tảng khác lĩnh vực) phù hợp với tiêu chuẩn và thông lệ quốc tế. </a:t>
            </a:r>
          </a:p>
          <a:p>
            <a:pPr algn="just"/>
            <a:r>
              <a:rPr lang="vi-VN" sz="2000" dirty="0">
                <a:latin typeface="Times New Roman" panose="02020603050405020304" pitchFamily="18" charset="0"/>
                <a:cs typeface="Times New Roman" panose="02020603050405020304" pitchFamily="18" charset="0"/>
              </a:rPr>
              <a:t>3. Nghiên cứu, ứng dụng các công nghệ mới, tiềm năng như blockchain để xây dựng và triển khai thí điểm hệ thống quản trị tín chỉ carbon, giúp doanh nghiệp và quốc gia quản lý, giảm lượng khí thải carbon hướng tới mục tiêu chuyển đổi kép: chuyển đổi số và chuyển đổi xanh. </a:t>
            </a:r>
            <a:endParaRPr lang="en-US" sz="2000" dirty="0">
              <a:latin typeface="Times New Roman" panose="02020603050405020304" pitchFamily="18" charset="0"/>
              <a:cs typeface="Times New Roman" panose="02020603050405020304" pitchFamily="18" charset="0"/>
            </a:endParaRPr>
          </a:p>
        </p:txBody>
      </p:sp>
      <p:sp>
        <p:nvSpPr>
          <p:cNvPr id="4" name="Text Placeholder 3"/>
          <p:cNvSpPr>
            <a:spLocks noGrp="1"/>
          </p:cNvSpPr>
          <p:nvPr>
            <p:ph type="body" sz="half" idx="2"/>
          </p:nvPr>
        </p:nvSpPr>
        <p:spPr>
          <a:xfrm>
            <a:off x="677334" y="1456269"/>
            <a:ext cx="2952557" cy="2584449"/>
          </a:xfrm>
        </p:spPr>
        <p:txBody>
          <a:bodyPr>
            <a:normAutofit/>
          </a:bodyPr>
          <a:lstStyle/>
          <a:p>
            <a:pPr algn="just"/>
            <a:r>
              <a:rPr lang="vi-VN" sz="2000" i="1" dirty="0">
                <a:latin typeface="Times New Roman" panose="02020603050405020304" pitchFamily="18" charset="0"/>
                <a:cs typeface="Times New Roman" panose="02020603050405020304" pitchFamily="18" charset="0"/>
              </a:rPr>
              <a:t>Kế hoạch hành động quốc gia về phát triển kinh tế số</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giai</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đoạn</a:t>
            </a:r>
            <a:r>
              <a:rPr lang="en-US" sz="2000" i="1" dirty="0">
                <a:latin typeface="Times New Roman" panose="02020603050405020304" pitchFamily="18" charset="0"/>
                <a:cs typeface="Times New Roman" panose="02020603050405020304" pitchFamily="18" charset="0"/>
              </a:rPr>
              <a:t> 2024-2025 (</a:t>
            </a:r>
            <a:r>
              <a:rPr lang="vi-VN" sz="2000" i="1" dirty="0">
                <a:latin typeface="Times New Roman" panose="02020603050405020304" pitchFamily="18" charset="0"/>
                <a:cs typeface="Times New Roman" panose="02020603050405020304" pitchFamily="18" charset="0"/>
              </a:rPr>
              <a:t>Dự thảo </a:t>
            </a:r>
            <a:r>
              <a:rPr lang="en-US" sz="2000" i="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869684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006764"/>
          </a:xfrm>
        </p:spPr>
        <p:txBody>
          <a:bodyPr>
            <a:normAutofit fontScale="90000"/>
          </a:bodyPr>
          <a:lstStyle/>
          <a:p>
            <a:r>
              <a:rPr lang="en-US" b="1" dirty="0">
                <a:latin typeface="Times New Roman" panose="02020603050405020304" pitchFamily="18" charset="0"/>
                <a:cs typeface="Times New Roman" panose="02020603050405020304" pitchFamily="18" charset="0"/>
              </a:rPr>
              <a:t>II. MỤC ĐÍCH, YÊU CẦU</a:t>
            </a:r>
            <a:br>
              <a:rPr lang="en-US" b="1" dirty="0">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sz="half" idx="1"/>
          </p:nvPr>
        </p:nvSpPr>
        <p:spPr>
          <a:xfrm>
            <a:off x="677334" y="1708727"/>
            <a:ext cx="4184035" cy="4332634"/>
          </a:xfrm>
        </p:spPr>
        <p:txBody>
          <a:bodyPr>
            <a:normAutofit/>
          </a:bodyPr>
          <a:lstStyle/>
          <a:p>
            <a:pPr algn="just"/>
            <a:r>
              <a:rPr lang="nl-NL" sz="2400" dirty="0">
                <a:latin typeface="Times New Roman" panose="02020603050405020304" pitchFamily="18" charset="0"/>
                <a:cs typeface="Times New Roman" panose="02020603050405020304" pitchFamily="18" charset="0"/>
              </a:rPr>
              <a:t>Xây dựng kế hoạch và tổ chức đồng bộ có trọng điểm, hiệu quả triển khai thực hiện các nhiệm vụ phát triển kinh tế số và xã hội số trong lĩnh vực tài nguyên và môi trường tại Chiến lược quốc gia phát triển kinh tế số và xã hội số đến năm 2025, định hướng đến năm 2030.</a:t>
            </a:r>
            <a:endParaRPr lang="en-US" sz="2400" dirty="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a:xfrm>
            <a:off x="5089970" y="1708727"/>
            <a:ext cx="4184034" cy="4332635"/>
          </a:xfrm>
        </p:spPr>
        <p:txBody>
          <a:bodyPr>
            <a:normAutofit/>
          </a:bodyPr>
          <a:lstStyle/>
          <a:p>
            <a:pPr algn="just"/>
            <a:r>
              <a:rPr lang="vi-VN" sz="2400" dirty="0">
                <a:latin typeface="Times New Roman" panose="02020603050405020304" pitchFamily="18" charset="0"/>
                <a:cs typeface="Times New Roman" panose="02020603050405020304" pitchFamily="18" charset="0"/>
              </a:rPr>
              <a:t>Xác định đầy đủ, cụ thể, trọng tâm, trọng điểm, lộ trình thực hiện và bảo đảm tính khả thi thực hiện các nhiệm vụ của Bộ Tài nguyên và Môi trường, ngành tài nguyên và môi trường được giao</a:t>
            </a:r>
            <a:r>
              <a:rPr lang="en-US" sz="2400" dirty="0">
                <a:latin typeface="Times New Roman" panose="02020603050405020304" pitchFamily="18"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1967506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295565"/>
            <a:ext cx="9759757" cy="572654"/>
          </a:xfrm>
        </p:spPr>
        <p:txBody>
          <a:bodyPr>
            <a:normAutofit fontScale="90000"/>
          </a:bodyPr>
          <a:lstStyle/>
          <a:p>
            <a:r>
              <a:rPr lang="en-US" b="1" dirty="0">
                <a:latin typeface="Times New Roman" panose="02020603050405020304" pitchFamily="18" charset="0"/>
                <a:cs typeface="Times New Roman" panose="02020603050405020304" pitchFamily="18" charset="0"/>
              </a:rPr>
              <a:t>III. NHIỆM VỤ VÀ PHÂN CÔNG THỰC HIỆN</a:t>
            </a:r>
            <a:br>
              <a:rPr lang="en-US" dirty="0">
                <a:latin typeface="Times New Roman" panose="02020603050405020304" pitchFamily="18" charset="0"/>
                <a:cs typeface="Times New Roman" panose="02020603050405020304" pitchFamily="18" charset="0"/>
              </a:rPr>
            </a:br>
            <a:br>
              <a:rPr lang="en-US" b="1" dirty="0">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a:xfrm>
            <a:off x="483370" y="1958109"/>
            <a:ext cx="9168630" cy="4637435"/>
          </a:xfrm>
        </p:spPr>
        <p:txBody>
          <a:bodyPr>
            <a:normAutofit/>
          </a:bodyPr>
          <a:lstStyle/>
          <a:p>
            <a:pPr algn="just"/>
            <a:r>
              <a:rPr lang="vi-VN" sz="2400" dirty="0">
                <a:latin typeface="Times New Roman" panose="02020603050405020304" pitchFamily="18" charset="0"/>
                <a:cs typeface="Times New Roman" panose="02020603050405020304" pitchFamily="18" charset="0"/>
              </a:rPr>
              <a:t>Tuyên truyền, phổ biến, nâng cao nhận thức về kinh tế số và xã hội số, phát triển kinh tế số và xã hội số trong lĩnh vực tài nguyên và môi trường; lồng ghép nội dung về kinh tế số, xã hội số trong các sự kiện, hoạt động của ngành.</a:t>
            </a:r>
            <a:endParaRPr lang="en-US" sz="2400" dirty="0">
              <a:latin typeface="Times New Roman" panose="02020603050405020304" pitchFamily="18" charset="0"/>
              <a:cs typeface="Times New Roman" panose="02020603050405020304" pitchFamily="18" charset="0"/>
            </a:endParaRPr>
          </a:p>
        </p:txBody>
      </p:sp>
      <p:sp>
        <p:nvSpPr>
          <p:cNvPr id="4" name="Title 1"/>
          <p:cNvSpPr txBox="1">
            <a:spLocks/>
          </p:cNvSpPr>
          <p:nvPr/>
        </p:nvSpPr>
        <p:spPr>
          <a:xfrm>
            <a:off x="677332" y="1182255"/>
            <a:ext cx="9759757" cy="729673"/>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b="1" dirty="0">
                <a:latin typeface="Times New Roman" panose="02020603050405020304" pitchFamily="18" charset="0"/>
                <a:cs typeface="Times New Roman" panose="02020603050405020304" pitchFamily="18" charset="0"/>
              </a:rPr>
              <a:t>1. </a:t>
            </a:r>
            <a:r>
              <a:rPr lang="en-US" sz="2400" b="1" dirty="0" err="1">
                <a:latin typeface="Times New Roman" panose="02020603050405020304" pitchFamily="18" charset="0"/>
                <a:cs typeface="Times New Roman" panose="02020603050405020304" pitchFamily="18" charset="0"/>
              </a:rPr>
              <a:t>Nâng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cao</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nhận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thức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hoàn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thiện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thể</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chế</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chính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sách</a:t>
            </a:r>
            <a:br>
              <a:rPr lang="en-US" sz="2400" dirty="0">
                <a:latin typeface="Times New Roman" panose="02020603050405020304" pitchFamily="18" charset="0"/>
                <a:cs typeface="Times New Roman" panose="02020603050405020304" pitchFamily="18" charset="0"/>
              </a:rPr>
            </a:br>
            <a:br>
              <a:rPr lang="en-US" sz="2400" b="1" dirty="0">
                <a:latin typeface="Times New Roman" panose="02020603050405020304" pitchFamily="18" charset="0"/>
                <a:cs typeface="Times New Roman" panose="02020603050405020304" pitchFamily="18" charset="0"/>
              </a:rPr>
            </a:br>
            <a:endParaRPr lang="en-US" sz="2400" dirty="0"/>
          </a:p>
        </p:txBody>
      </p:sp>
    </p:spTree>
    <p:extLst>
      <p:ext uri="{BB962C8B-B14F-4D97-AF65-F5344CB8AC3E}">
        <p14:creationId xmlns:p14="http://schemas.microsoft.com/office/powerpoint/2010/main" val="4783620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295565"/>
            <a:ext cx="9759757" cy="572654"/>
          </a:xfrm>
        </p:spPr>
        <p:txBody>
          <a:bodyPr>
            <a:normAutofit fontScale="90000"/>
          </a:bodyPr>
          <a:lstStyle/>
          <a:p>
            <a:r>
              <a:rPr lang="en-US" b="1" dirty="0">
                <a:latin typeface="Times New Roman" panose="02020603050405020304" pitchFamily="18" charset="0"/>
                <a:cs typeface="Times New Roman" panose="02020603050405020304" pitchFamily="18" charset="0"/>
              </a:rPr>
              <a:t>III. NHIỆM VỤ VÀ PHÂN CÔNG THỰC HIỆN</a:t>
            </a:r>
            <a:br>
              <a:rPr lang="en-US" dirty="0">
                <a:latin typeface="Times New Roman" panose="02020603050405020304" pitchFamily="18" charset="0"/>
                <a:cs typeface="Times New Roman" panose="02020603050405020304" pitchFamily="18" charset="0"/>
              </a:rPr>
            </a:br>
            <a:br>
              <a:rPr lang="en-US" b="1" dirty="0">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a:xfrm>
            <a:off x="483370" y="1958109"/>
            <a:ext cx="9168630" cy="4637435"/>
          </a:xfrm>
        </p:spPr>
        <p:txBody>
          <a:bodyPr>
            <a:normAutofit/>
          </a:bodyPr>
          <a:lstStyle/>
          <a:p>
            <a:pPr algn="just"/>
            <a:r>
              <a:rPr lang="vi-VN" sz="2400" dirty="0">
                <a:latin typeface="Times New Roman" panose="02020603050405020304" pitchFamily="18" charset="0"/>
                <a:cs typeface="Times New Roman" panose="02020603050405020304" pitchFamily="18" charset="0"/>
              </a:rPr>
              <a:t>Rà soát sửa đổi, bổ sung, xây dựng cơ chế, chính sách, văn bản quy phạm pháp luật về tài nguyên và môi trường phù hợp với yêu cầu của phát triển kinh tế số, xã hội số, thúc đẩy đổi mới sáng tạo, bảo đảm hoạt động trực tuyến đạt tỷ lệ từ 50% trở lên trong hoạt động của ngành ngành tài nguyên và môi trường.</a:t>
            </a:r>
            <a:endParaRPr lang="en-US" sz="2400" dirty="0">
              <a:latin typeface="Times New Roman" panose="02020603050405020304" pitchFamily="18" charset="0"/>
              <a:cs typeface="Times New Roman" panose="02020603050405020304" pitchFamily="18" charset="0"/>
            </a:endParaRPr>
          </a:p>
        </p:txBody>
      </p:sp>
      <p:sp>
        <p:nvSpPr>
          <p:cNvPr id="4" name="Title 1"/>
          <p:cNvSpPr txBox="1">
            <a:spLocks/>
          </p:cNvSpPr>
          <p:nvPr/>
        </p:nvSpPr>
        <p:spPr>
          <a:xfrm>
            <a:off x="677332" y="1182255"/>
            <a:ext cx="9759757" cy="729673"/>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b="1" dirty="0">
                <a:latin typeface="Times New Roman" panose="02020603050405020304" pitchFamily="18" charset="0"/>
                <a:cs typeface="Times New Roman" panose="02020603050405020304" pitchFamily="18" charset="0"/>
              </a:rPr>
              <a:t>1. </a:t>
            </a:r>
            <a:r>
              <a:rPr lang="en-US" sz="2400" b="1" dirty="0" err="1">
                <a:latin typeface="Times New Roman" panose="02020603050405020304" pitchFamily="18" charset="0"/>
                <a:cs typeface="Times New Roman" panose="02020603050405020304" pitchFamily="18" charset="0"/>
              </a:rPr>
              <a:t>Nâng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cao</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nhận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thức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hoàn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thiện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thể</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chế</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chính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sách</a:t>
            </a:r>
            <a:br>
              <a:rPr lang="en-US" sz="2400" dirty="0">
                <a:latin typeface="Times New Roman" panose="02020603050405020304" pitchFamily="18" charset="0"/>
                <a:cs typeface="Times New Roman" panose="02020603050405020304" pitchFamily="18" charset="0"/>
              </a:rPr>
            </a:br>
            <a:br>
              <a:rPr lang="en-US" sz="2400" b="1" dirty="0">
                <a:latin typeface="Times New Roman" panose="02020603050405020304" pitchFamily="18" charset="0"/>
                <a:cs typeface="Times New Roman" panose="02020603050405020304" pitchFamily="18" charset="0"/>
              </a:rPr>
            </a:br>
            <a:endParaRPr lang="en-US" sz="2400" dirty="0"/>
          </a:p>
        </p:txBody>
      </p:sp>
    </p:spTree>
    <p:extLst>
      <p:ext uri="{BB962C8B-B14F-4D97-AF65-F5344CB8AC3E}">
        <p14:creationId xmlns:p14="http://schemas.microsoft.com/office/powerpoint/2010/main" val="2495813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295565"/>
            <a:ext cx="9759757" cy="572654"/>
          </a:xfrm>
        </p:spPr>
        <p:txBody>
          <a:bodyPr>
            <a:normAutofit fontScale="90000"/>
          </a:bodyPr>
          <a:lstStyle/>
          <a:p>
            <a:r>
              <a:rPr lang="en-US" b="1" dirty="0">
                <a:latin typeface="Times New Roman" panose="02020603050405020304" pitchFamily="18" charset="0"/>
                <a:cs typeface="Times New Roman" panose="02020603050405020304" pitchFamily="18" charset="0"/>
              </a:rPr>
              <a:t>III. NHIỆM VỤ VÀ PHÂN CÔNG THỰC HIỆN</a:t>
            </a:r>
            <a:br>
              <a:rPr lang="en-US" dirty="0">
                <a:latin typeface="Times New Roman" panose="02020603050405020304" pitchFamily="18" charset="0"/>
                <a:cs typeface="Times New Roman" panose="02020603050405020304" pitchFamily="18" charset="0"/>
              </a:rPr>
            </a:br>
            <a:br>
              <a:rPr lang="en-US" b="1" dirty="0">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a:xfrm>
            <a:off x="483370" y="1958109"/>
            <a:ext cx="9168630" cy="4637435"/>
          </a:xfrm>
        </p:spPr>
        <p:txBody>
          <a:bodyPr>
            <a:normAutofit/>
          </a:bodyPr>
          <a:lstStyle/>
          <a:p>
            <a:pPr algn="just"/>
            <a:r>
              <a:rPr lang="vi-VN" sz="2400" dirty="0">
                <a:latin typeface="Times New Roman" panose="02020603050405020304" pitchFamily="18" charset="0"/>
                <a:cs typeface="Times New Roman" panose="02020603050405020304" pitchFamily="18" charset="0"/>
              </a:rPr>
              <a:t>Rà soát, sửa đổi, ban hành mới quy định, chính sách về tài sản dữ liệu, mua bán dữ liệu, dịch vụ dữ liệu, phí, lệ phí, thanh toán trực tuyến, hợp đồng điện tử đối với hoạt động cung cấp, kết nối chia sẻ dữ liệu số tài nguyên và môi trường tạo nguồn thu làm giàu, duy trì, phát triển dữ liệu.</a:t>
            </a:r>
            <a:endParaRPr lang="en-US" sz="2400" dirty="0">
              <a:latin typeface="Times New Roman" panose="02020603050405020304" pitchFamily="18" charset="0"/>
              <a:cs typeface="Times New Roman" panose="02020603050405020304" pitchFamily="18" charset="0"/>
            </a:endParaRPr>
          </a:p>
        </p:txBody>
      </p:sp>
      <p:sp>
        <p:nvSpPr>
          <p:cNvPr id="4" name="Title 1"/>
          <p:cNvSpPr txBox="1">
            <a:spLocks/>
          </p:cNvSpPr>
          <p:nvPr/>
        </p:nvSpPr>
        <p:spPr>
          <a:xfrm>
            <a:off x="677332" y="1182255"/>
            <a:ext cx="9759757" cy="729673"/>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b="1" dirty="0">
                <a:latin typeface="Times New Roman" panose="02020603050405020304" pitchFamily="18" charset="0"/>
                <a:cs typeface="Times New Roman" panose="02020603050405020304" pitchFamily="18" charset="0"/>
              </a:rPr>
              <a:t>1. </a:t>
            </a:r>
            <a:r>
              <a:rPr lang="en-US" sz="2400" b="1" dirty="0" err="1">
                <a:latin typeface="Times New Roman" panose="02020603050405020304" pitchFamily="18" charset="0"/>
                <a:cs typeface="Times New Roman" panose="02020603050405020304" pitchFamily="18" charset="0"/>
              </a:rPr>
              <a:t>Nâng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cao</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nhận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thức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hoàn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thiện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thể</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chế</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chính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sách</a:t>
            </a:r>
            <a:br>
              <a:rPr lang="en-US" sz="2400" dirty="0">
                <a:latin typeface="Times New Roman" panose="02020603050405020304" pitchFamily="18" charset="0"/>
                <a:cs typeface="Times New Roman" panose="02020603050405020304" pitchFamily="18" charset="0"/>
              </a:rPr>
            </a:br>
            <a:br>
              <a:rPr lang="en-US" sz="2400" b="1" dirty="0">
                <a:latin typeface="Times New Roman" panose="02020603050405020304" pitchFamily="18" charset="0"/>
                <a:cs typeface="Times New Roman" panose="02020603050405020304" pitchFamily="18" charset="0"/>
              </a:rPr>
            </a:br>
            <a:endParaRPr lang="en-US" sz="2400" dirty="0"/>
          </a:p>
        </p:txBody>
      </p:sp>
    </p:spTree>
    <p:extLst>
      <p:ext uri="{BB962C8B-B14F-4D97-AF65-F5344CB8AC3E}">
        <p14:creationId xmlns:p14="http://schemas.microsoft.com/office/powerpoint/2010/main" val="28035534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295565"/>
            <a:ext cx="9759757" cy="572654"/>
          </a:xfrm>
        </p:spPr>
        <p:txBody>
          <a:bodyPr>
            <a:normAutofit fontScale="90000"/>
          </a:bodyPr>
          <a:lstStyle/>
          <a:p>
            <a:r>
              <a:rPr lang="en-US" b="1" dirty="0">
                <a:latin typeface="Times New Roman" panose="02020603050405020304" pitchFamily="18" charset="0"/>
                <a:cs typeface="Times New Roman" panose="02020603050405020304" pitchFamily="18" charset="0"/>
              </a:rPr>
              <a:t>III. NHIỆM VỤ VÀ PHÂN CÔNG THỰC HIỆN</a:t>
            </a:r>
            <a:br>
              <a:rPr lang="en-US" dirty="0">
                <a:latin typeface="Times New Roman" panose="02020603050405020304" pitchFamily="18" charset="0"/>
                <a:cs typeface="Times New Roman" panose="02020603050405020304" pitchFamily="18" charset="0"/>
              </a:rPr>
            </a:br>
            <a:br>
              <a:rPr lang="en-US" b="1" dirty="0">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a:xfrm>
            <a:off x="483370" y="1958109"/>
            <a:ext cx="9168630" cy="4637435"/>
          </a:xfrm>
        </p:spPr>
        <p:txBody>
          <a:bodyPr>
            <a:normAutofit/>
          </a:bodyPr>
          <a:lstStyle/>
          <a:p>
            <a:pPr algn="just"/>
            <a:r>
              <a:rPr lang="vi-VN" sz="2400" dirty="0">
                <a:latin typeface="Times New Roman" panose="02020603050405020304" pitchFamily="18" charset="0"/>
                <a:cs typeface="Times New Roman" panose="02020603050405020304" pitchFamily="18" charset="0"/>
              </a:rPr>
              <a:t>Rà soát, xây dựng và ban hành các tiêu chuẩn, quy chuẩn kỹ thuật ngành tài nguyên và môi trường bảo vệ chủ quyền số quốc gia, bảo đảm khả năng kết nối, tương thích giữa các nền tảng số, dữ liệu số theo chiều dọc (các nền tảng trong cùng ngành lĩnh vực) và theo chiều ngang (giữa các nền tảng khác lĩnh vực), phù hợp với tiêu chuẩn và thông lệ quốc tế.</a:t>
            </a:r>
            <a:endParaRPr lang="en-US" sz="2400" dirty="0">
              <a:latin typeface="Times New Roman" panose="02020603050405020304" pitchFamily="18" charset="0"/>
              <a:cs typeface="Times New Roman" panose="02020603050405020304" pitchFamily="18" charset="0"/>
            </a:endParaRPr>
          </a:p>
        </p:txBody>
      </p:sp>
      <p:sp>
        <p:nvSpPr>
          <p:cNvPr id="4" name="Title 1"/>
          <p:cNvSpPr txBox="1">
            <a:spLocks/>
          </p:cNvSpPr>
          <p:nvPr/>
        </p:nvSpPr>
        <p:spPr>
          <a:xfrm>
            <a:off x="677332" y="1182255"/>
            <a:ext cx="9759757" cy="729673"/>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400" b="1" dirty="0">
                <a:latin typeface="Times New Roman" panose="02020603050405020304" pitchFamily="18" charset="0"/>
                <a:cs typeface="Times New Roman" panose="02020603050405020304" pitchFamily="18" charset="0"/>
              </a:rPr>
              <a:t>1. </a:t>
            </a:r>
            <a:r>
              <a:rPr lang="en-US" sz="2400" b="1" dirty="0" err="1">
                <a:latin typeface="Times New Roman" panose="02020603050405020304" pitchFamily="18" charset="0"/>
                <a:cs typeface="Times New Roman" panose="02020603050405020304" pitchFamily="18" charset="0"/>
              </a:rPr>
              <a:t>Nâng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cao</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nhận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thức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hoàn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thiện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thể</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chế</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chính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sách</a:t>
            </a:r>
            <a:br>
              <a:rPr lang="en-US" sz="2400" dirty="0">
                <a:latin typeface="Times New Roman" panose="02020603050405020304" pitchFamily="18" charset="0"/>
                <a:cs typeface="Times New Roman" panose="02020603050405020304" pitchFamily="18" charset="0"/>
              </a:rPr>
            </a:br>
            <a:br>
              <a:rPr lang="en-US" sz="2400" b="1" dirty="0">
                <a:latin typeface="Times New Roman" panose="02020603050405020304" pitchFamily="18" charset="0"/>
                <a:cs typeface="Times New Roman" panose="02020603050405020304" pitchFamily="18" charset="0"/>
              </a:rPr>
            </a:br>
            <a:endParaRPr lang="en-US" sz="2400" dirty="0"/>
          </a:p>
        </p:txBody>
      </p:sp>
    </p:spTree>
    <p:extLst>
      <p:ext uri="{BB962C8B-B14F-4D97-AF65-F5344CB8AC3E}">
        <p14:creationId xmlns:p14="http://schemas.microsoft.com/office/powerpoint/2010/main" val="32212432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133</TotalTime>
  <Words>3690</Words>
  <Application>Microsoft Office PowerPoint</Application>
  <PresentationFormat>Widescreen</PresentationFormat>
  <Paragraphs>152</Paragraphs>
  <Slides>19</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Times New Roman</vt:lpstr>
      <vt:lpstr>Trebuchet MS</vt:lpstr>
      <vt:lpstr>Wingdings 3</vt:lpstr>
      <vt:lpstr>Facet</vt:lpstr>
      <vt:lpstr>KẾ HOẠCH CỦA  BỘ TÀI NGUYÊN VÀ MÔI TRƯỜNG   TRIỂN KHAI CHIẾN LƯỢC QUỐC GIA PHÁT TRIỂN KINH TẾ SỐ VÀ XÃ HỘI SỐ ĐẾN NĂM 2025, ĐỊNH HƯỚNG ĐẾN NĂM 2030 THEO QUYẾT ĐỊNH SỐ 411/QĐ-TTG NGÀY 31 THÁNG 3 NĂM 2022 CỦA  THỦ TƯỚNG CHÍNH PHỦ  </vt:lpstr>
      <vt:lpstr>NỘI DUNG</vt:lpstr>
      <vt:lpstr>I. CĂN CỨ ĐỀ XUẤT</vt:lpstr>
      <vt:lpstr>I. CĂN CỨ ĐỀ XUẤT</vt:lpstr>
      <vt:lpstr>II. MỤC ĐÍCH, YÊU CẦU </vt:lpstr>
      <vt:lpstr>III. NHIỆM VỤ VÀ PHÂN CÔNG THỰC HIỆN  </vt:lpstr>
      <vt:lpstr>III. NHIỆM VỤ VÀ PHÂN CÔNG THỰC HIỆN  </vt:lpstr>
      <vt:lpstr>III. NHIỆM VỤ VÀ PHÂN CÔNG THỰC HIỆN  </vt:lpstr>
      <vt:lpstr>III. NHIỆM VỤ VÀ PHÂN CÔNG THỰC HIỆN  </vt:lpstr>
      <vt:lpstr>III. NHIỆM VỤ VÀ PHÂN CÔNG THỰC HIỆN  </vt:lpstr>
      <vt:lpstr>III. NHIỆM VỤ VÀ PHÂN CÔNG THỰC HIỆN  </vt:lpstr>
      <vt:lpstr>III. NHIỆM VỤ VÀ PHÂN CÔNG THỰC HIỆN  </vt:lpstr>
      <vt:lpstr>III. NHIỆM VỤ VÀ PHÂN CÔNG THỰC HIỆN  </vt:lpstr>
      <vt:lpstr>III. NHIỆM VỤ VÀ PHÂN CÔNG THỰC HIỆN  </vt:lpstr>
      <vt:lpstr>III. NHIỆM VỤ VÀ PHÂN CÔNG THỰC HIỆN  </vt:lpstr>
      <vt:lpstr>III. NHIỆM VỤ VÀ PHÂN CÔNG THỰC HIỆN  </vt:lpstr>
      <vt:lpstr>III. NHIỆM VỤ VÀ PHÂN CÔNG THỰC HIỆN  </vt:lpstr>
      <vt:lpstr>IV. TỔ CHỨC THỰC HIỆN   </vt:lpstr>
      <vt:lpstr>TRÂN TRỌNG CẢM ƠN!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KẾ HOẠCH CỦA  BỘ TÀI NGUYÊN VÀ MÔI TRƯỜNG  TRIỂN KHAI CHIẾN LƯỢC QUỐC GIA PHÁT TRIỂN KINH TẾ SỐ VÀ XÃ HỘI SỐ ĐẾN NĂM 2025, ĐỊNH HƯỚNG ĐẾN NĂM 2030 THEO QUYẾT ĐỊNH SỐ 411/QĐ-TTG NGÀY 31 THÁNG 3 NĂM 2022 CỦA  THỦ TƯỚNG CHÍNH PHỦ</dc:title>
  <dc:creator>Windows User</dc:creator>
  <cp:lastModifiedBy>Khôi Bùi Mạnh</cp:lastModifiedBy>
  <cp:revision>16</cp:revision>
  <dcterms:created xsi:type="dcterms:W3CDTF">2023-12-12T16:22:24Z</dcterms:created>
  <dcterms:modified xsi:type="dcterms:W3CDTF">2023-12-14T04:06:30Z</dcterms:modified>
</cp:coreProperties>
</file>