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6" r:id="rId3"/>
    <p:sldId id="257" r:id="rId4"/>
    <p:sldId id="266" r:id="rId5"/>
    <p:sldId id="271" r:id="rId6"/>
    <p:sldId id="301" r:id="rId7"/>
    <p:sldId id="273" r:id="rId8"/>
    <p:sldId id="299" r:id="rId9"/>
    <p:sldId id="275" r:id="rId10"/>
    <p:sldId id="268" r:id="rId11"/>
    <p:sldId id="276" r:id="rId12"/>
    <p:sldId id="278" r:id="rId13"/>
    <p:sldId id="332" r:id="rId14"/>
    <p:sldId id="333" r:id="rId15"/>
    <p:sldId id="334" r:id="rId16"/>
    <p:sldId id="344" r:id="rId17"/>
    <p:sldId id="25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5" autoAdjust="0"/>
  </p:normalViewPr>
  <p:slideViewPr>
    <p:cSldViewPr>
      <p:cViewPr varScale="1">
        <p:scale>
          <a:sx n="139" d="100"/>
          <a:sy n="139" d="100"/>
        </p:scale>
        <p:origin x="-750" y="-96"/>
      </p:cViewPr>
      <p:guideLst>
        <p:guide orient="horz" pos="1620"/>
        <p:guide pos="2880"/>
      </p:guideLst>
    </p:cSldViewPr>
  </p:slideViewPr>
  <p:notesTextViewPr>
    <p:cViewPr>
      <p:scale>
        <a:sx n="1" d="1"/>
        <a:sy n="1" d="1"/>
      </p:scale>
      <p:origin x="0" y="0"/>
    </p:cViewPr>
  </p:notesTextViewPr>
  <p:notesViewPr>
    <p:cSldViewPr>
      <p:cViewPr varScale="1">
        <p:scale>
          <a:sx n="85" d="100"/>
          <a:sy n="85" d="100"/>
        </p:scale>
        <p:origin x="-37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vi-VN" sz="1400" b="1" i="0" u="none" strike="noStrike" baseline="0" dirty="0">
                <a:solidFill>
                  <a:srgbClr val="0D0D0D"/>
                </a:solidFill>
                <a:effectLst/>
              </a:rPr>
              <a:t>Số cuộc tấn công mạng gây ra sự cố được </a:t>
            </a:r>
            <a:r>
              <a:rPr lang="vi-VN" sz="1400" b="1" dirty="0">
                <a:solidFill>
                  <a:srgbClr val="0D0D0D"/>
                </a:solidFill>
              </a:rPr>
              <a:t>ghi nhận, cảnh báo và hướng dẫn xử lý</a:t>
            </a:r>
            <a:endParaRPr lang="en-US" sz="1400" b="1" dirty="0">
              <a:solidFill>
                <a:srgbClr val="0D0D0D"/>
              </a:solidFill>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Năm 2022</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1-1866-4F15-9351-97F944749CAF}"/>
              </c:ext>
            </c:extLst>
          </c:dPt>
          <c:dPt>
            <c:idx val="1"/>
            <c:invertIfNegative val="0"/>
            <c:bubble3D val="0"/>
            <c:extLst xmlns:c16r2="http://schemas.microsoft.com/office/drawing/2015/06/chart">
              <c:ext xmlns:c16="http://schemas.microsoft.com/office/drawing/2014/chart" uri="{C3380CC4-5D6E-409C-BE32-E72D297353CC}">
                <c16:uniqueId val="{00000003-1866-4F15-9351-97F944749CAF}"/>
              </c:ext>
            </c:extLst>
          </c:dPt>
          <c:dPt>
            <c:idx val="2"/>
            <c:invertIfNegative val="0"/>
            <c:bubble3D val="0"/>
            <c:spPr>
              <a:solidFill>
                <a:srgbClr val="00BDFB"/>
              </a:solidFill>
              <a:ln>
                <a:noFill/>
              </a:ln>
              <a:effectLst/>
              <a:sp3d/>
            </c:spPr>
            <c:extLst xmlns:c16r2="http://schemas.microsoft.com/office/drawing/2015/06/chart">
              <c:ext xmlns:c16="http://schemas.microsoft.com/office/drawing/2014/chart" uri="{C3380CC4-5D6E-409C-BE32-E72D297353CC}">
                <c16:uniqueId val="{00000005-1866-4F15-9351-97F944749CAF}"/>
              </c:ext>
            </c:extLst>
          </c:dPt>
          <c:dPt>
            <c:idx val="3"/>
            <c:invertIfNegative val="0"/>
            <c:bubble3D val="0"/>
            <c:spPr>
              <a:solidFill>
                <a:srgbClr val="5A33DE"/>
              </a:solidFill>
              <a:ln>
                <a:noFill/>
              </a:ln>
              <a:effectLst/>
              <a:sp3d/>
            </c:spPr>
            <c:extLst xmlns:c16r2="http://schemas.microsoft.com/office/drawing/2015/06/chart">
              <c:ext xmlns:c16="http://schemas.microsoft.com/office/drawing/2014/chart" uri="{C3380CC4-5D6E-409C-BE32-E72D297353CC}">
                <c16:uniqueId val="{00000007-1866-4F15-9351-97F944749CAF}"/>
              </c:ext>
            </c:extLst>
          </c:dPt>
          <c:cat>
            <c:strRef>
              <c:f>Sheet1!$A$2:$A$5</c:f>
              <c:strCache>
                <c:ptCount val="4"/>
                <c:pt idx="0">
                  <c:v>Tổng</c:v>
                </c:pt>
                <c:pt idx="1">
                  <c:v>Phishing</c:v>
                </c:pt>
                <c:pt idx="2">
                  <c:v>Deface</c:v>
                </c:pt>
                <c:pt idx="3">
                  <c:v>Malware</c:v>
                </c:pt>
              </c:strCache>
            </c:strRef>
          </c:cat>
          <c:val>
            <c:numRef>
              <c:f>Sheet1!$B$2:$B$5</c:f>
              <c:numCache>
                <c:formatCode>#,##0</c:formatCode>
                <c:ptCount val="4"/>
                <c:pt idx="0">
                  <c:v>11428</c:v>
                </c:pt>
                <c:pt idx="1">
                  <c:v>10283</c:v>
                </c:pt>
                <c:pt idx="2">
                  <c:v>451</c:v>
                </c:pt>
                <c:pt idx="3">
                  <c:v>884</c:v>
                </c:pt>
              </c:numCache>
            </c:numRef>
          </c:val>
          <c:extLst xmlns:c16r2="http://schemas.microsoft.com/office/drawing/2015/06/chart">
            <c:ext xmlns:c16="http://schemas.microsoft.com/office/drawing/2014/chart" uri="{C3380CC4-5D6E-409C-BE32-E72D297353CC}">
              <c16:uniqueId val="{00000008-1866-4F15-9351-97F944749CAF}"/>
            </c:ext>
          </c:extLst>
        </c:ser>
        <c:dLbls>
          <c:showLegendKey val="0"/>
          <c:showVal val="0"/>
          <c:showCatName val="0"/>
          <c:showSerName val="0"/>
          <c:showPercent val="0"/>
          <c:showBubbleSize val="0"/>
        </c:dLbls>
        <c:gapWidth val="150"/>
        <c:shape val="box"/>
        <c:axId val="231656064"/>
        <c:axId val="45965696"/>
        <c:axId val="0"/>
      </c:bar3DChart>
      <c:catAx>
        <c:axId val="231656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65696"/>
        <c:crosses val="autoZero"/>
        <c:auto val="1"/>
        <c:lblAlgn val="ctr"/>
        <c:lblOffset val="100"/>
        <c:noMultiLvlLbl val="0"/>
      </c:catAx>
      <c:valAx>
        <c:axId val="4596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6560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E0D27-16AA-4758-9F07-2ECE5836F4D2}" type="datetimeFigureOut">
              <a:rPr lang="en-US" smtClean="0"/>
              <a:t>12/14/2023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91F01-2D32-40E8-864B-9A50E9A73782}" type="slidenum">
              <a:rPr lang="en-US" smtClean="0"/>
              <a:t>‹#›</a:t>
            </a:fld>
            <a:endParaRPr lang="en-US"/>
          </a:p>
        </p:txBody>
      </p:sp>
    </p:spTree>
    <p:extLst>
      <p:ext uri="{BB962C8B-B14F-4D97-AF65-F5344CB8AC3E}">
        <p14:creationId xmlns:p14="http://schemas.microsoft.com/office/powerpoint/2010/main" val="65805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1</a:t>
            </a:fld>
            <a:endParaRPr lang="en-US"/>
          </a:p>
        </p:txBody>
      </p:sp>
    </p:spTree>
    <p:extLst>
      <p:ext uri="{BB962C8B-B14F-4D97-AF65-F5344CB8AC3E}">
        <p14:creationId xmlns:p14="http://schemas.microsoft.com/office/powerpoint/2010/main" val="13665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10</a:t>
            </a:fld>
            <a:endParaRPr lang="en-US"/>
          </a:p>
        </p:txBody>
      </p:sp>
    </p:spTree>
    <p:extLst>
      <p:ext uri="{BB962C8B-B14F-4D97-AF65-F5344CB8AC3E}">
        <p14:creationId xmlns:p14="http://schemas.microsoft.com/office/powerpoint/2010/main" val="236856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11</a:t>
            </a:fld>
            <a:endParaRPr lang="en-US"/>
          </a:p>
        </p:txBody>
      </p:sp>
    </p:spTree>
    <p:extLst>
      <p:ext uri="{BB962C8B-B14F-4D97-AF65-F5344CB8AC3E}">
        <p14:creationId xmlns:p14="http://schemas.microsoft.com/office/powerpoint/2010/main" val="409133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12</a:t>
            </a:fld>
            <a:endParaRPr lang="en-US"/>
          </a:p>
        </p:txBody>
      </p:sp>
    </p:spTree>
    <p:extLst>
      <p:ext uri="{BB962C8B-B14F-4D97-AF65-F5344CB8AC3E}">
        <p14:creationId xmlns:p14="http://schemas.microsoft.com/office/powerpoint/2010/main" val="320442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13</a:t>
            </a:fld>
            <a:endParaRPr lang="en-US"/>
          </a:p>
        </p:txBody>
      </p:sp>
    </p:spTree>
    <p:extLst>
      <p:ext uri="{BB962C8B-B14F-4D97-AF65-F5344CB8AC3E}">
        <p14:creationId xmlns:p14="http://schemas.microsoft.com/office/powerpoint/2010/main" val="246973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14</a:t>
            </a:fld>
            <a:endParaRPr lang="en-US"/>
          </a:p>
        </p:txBody>
      </p:sp>
    </p:spTree>
    <p:extLst>
      <p:ext uri="{BB962C8B-B14F-4D97-AF65-F5344CB8AC3E}">
        <p14:creationId xmlns:p14="http://schemas.microsoft.com/office/powerpoint/2010/main" val="166218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15</a:t>
            </a:fld>
            <a:endParaRPr lang="en-US"/>
          </a:p>
        </p:txBody>
      </p:sp>
    </p:spTree>
    <p:extLst>
      <p:ext uri="{BB962C8B-B14F-4D97-AF65-F5344CB8AC3E}">
        <p14:creationId xmlns:p14="http://schemas.microsoft.com/office/powerpoint/2010/main" val="235405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16</a:t>
            </a:fld>
            <a:endParaRPr lang="en-US"/>
          </a:p>
        </p:txBody>
      </p:sp>
    </p:spTree>
    <p:extLst>
      <p:ext uri="{BB962C8B-B14F-4D97-AF65-F5344CB8AC3E}">
        <p14:creationId xmlns:p14="http://schemas.microsoft.com/office/powerpoint/2010/main" val="1090252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17</a:t>
            </a:fld>
            <a:endParaRPr lang="en-US"/>
          </a:p>
        </p:txBody>
      </p:sp>
    </p:spTree>
    <p:extLst>
      <p:ext uri="{BB962C8B-B14F-4D97-AF65-F5344CB8AC3E}">
        <p14:creationId xmlns:p14="http://schemas.microsoft.com/office/powerpoint/2010/main" val="384891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2</a:t>
            </a:fld>
            <a:endParaRPr lang="en-US"/>
          </a:p>
        </p:txBody>
      </p:sp>
    </p:spTree>
    <p:extLst>
      <p:ext uri="{BB962C8B-B14F-4D97-AF65-F5344CB8AC3E}">
        <p14:creationId xmlns:p14="http://schemas.microsoft.com/office/powerpoint/2010/main" val="388291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3</a:t>
            </a:fld>
            <a:endParaRPr lang="en-US"/>
          </a:p>
        </p:txBody>
      </p:sp>
    </p:spTree>
    <p:extLst>
      <p:ext uri="{BB962C8B-B14F-4D97-AF65-F5344CB8AC3E}">
        <p14:creationId xmlns:p14="http://schemas.microsoft.com/office/powerpoint/2010/main" val="94292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4</a:t>
            </a:fld>
            <a:endParaRPr lang="en-US"/>
          </a:p>
        </p:txBody>
      </p:sp>
    </p:spTree>
    <p:extLst>
      <p:ext uri="{BB962C8B-B14F-4D97-AF65-F5344CB8AC3E}">
        <p14:creationId xmlns:p14="http://schemas.microsoft.com/office/powerpoint/2010/main" val="229453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5</a:t>
            </a:fld>
            <a:endParaRPr lang="en-US"/>
          </a:p>
        </p:txBody>
      </p:sp>
    </p:spTree>
    <p:extLst>
      <p:ext uri="{BB962C8B-B14F-4D97-AF65-F5344CB8AC3E}">
        <p14:creationId xmlns:p14="http://schemas.microsoft.com/office/powerpoint/2010/main" val="130977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6</a:t>
            </a:fld>
            <a:endParaRPr lang="en-US"/>
          </a:p>
        </p:txBody>
      </p:sp>
    </p:spTree>
    <p:extLst>
      <p:ext uri="{BB962C8B-B14F-4D97-AF65-F5344CB8AC3E}">
        <p14:creationId xmlns:p14="http://schemas.microsoft.com/office/powerpoint/2010/main" val="226952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7</a:t>
            </a:fld>
            <a:endParaRPr lang="en-US"/>
          </a:p>
        </p:txBody>
      </p:sp>
    </p:spTree>
    <p:extLst>
      <p:ext uri="{BB962C8B-B14F-4D97-AF65-F5344CB8AC3E}">
        <p14:creationId xmlns:p14="http://schemas.microsoft.com/office/powerpoint/2010/main" val="161678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91F01-2D32-40E8-864B-9A50E9A73782}" type="slidenum">
              <a:rPr lang="en-US" smtClean="0"/>
              <a:t>8</a:t>
            </a:fld>
            <a:endParaRPr lang="en-US"/>
          </a:p>
        </p:txBody>
      </p:sp>
    </p:spTree>
    <p:extLst>
      <p:ext uri="{BB962C8B-B14F-4D97-AF65-F5344CB8AC3E}">
        <p14:creationId xmlns:p14="http://schemas.microsoft.com/office/powerpoint/2010/main" val="161678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91F01-2D32-40E8-864B-9A50E9A73782}" type="slidenum">
              <a:rPr lang="en-US" smtClean="0"/>
              <a:t>9</a:t>
            </a:fld>
            <a:endParaRPr lang="en-US"/>
          </a:p>
        </p:txBody>
      </p:sp>
    </p:spTree>
    <p:extLst>
      <p:ext uri="{BB962C8B-B14F-4D97-AF65-F5344CB8AC3E}">
        <p14:creationId xmlns:p14="http://schemas.microsoft.com/office/powerpoint/2010/main" val="425634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62E9C4-1681-4A34-969E-13346C082DE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298950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2E9C4-1681-4A34-969E-13346C082DE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12663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2E9C4-1681-4A34-969E-13346C082DE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26790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2E9C4-1681-4A34-969E-13346C082DE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99122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62E9C4-1681-4A34-969E-13346C082DE4}"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120987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2E9C4-1681-4A34-969E-13346C082DE4}"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423878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2E9C4-1681-4A34-969E-13346C082DE4}"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388916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2E9C4-1681-4A34-969E-13346C082DE4}"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64002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2E9C4-1681-4A34-969E-13346C082DE4}"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24404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2E9C4-1681-4A34-969E-13346C082DE4}"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32518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2E9C4-1681-4A34-969E-13346C082DE4}"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0531C-57F8-4808-BBD0-4975B29949CD}" type="slidenum">
              <a:rPr lang="en-US" smtClean="0"/>
              <a:t>‹#›</a:t>
            </a:fld>
            <a:endParaRPr lang="en-US"/>
          </a:p>
        </p:txBody>
      </p:sp>
    </p:spTree>
    <p:extLst>
      <p:ext uri="{BB962C8B-B14F-4D97-AF65-F5344CB8AC3E}">
        <p14:creationId xmlns:p14="http://schemas.microsoft.com/office/powerpoint/2010/main" val="250117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B62E9C4-1681-4A34-969E-13346C082DE4}" type="datetimeFigureOut">
              <a:rPr lang="en-US" smtClean="0"/>
              <a:t>12/14/2023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A0531C-57F8-4808-BBD0-4975B29949CD}" type="slidenum">
              <a:rPr lang="en-US" smtClean="0"/>
              <a:t>‹#›</a:t>
            </a:fld>
            <a:endParaRPr lang="en-US"/>
          </a:p>
        </p:txBody>
      </p:sp>
    </p:spTree>
    <p:extLst>
      <p:ext uri="{BB962C8B-B14F-4D97-AF65-F5344CB8AC3E}">
        <p14:creationId xmlns:p14="http://schemas.microsoft.com/office/powerpoint/2010/main" val="24283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7F5E71F-A9EA-FC40-A05A-5F211EDD3109}"/>
              </a:ext>
            </a:extLst>
          </p:cNvPr>
          <p:cNvPicPr>
            <a:picLocks noChangeAspect="1"/>
          </p:cNvPicPr>
          <p:nvPr/>
        </p:nvPicPr>
        <p:blipFill>
          <a:blip r:embed="rId3">
            <a:alphaModFix amt="70000"/>
          </a:blip>
          <a:stretch>
            <a:fillRect/>
          </a:stretch>
        </p:blipFill>
        <p:spPr>
          <a:xfrm>
            <a:off x="5638802" y="1349515"/>
            <a:ext cx="3500761" cy="4367655"/>
          </a:xfrm>
          <a:prstGeom prst="rect">
            <a:avLst/>
          </a:prstGeom>
        </p:spPr>
      </p:pic>
      <p:sp>
        <p:nvSpPr>
          <p:cNvPr id="2" name="Title 1"/>
          <p:cNvSpPr>
            <a:spLocks noGrp="1"/>
          </p:cNvSpPr>
          <p:nvPr>
            <p:ph type="ctrTitle"/>
          </p:nvPr>
        </p:nvSpPr>
        <p:spPr/>
        <p:txBody>
          <a:bodyPr>
            <a:normAutofit fontScale="90000"/>
          </a:bodyPr>
          <a:lstStyle/>
          <a:p>
            <a:r>
              <a:rPr lang="en-US" sz="2800" b="1" dirty="0" smtClean="0">
                <a:latin typeface="Arial" pitchFamily="34" charset="0"/>
                <a:cs typeface="Arial" pitchFamily="34" charset="0"/>
              </a:rPr>
              <a:t>Một số nhiệm vụ trọng tâm về</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An toàn thông tin trong Chuyển đổi số năm 2024</a:t>
            </a:r>
            <a:endParaRPr lang="en-US" sz="2800" b="1" dirty="0">
              <a:latin typeface="Arial" pitchFamily="34" charset="0"/>
              <a:cs typeface="Arial" pitchFamily="34" charset="0"/>
            </a:endParaRPr>
          </a:p>
        </p:txBody>
      </p:sp>
      <p:sp>
        <p:nvSpPr>
          <p:cNvPr id="3" name="Subtitle 2"/>
          <p:cNvSpPr>
            <a:spLocks noGrp="1"/>
          </p:cNvSpPr>
          <p:nvPr>
            <p:ph type="subTitle" idx="1"/>
          </p:nvPr>
        </p:nvSpPr>
        <p:spPr>
          <a:xfrm>
            <a:off x="1371600" y="2952750"/>
            <a:ext cx="7086600" cy="1295400"/>
          </a:xfrm>
        </p:spPr>
        <p:txBody>
          <a:bodyPr>
            <a:normAutofit/>
          </a:bodyPr>
          <a:lstStyle/>
          <a:p>
            <a:pPr algn="r"/>
            <a:r>
              <a:rPr lang="en-US" sz="1600" b="1" i="1" dirty="0" smtClean="0">
                <a:solidFill>
                  <a:schemeClr val="accent2">
                    <a:lumMod val="75000"/>
                  </a:schemeClr>
                </a:solidFill>
                <a:latin typeface="Arial" pitchFamily="34" charset="0"/>
                <a:cs typeface="Arial" pitchFamily="34" charset="0"/>
              </a:rPr>
              <a:t>Thanh Hóa</a:t>
            </a:r>
            <a:r>
              <a:rPr lang="en-US" sz="1600" b="1" dirty="0" smtClean="0">
                <a:solidFill>
                  <a:schemeClr val="accent2">
                    <a:lumMod val="75000"/>
                  </a:schemeClr>
                </a:solidFill>
                <a:latin typeface="Arial" pitchFamily="34" charset="0"/>
                <a:cs typeface="Arial" pitchFamily="34" charset="0"/>
              </a:rPr>
              <a:t>, </a:t>
            </a:r>
            <a:r>
              <a:rPr lang="en-US" sz="1600" b="1" dirty="0">
                <a:solidFill>
                  <a:schemeClr val="accent2">
                    <a:lumMod val="75000"/>
                  </a:schemeClr>
                </a:solidFill>
                <a:latin typeface="Arial" pitchFamily="34" charset="0"/>
                <a:cs typeface="Arial" pitchFamily="34" charset="0"/>
              </a:rPr>
              <a:t>ngày </a:t>
            </a:r>
            <a:r>
              <a:rPr lang="en-US" sz="1600" b="1" dirty="0" smtClean="0">
                <a:solidFill>
                  <a:schemeClr val="accent2">
                    <a:lumMod val="75000"/>
                  </a:schemeClr>
                </a:solidFill>
                <a:latin typeface="Arial" pitchFamily="34" charset="0"/>
                <a:cs typeface="Arial" pitchFamily="34" charset="0"/>
              </a:rPr>
              <a:t>15/12/2023</a:t>
            </a:r>
            <a:endParaRPr lang="en-US" sz="1600" b="1" dirty="0">
              <a:solidFill>
                <a:schemeClr val="accent2">
                  <a:lumMod val="75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6" name="TextBox 5">
            <a:extLst>
              <a:ext uri="{FF2B5EF4-FFF2-40B4-BE49-F238E27FC236}">
                <a16:creationId xmlns:a16="http://schemas.microsoft.com/office/drawing/2014/main" xmlns="" id="{A3A3B09C-4F70-304C-98A1-D287D8445F58}"/>
              </a:ext>
            </a:extLst>
          </p:cNvPr>
          <p:cNvSpPr txBox="1"/>
          <p:nvPr/>
        </p:nvSpPr>
        <p:spPr>
          <a:xfrm>
            <a:off x="6570120" y="199128"/>
            <a:ext cx="2408000" cy="584759"/>
          </a:xfrm>
          <a:prstGeom prst="rect">
            <a:avLst/>
          </a:prstGeom>
          <a:noFill/>
        </p:spPr>
        <p:txBody>
          <a:bodyPr wrap="none" lIns="91425" tIns="45712" rIns="91425" bIns="45712" rtlCol="0">
            <a:spAutoFit/>
          </a:bodyPr>
          <a:lstStyle/>
          <a:p>
            <a:pPr algn="r"/>
            <a:r>
              <a:rPr lang="en-US" sz="1600" b="1">
                <a:solidFill>
                  <a:srgbClr val="004FC0"/>
                </a:solidFill>
                <a:latin typeface="Arial" panose="020B0604020202020204" pitchFamily="34" charset="0"/>
                <a:cs typeface="Arial" panose="020B0604020202020204" pitchFamily="34" charset="0"/>
              </a:rPr>
              <a:t>Năm 2023 </a:t>
            </a:r>
          </a:p>
          <a:p>
            <a:pPr algn="r"/>
            <a:r>
              <a:rPr lang="en-US" sz="1600">
                <a:solidFill>
                  <a:srgbClr val="004FC0"/>
                </a:solidFill>
                <a:latin typeface="Arial" panose="020B0604020202020204" pitchFamily="34" charset="0"/>
                <a:cs typeface="Arial" panose="020B0604020202020204" pitchFamily="34" charset="0"/>
              </a:rPr>
              <a:t>Năm dữ liệu số quốc gia</a:t>
            </a:r>
            <a:endParaRPr lang="x-none" sz="1600">
              <a:solidFill>
                <a:srgbClr val="004F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8B24D860-036D-3B8C-41C7-BBF42E2E576B}"/>
              </a:ext>
            </a:extLst>
          </p:cNvPr>
          <p:cNvPicPr>
            <a:picLocks noChangeAspect="1"/>
          </p:cNvPicPr>
          <p:nvPr/>
        </p:nvPicPr>
        <p:blipFill>
          <a:blip r:embed="rId4"/>
          <a:stretch>
            <a:fillRect/>
          </a:stretch>
        </p:blipFill>
        <p:spPr>
          <a:xfrm>
            <a:off x="141407" y="134634"/>
            <a:ext cx="2066069" cy="822296"/>
          </a:xfrm>
          <a:prstGeom prst="rect">
            <a:avLst/>
          </a:prstGeom>
        </p:spPr>
      </p:pic>
      <p:sp>
        <p:nvSpPr>
          <p:cNvPr id="9" name="Flowchart: Stored Data 8">
            <a:extLst>
              <a:ext uri="{FF2B5EF4-FFF2-40B4-BE49-F238E27FC236}">
                <a16:creationId xmlns:a16="http://schemas.microsoft.com/office/drawing/2014/main" xmlns="" id="{812B1A60-2167-F6F9-654A-FFA135E390F3}"/>
              </a:ext>
            </a:extLst>
          </p:cNvPr>
          <p:cNvSpPr/>
          <p:nvPr/>
        </p:nvSpPr>
        <p:spPr>
          <a:xfrm rot="16200000">
            <a:off x="3197867" y="433783"/>
            <a:ext cx="2743200" cy="9140193"/>
          </a:xfrm>
          <a:prstGeom prst="flowChartOnlineStorag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54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428751"/>
            <a:ext cx="6158720" cy="3200399"/>
          </a:xfrm>
        </p:spPr>
        <p:txBody>
          <a:bodyPr>
            <a:normAutofit/>
          </a:bodyPr>
          <a:lstStyle/>
          <a:p>
            <a:pPr algn="just">
              <a:buFont typeface="Wingdings" pitchFamily="2" charset="2"/>
              <a:buChar char="q"/>
            </a:pPr>
            <a:r>
              <a:rPr lang="vi-VN" sz="1600" dirty="0">
                <a:cs typeface="Arial" pitchFamily="34" charset="0"/>
              </a:rPr>
              <a:t>Phần 1. Sơ lược tình hình an toàn thông tin năm 2023.</a:t>
            </a:r>
            <a:endParaRPr lang="en-US" sz="1600" dirty="0">
              <a:latin typeface="Arial" pitchFamily="34" charset="0"/>
              <a:cs typeface="Arial" pitchFamily="34" charset="0"/>
            </a:endParaRPr>
          </a:p>
          <a:p>
            <a:pPr algn="just">
              <a:buFont typeface="Wingdings" pitchFamily="2" charset="2"/>
              <a:buChar char="q"/>
            </a:pPr>
            <a:r>
              <a:rPr lang="en-US" sz="1600" b="1" dirty="0" err="1">
                <a:solidFill>
                  <a:schemeClr val="accent2">
                    <a:lumMod val="75000"/>
                  </a:schemeClr>
                </a:solidFill>
                <a:latin typeface="Arial" pitchFamily="34" charset="0"/>
                <a:cs typeface="Arial" pitchFamily="34" charset="0"/>
              </a:rPr>
              <a:t>Phần</a:t>
            </a:r>
            <a:r>
              <a:rPr lang="en-US" sz="1600" b="1" dirty="0">
                <a:solidFill>
                  <a:schemeClr val="accent2">
                    <a:lumMod val="75000"/>
                  </a:schemeClr>
                </a:solidFill>
                <a:latin typeface="Arial" pitchFamily="34" charset="0"/>
                <a:cs typeface="Arial" pitchFamily="34" charset="0"/>
              </a:rPr>
              <a:t> 2. </a:t>
            </a:r>
            <a:r>
              <a:rPr lang="en-US" sz="1600" b="1" dirty="0" err="1">
                <a:solidFill>
                  <a:schemeClr val="accent2">
                    <a:lumMod val="75000"/>
                  </a:schemeClr>
                </a:solidFill>
                <a:latin typeface="Arial" pitchFamily="34" charset="0"/>
                <a:cs typeface="Arial" pitchFamily="34" charset="0"/>
              </a:rPr>
              <a:t>Một</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số</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nhiệm</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vụ</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trọng</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tâm</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năm</a:t>
            </a:r>
            <a:r>
              <a:rPr lang="en-US" sz="1600" b="1" dirty="0">
                <a:solidFill>
                  <a:schemeClr val="accent2">
                    <a:lumMod val="75000"/>
                  </a:schemeClr>
                </a:solidFill>
                <a:latin typeface="Arial" pitchFamily="34" charset="0"/>
                <a:cs typeface="Arial" pitchFamily="34" charset="0"/>
              </a:rPr>
              <a:t> 2024.</a:t>
            </a:r>
          </a:p>
        </p:txBody>
      </p:sp>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6" name="TextBox 5">
            <a:extLst>
              <a:ext uri="{FF2B5EF4-FFF2-40B4-BE49-F238E27FC236}">
                <a16:creationId xmlns:a16="http://schemas.microsoft.com/office/drawing/2014/main" xmlns="" id="{A3A3B09C-4F70-304C-98A1-D287D8445F58}"/>
              </a:ext>
            </a:extLst>
          </p:cNvPr>
          <p:cNvSpPr txBox="1"/>
          <p:nvPr/>
        </p:nvSpPr>
        <p:spPr>
          <a:xfrm>
            <a:off x="6570120" y="199128"/>
            <a:ext cx="2408000" cy="584759"/>
          </a:xfrm>
          <a:prstGeom prst="rect">
            <a:avLst/>
          </a:prstGeom>
          <a:noFill/>
        </p:spPr>
        <p:txBody>
          <a:bodyPr wrap="none" lIns="91425" tIns="45712" rIns="91425" bIns="45712" rtlCol="0">
            <a:spAutoFit/>
          </a:bodyPr>
          <a:lstStyle/>
          <a:p>
            <a:pPr algn="r"/>
            <a:r>
              <a:rPr lang="en-US" sz="1600" b="1">
                <a:solidFill>
                  <a:srgbClr val="004FC0"/>
                </a:solidFill>
                <a:latin typeface="Arial" panose="020B0604020202020204" pitchFamily="34" charset="0"/>
                <a:cs typeface="Arial" panose="020B0604020202020204" pitchFamily="34" charset="0"/>
              </a:rPr>
              <a:t>Năm 2023</a:t>
            </a:r>
          </a:p>
          <a:p>
            <a:pPr algn="r"/>
            <a:r>
              <a:rPr lang="en-US" sz="1600">
                <a:solidFill>
                  <a:srgbClr val="004FC0"/>
                </a:solidFill>
                <a:latin typeface="Arial" panose="020B0604020202020204" pitchFamily="34" charset="0"/>
                <a:cs typeface="Arial" panose="020B0604020202020204" pitchFamily="34" charset="0"/>
              </a:rPr>
              <a:t>Năm dữ liệu số quốc gia</a:t>
            </a:r>
            <a:endParaRPr lang="x-none" sz="1600">
              <a:solidFill>
                <a:srgbClr val="004FC0"/>
              </a:solidFill>
              <a:latin typeface="Arial" panose="020B0604020202020204" pitchFamily="34" charset="0"/>
              <a:cs typeface="Arial" panose="020B0604020202020204" pitchFamily="34" charset="0"/>
            </a:endParaRPr>
          </a:p>
        </p:txBody>
      </p:sp>
      <p:pic>
        <p:nvPicPr>
          <p:cNvPr id="1026" name="Picture 2" descr="C:\Users\dungnm\Desktop\SecuritySoftw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819150"/>
            <a:ext cx="8229600" cy="471820"/>
          </a:xfrm>
        </p:spPr>
        <p:txBody>
          <a:bodyPr>
            <a:normAutofit/>
          </a:bodyPr>
          <a:lstStyle/>
          <a:p>
            <a:r>
              <a:rPr lang="en-US" sz="1900" b="1">
                <a:latin typeface="Arial" pitchFamily="34" charset="0"/>
                <a:cs typeface="Arial" pitchFamily="34" charset="0"/>
              </a:rPr>
              <a:t>                               Nội dung trình bày</a:t>
            </a:r>
          </a:p>
        </p:txBody>
      </p:sp>
      <p:sp>
        <p:nvSpPr>
          <p:cNvPr id="11" name="TextBox 10"/>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07/13</a:t>
            </a:r>
            <a:endParaRPr lang="en-US" sz="1300" b="1" dirty="0">
              <a:solidFill>
                <a:srgbClr val="0048C0"/>
              </a:solidFill>
              <a:latin typeface="Arial" pitchFamily="34" charset="0"/>
              <a:cs typeface="Arial" pitchFamily="34" charset="0"/>
            </a:endParaRPr>
          </a:p>
        </p:txBody>
      </p:sp>
      <p:pic>
        <p:nvPicPr>
          <p:cNvPr id="2" name="Picture 1">
            <a:extLst>
              <a:ext uri="{FF2B5EF4-FFF2-40B4-BE49-F238E27FC236}">
                <a16:creationId xmlns:a16="http://schemas.microsoft.com/office/drawing/2014/main" xmlns="" id="{C9E654BD-2D9B-59C8-3BA2-1C3DA82DE070}"/>
              </a:ext>
            </a:extLst>
          </p:cNvPr>
          <p:cNvPicPr>
            <a:picLocks noChangeAspect="1"/>
          </p:cNvPicPr>
          <p:nvPr/>
        </p:nvPicPr>
        <p:blipFill>
          <a:blip r:embed="rId4"/>
          <a:stretch>
            <a:fillRect/>
          </a:stretch>
        </p:blipFill>
        <p:spPr>
          <a:xfrm>
            <a:off x="141407" y="134634"/>
            <a:ext cx="2066069" cy="822296"/>
          </a:xfrm>
          <a:prstGeom prst="rect">
            <a:avLst/>
          </a:prstGeom>
        </p:spPr>
      </p:pic>
    </p:spTree>
    <p:extLst>
      <p:ext uri="{BB962C8B-B14F-4D97-AF65-F5344CB8AC3E}">
        <p14:creationId xmlns:p14="http://schemas.microsoft.com/office/powerpoint/2010/main" val="3302384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Autofit/>
          </a:bodyPr>
          <a:lstStyle/>
          <a:p>
            <a:pPr algn="l"/>
            <a:r>
              <a:rPr lang="en-US" sz="1900" b="1" dirty="0">
                <a:latin typeface="Arial" pitchFamily="34" charset="0"/>
                <a:cs typeface="Arial" pitchFamily="34" charset="0"/>
              </a:rPr>
              <a:t>1. </a:t>
            </a:r>
            <a:r>
              <a:rPr lang="en-US" sz="1900" b="1" dirty="0" err="1">
                <a:latin typeface="Arial" pitchFamily="34" charset="0"/>
                <a:cs typeface="Arial" pitchFamily="34" charset="0"/>
              </a:rPr>
              <a:t>Thúc</a:t>
            </a:r>
            <a:r>
              <a:rPr lang="en-US" sz="1900" b="1" dirty="0">
                <a:latin typeface="Arial" pitchFamily="34" charset="0"/>
                <a:cs typeface="Arial" pitchFamily="34" charset="0"/>
              </a:rPr>
              <a:t> </a:t>
            </a:r>
            <a:r>
              <a:rPr lang="en-US" sz="1900" b="1" dirty="0" err="1">
                <a:latin typeface="Arial" pitchFamily="34" charset="0"/>
                <a:cs typeface="Arial" pitchFamily="34" charset="0"/>
              </a:rPr>
              <a:t>đẩy</a:t>
            </a:r>
            <a:r>
              <a:rPr lang="en-US" sz="1900" b="1" dirty="0">
                <a:latin typeface="Arial" pitchFamily="34" charset="0"/>
                <a:cs typeface="Arial" pitchFamily="34" charset="0"/>
              </a:rPr>
              <a:t> </a:t>
            </a:r>
            <a:r>
              <a:rPr lang="en-US" sz="1900" b="1" dirty="0" err="1">
                <a:latin typeface="Arial" pitchFamily="34" charset="0"/>
                <a:cs typeface="Arial" pitchFamily="34" charset="0"/>
              </a:rPr>
              <a:t>triển</a:t>
            </a:r>
            <a:r>
              <a:rPr lang="en-US" sz="1900" b="1" dirty="0">
                <a:latin typeface="Arial" pitchFamily="34" charset="0"/>
                <a:cs typeface="Arial" pitchFamily="34" charset="0"/>
              </a:rPr>
              <a:t> </a:t>
            </a:r>
            <a:r>
              <a:rPr lang="en-US" sz="1900" b="1" dirty="0" err="1">
                <a:latin typeface="Arial" pitchFamily="34" charset="0"/>
                <a:cs typeface="Arial" pitchFamily="34" charset="0"/>
              </a:rPr>
              <a:t>khai</a:t>
            </a:r>
            <a:r>
              <a:rPr lang="en-US" sz="1900" b="1" dirty="0">
                <a:latin typeface="Arial" pitchFamily="34" charset="0"/>
                <a:cs typeface="Arial" pitchFamily="34" charset="0"/>
              </a:rPr>
              <a:t> </a:t>
            </a:r>
            <a:r>
              <a:rPr lang="en-US" sz="1900" b="1" dirty="0" err="1">
                <a:latin typeface="Arial" pitchFamily="34" charset="0"/>
                <a:cs typeface="Arial" pitchFamily="34" charset="0"/>
              </a:rPr>
              <a:t>đồng</a:t>
            </a:r>
            <a:r>
              <a:rPr lang="en-US" sz="1900" b="1" dirty="0">
                <a:latin typeface="Arial" pitchFamily="34" charset="0"/>
                <a:cs typeface="Arial" pitchFamily="34" charset="0"/>
              </a:rPr>
              <a:t> </a:t>
            </a:r>
            <a:r>
              <a:rPr lang="en-US" sz="1900" b="1" dirty="0" err="1">
                <a:latin typeface="Arial" pitchFamily="34" charset="0"/>
                <a:cs typeface="Arial" pitchFamily="34" charset="0"/>
              </a:rPr>
              <a:t>bộ</a:t>
            </a:r>
            <a:r>
              <a:rPr lang="en-US" sz="1900" b="1" dirty="0">
                <a:latin typeface="Arial" pitchFamily="34" charset="0"/>
                <a:cs typeface="Arial" pitchFamily="34" charset="0"/>
              </a:rPr>
              <a:t>, </a:t>
            </a:r>
            <a:r>
              <a:rPr lang="en-US" sz="1900" b="1" dirty="0" err="1">
                <a:latin typeface="Arial" pitchFamily="34" charset="0"/>
                <a:cs typeface="Arial" pitchFamily="34" charset="0"/>
              </a:rPr>
              <a:t>toàn</a:t>
            </a:r>
            <a:r>
              <a:rPr lang="en-US" sz="1900" b="1" dirty="0">
                <a:latin typeface="Arial" pitchFamily="34" charset="0"/>
                <a:cs typeface="Arial" pitchFamily="34" charset="0"/>
              </a:rPr>
              <a:t> </a:t>
            </a:r>
            <a:r>
              <a:rPr lang="en-US" sz="1900" b="1" dirty="0" err="1">
                <a:latin typeface="Arial" pitchFamily="34" charset="0"/>
                <a:cs typeface="Arial" pitchFamily="34" charset="0"/>
              </a:rPr>
              <a:t>diện</a:t>
            </a:r>
            <a:r>
              <a:rPr lang="en-US" sz="1900" b="1" dirty="0">
                <a:latin typeface="Arial" pitchFamily="34" charset="0"/>
                <a:cs typeface="Arial" pitchFamily="34" charset="0"/>
              </a:rPr>
              <a:t> </a:t>
            </a:r>
            <a:r>
              <a:rPr lang="en-US" sz="1900" b="1" dirty="0" err="1">
                <a:latin typeface="Arial" pitchFamily="34" charset="0"/>
                <a:cs typeface="Arial" pitchFamily="34" charset="0"/>
              </a:rPr>
              <a:t>công</a:t>
            </a:r>
            <a:r>
              <a:rPr lang="en-US" sz="1900" b="1" dirty="0">
                <a:latin typeface="Arial" pitchFamily="34" charset="0"/>
                <a:cs typeface="Arial" pitchFamily="34" charset="0"/>
              </a:rPr>
              <a:t> </a:t>
            </a:r>
            <a:r>
              <a:rPr lang="en-US" sz="1900" b="1" dirty="0" err="1">
                <a:latin typeface="Arial" pitchFamily="34" charset="0"/>
                <a:cs typeface="Arial" pitchFamily="34" charset="0"/>
              </a:rPr>
              <a:t>tác</a:t>
            </a:r>
            <a:r>
              <a:rPr lang="en-US" sz="1900" b="1" dirty="0">
                <a:latin typeface="Arial" pitchFamily="34" charset="0"/>
                <a:cs typeface="Arial" pitchFamily="34" charset="0"/>
              </a:rPr>
              <a:t> </a:t>
            </a:r>
            <a:r>
              <a:rPr lang="en-US" sz="1900" b="1" dirty="0" err="1">
                <a:latin typeface="Arial" pitchFamily="34" charset="0"/>
                <a:cs typeface="Arial" pitchFamily="34" charset="0"/>
              </a:rPr>
              <a:t>bảo</a:t>
            </a:r>
            <a:r>
              <a:rPr lang="en-US" sz="1900" b="1" dirty="0">
                <a:latin typeface="Arial" pitchFamily="34" charset="0"/>
                <a:cs typeface="Arial" pitchFamily="34" charset="0"/>
              </a:rPr>
              <a:t> </a:t>
            </a:r>
            <a:r>
              <a:rPr lang="en-US" sz="1900" b="1" dirty="0" err="1">
                <a:latin typeface="Arial" pitchFamily="34" charset="0"/>
                <a:cs typeface="Arial" pitchFamily="34" charset="0"/>
              </a:rPr>
              <a:t>đảm</a:t>
            </a:r>
            <a:r>
              <a:rPr lang="en-US" sz="1900" b="1" dirty="0">
                <a:latin typeface="Arial" pitchFamily="34" charset="0"/>
                <a:cs typeface="Arial" pitchFamily="34" charset="0"/>
              </a:rPr>
              <a:t> ATTTM</a:t>
            </a: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08/13</a:t>
            </a:r>
            <a:endParaRPr lang="en-US" sz="1300" b="1" dirty="0">
              <a:solidFill>
                <a:srgbClr val="0048C0"/>
              </a:solidFill>
              <a:latin typeface="Arial" pitchFamily="34" charset="0"/>
              <a:cs typeface="Arial" pitchFamily="34" charset="0"/>
            </a:endParaRPr>
          </a:p>
        </p:txBody>
      </p:sp>
      <p:sp>
        <p:nvSpPr>
          <p:cNvPr id="9" name="Content Placeholder 2"/>
          <p:cNvSpPr>
            <a:spLocks noGrp="1"/>
          </p:cNvSpPr>
          <p:nvPr>
            <p:ph idx="1"/>
          </p:nvPr>
        </p:nvSpPr>
        <p:spPr>
          <a:xfrm>
            <a:off x="3832859" y="1428750"/>
            <a:ext cx="5190460" cy="3276602"/>
          </a:xfrm>
        </p:spPr>
        <p:txBody>
          <a:bodyPr>
            <a:normAutofit/>
          </a:bodyPr>
          <a:lstStyle/>
          <a:p>
            <a:pPr algn="just">
              <a:buFont typeface="Wingdings" pitchFamily="2" charset="2"/>
              <a:buChar char="q"/>
            </a:pPr>
            <a:r>
              <a:rPr lang="vi-VN" sz="1400" dirty="0">
                <a:latin typeface="Arial (body)"/>
                <a:cs typeface="Arial" pitchFamily="34" charset="0"/>
              </a:rPr>
              <a:t>Theo Luật, An toàn thông tin mạng là yêu cầu “bắt buộc”, không phải là yếu tố để “lựa chọn”.</a:t>
            </a:r>
            <a:endParaRPr lang="en-US" sz="1400" dirty="0">
              <a:latin typeface="Arial (body)"/>
              <a:cs typeface="Arial" pitchFamily="34" charset="0"/>
            </a:endParaRPr>
          </a:p>
          <a:p>
            <a:pPr algn="just">
              <a:buFont typeface="Wingdings" pitchFamily="2" charset="2"/>
              <a:buChar char="q"/>
            </a:pPr>
            <a:r>
              <a:rPr lang="vi-VN" sz="1400" dirty="0">
                <a:latin typeface="Arial (body)"/>
                <a:cs typeface="Arial" pitchFamily="34" charset="0"/>
              </a:rPr>
              <a:t>Chỉ thị của Thủ tướng Chính phủ về tuân thủ quy định pháp luật và tăng cường bảo đảm an toàn hệ thống thông tin theo cấp độ </a:t>
            </a:r>
            <a:r>
              <a:rPr lang="vi-VN" sz="1400" i="1" dirty="0">
                <a:latin typeface="Arial (body)"/>
                <a:cs typeface="Arial" pitchFamily="34" charset="0"/>
              </a:rPr>
              <a:t>(đã trình)</a:t>
            </a:r>
            <a:r>
              <a:rPr lang="vi-VN" sz="1400" dirty="0">
                <a:latin typeface="Arial (body)"/>
                <a:cs typeface="Arial" pitchFamily="34" charset="0"/>
              </a:rPr>
              <a:t>.</a:t>
            </a:r>
            <a:endParaRPr lang="en-US" sz="1400" dirty="0">
              <a:latin typeface="Arial (body)"/>
              <a:cs typeface="Arial" pitchFamily="34" charset="0"/>
            </a:endParaRPr>
          </a:p>
          <a:p>
            <a:pPr algn="just">
              <a:buFont typeface="Wingdings" pitchFamily="2" charset="2"/>
              <a:buChar char="q"/>
            </a:pPr>
            <a:r>
              <a:rPr lang="vi-VN" sz="1400" dirty="0">
                <a:latin typeface="Arial (body)"/>
                <a:cs typeface="Arial" pitchFamily="34" charset="0"/>
              </a:rPr>
              <a:t>Sổ tay Hướng dẫn tuân thủ quy định pháp luật và tăng cường bảo đảm an toàn hệ thống thông tin theo cấp độ</a:t>
            </a:r>
            <a:r>
              <a:rPr lang="en-US" sz="1400" dirty="0">
                <a:latin typeface="Arial (body)"/>
                <a:cs typeface="Arial" pitchFamily="34" charset="0"/>
              </a:rPr>
              <a:t> (</a:t>
            </a:r>
            <a:r>
              <a:rPr lang="en-US" sz="1400" dirty="0" err="1">
                <a:latin typeface="Arial (body)"/>
                <a:cs typeface="Arial" pitchFamily="34" charset="0"/>
              </a:rPr>
              <a:t>tháng</a:t>
            </a:r>
            <a:r>
              <a:rPr lang="en-US" sz="1400" dirty="0">
                <a:latin typeface="Arial (body)"/>
                <a:cs typeface="Arial" pitchFamily="34" charset="0"/>
              </a:rPr>
              <a:t> 01/2024).</a:t>
            </a:r>
          </a:p>
          <a:p>
            <a:pPr algn="just">
              <a:buFont typeface="Wingdings" pitchFamily="2" charset="2"/>
              <a:buChar char="q"/>
            </a:pPr>
            <a:r>
              <a:rPr lang="vi-VN" sz="1400" dirty="0">
                <a:latin typeface="Arial (body)"/>
                <a:cs typeface="Arial" pitchFamily="34" charset="0"/>
              </a:rPr>
              <a:t>Tài liệu Hướng dẫn</a:t>
            </a:r>
            <a:r>
              <a:rPr lang="en-US" sz="1400" dirty="0">
                <a:latin typeface="Arial (body)"/>
                <a:cs typeface="Arial" pitchFamily="34" charset="0"/>
              </a:rPr>
              <a:t> </a:t>
            </a:r>
            <a:r>
              <a:rPr lang="en-US" sz="1400" dirty="0" err="1">
                <a:latin typeface="Arial (body)"/>
                <a:cs typeface="Arial" pitchFamily="34" charset="0"/>
              </a:rPr>
              <a:t>về</a:t>
            </a:r>
            <a:r>
              <a:rPr lang="en-US" sz="1400" dirty="0">
                <a:latin typeface="Arial (body)"/>
                <a:cs typeface="Arial" pitchFamily="34" charset="0"/>
              </a:rPr>
              <a:t> </a:t>
            </a:r>
            <a:r>
              <a:rPr lang="en-US" sz="1400" dirty="0" err="1">
                <a:latin typeface="Arial (body)"/>
                <a:cs typeface="Arial" pitchFamily="34" charset="0"/>
              </a:rPr>
              <a:t>mô</a:t>
            </a:r>
            <a:r>
              <a:rPr lang="en-US" sz="1400" dirty="0">
                <a:latin typeface="Arial (body)"/>
                <a:cs typeface="Arial" pitchFamily="34" charset="0"/>
              </a:rPr>
              <a:t> </a:t>
            </a:r>
            <a:r>
              <a:rPr lang="en-US" sz="1400" dirty="0" err="1">
                <a:latin typeface="Arial (body)"/>
                <a:cs typeface="Arial" pitchFamily="34" charset="0"/>
              </a:rPr>
              <a:t>hình</a:t>
            </a:r>
            <a:r>
              <a:rPr lang="vi-VN" sz="1400" dirty="0">
                <a:latin typeface="Arial (body)"/>
                <a:cs typeface="Arial" pitchFamily="34" charset="0"/>
              </a:rPr>
              <a:t> bảo đảm </a:t>
            </a:r>
            <a:r>
              <a:rPr lang="en-US" sz="1400" dirty="0">
                <a:latin typeface="Arial (body)"/>
                <a:cs typeface="Arial" pitchFamily="34" charset="0"/>
              </a:rPr>
              <a:t>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a:t>
            </a:r>
            <a:r>
              <a:rPr lang="vi-VN" sz="1400" dirty="0">
                <a:latin typeface="Arial (body)"/>
                <a:cs typeface="Arial" pitchFamily="34" charset="0"/>
              </a:rPr>
              <a:t> cấp bộ</a:t>
            </a:r>
            <a:r>
              <a:rPr lang="en-US" sz="1400" dirty="0">
                <a:latin typeface="Arial (body)"/>
                <a:cs typeface="Arial" pitchFamily="34" charset="0"/>
              </a:rPr>
              <a:t>/</a:t>
            </a:r>
            <a:r>
              <a:rPr lang="vi-VN" sz="1400" dirty="0">
                <a:latin typeface="Arial (body)"/>
                <a:cs typeface="Arial" pitchFamily="34" charset="0"/>
              </a:rPr>
              <a:t>tỉnh</a:t>
            </a:r>
            <a:r>
              <a:rPr lang="en-US" sz="1400" dirty="0">
                <a:latin typeface="Arial (body)"/>
                <a:cs typeface="Arial" pitchFamily="34" charset="0"/>
              </a:rPr>
              <a:t>, cấp huyện/xã (Quý </a:t>
            </a:r>
            <a:r>
              <a:rPr lang="en-US" sz="1400" dirty="0" smtClean="0">
                <a:latin typeface="Arial (body)"/>
                <a:cs typeface="Arial" pitchFamily="34" charset="0"/>
              </a:rPr>
              <a:t>I/2024</a:t>
            </a:r>
            <a:r>
              <a:rPr lang="en-US" sz="1400" dirty="0">
                <a:latin typeface="Arial (body)"/>
                <a:cs typeface="Arial" pitchFamily="34" charset="0"/>
              </a:rPr>
              <a:t>).</a:t>
            </a:r>
          </a:p>
          <a:p>
            <a:pPr algn="just">
              <a:buFont typeface="Wingdings" pitchFamily="2" charset="2"/>
              <a:buChar char="q"/>
            </a:pPr>
            <a:r>
              <a:rPr lang="vi-VN" sz="1400" dirty="0">
                <a:latin typeface="Arial (body)"/>
                <a:cs typeface="Arial" pitchFamily="34" charset="0"/>
              </a:rPr>
              <a:t>Hướng dẫn chi tiết triển khai bảo đảm </a:t>
            </a:r>
            <a:r>
              <a:rPr lang="en-US" sz="1400" dirty="0">
                <a:latin typeface="Arial (body)"/>
                <a:cs typeface="Arial" pitchFamily="34" charset="0"/>
              </a:rPr>
              <a:t>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a:t>
            </a:r>
            <a:r>
              <a:rPr lang="vi-VN" sz="1400" dirty="0">
                <a:latin typeface="Arial (body)"/>
                <a:cs typeface="Arial" pitchFamily="34" charset="0"/>
              </a:rPr>
              <a:t> theo mô hình 4 lớp</a:t>
            </a:r>
            <a:r>
              <a:rPr lang="en-US" sz="1400" dirty="0">
                <a:latin typeface="Arial (body)"/>
                <a:cs typeface="Arial" pitchFamily="34" charset="0"/>
              </a:rPr>
              <a:t> </a:t>
            </a:r>
            <a:r>
              <a:rPr lang="en-US" sz="1400" dirty="0" err="1">
                <a:latin typeface="Arial (body)"/>
                <a:cs typeface="Arial" pitchFamily="34" charset="0"/>
              </a:rPr>
              <a:t>thực</a:t>
            </a:r>
            <a:r>
              <a:rPr lang="en-US" sz="1400" dirty="0">
                <a:latin typeface="Arial (body)"/>
                <a:cs typeface="Arial" pitchFamily="34" charset="0"/>
              </a:rPr>
              <a:t> </a:t>
            </a:r>
            <a:r>
              <a:rPr lang="en-US" sz="1400" dirty="0" err="1">
                <a:latin typeface="Arial (body)"/>
                <a:cs typeface="Arial" pitchFamily="34" charset="0"/>
              </a:rPr>
              <a:t>chất</a:t>
            </a:r>
            <a:r>
              <a:rPr lang="en-US" sz="1400" dirty="0">
                <a:latin typeface="Arial (body)"/>
                <a:cs typeface="Arial" pitchFamily="34" charset="0"/>
              </a:rPr>
              <a:t>,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diện</a:t>
            </a:r>
            <a:r>
              <a:rPr lang="en-US" sz="1400" dirty="0">
                <a:latin typeface="Arial (body)"/>
                <a:cs typeface="Arial" pitchFamily="34" charset="0"/>
              </a:rPr>
              <a:t> (</a:t>
            </a:r>
            <a:r>
              <a:rPr lang="en-US" sz="1400" dirty="0" err="1">
                <a:latin typeface="Arial (body)"/>
                <a:cs typeface="Arial" pitchFamily="34" charset="0"/>
              </a:rPr>
              <a:t>Quý</a:t>
            </a:r>
            <a:r>
              <a:rPr lang="en-US" sz="1400" dirty="0">
                <a:latin typeface="Arial (body)"/>
                <a:cs typeface="Arial" pitchFamily="34" charset="0"/>
              </a:rPr>
              <a:t> I/2024)</a:t>
            </a:r>
            <a:r>
              <a:rPr lang="vi-VN" sz="1400" dirty="0">
                <a:latin typeface="Arial (body)"/>
                <a:cs typeface="Arial" pitchFamily="34" charset="0"/>
              </a:rPr>
              <a:t>.</a:t>
            </a:r>
            <a:endParaRPr lang="en-US" sz="1400" dirty="0">
              <a:latin typeface="Arial (body)"/>
              <a:cs typeface="Arial" pitchFamily="34" charset="0"/>
            </a:endParaRPr>
          </a:p>
        </p:txBody>
      </p:sp>
      <p:sp>
        <p:nvSpPr>
          <p:cNvPr id="2" name="TextBox 1">
            <a:extLst>
              <a:ext uri="{FF2B5EF4-FFF2-40B4-BE49-F238E27FC236}">
                <a16:creationId xmlns:a16="http://schemas.microsoft.com/office/drawing/2014/main" xmlns="" id="{AEF39424-61AE-1666-C46E-5B30F8AE2ECF}"/>
              </a:ext>
            </a:extLst>
          </p:cNvPr>
          <p:cNvSpPr txBox="1"/>
          <p:nvPr/>
        </p:nvSpPr>
        <p:spPr>
          <a:xfrm>
            <a:off x="416260" y="4740694"/>
            <a:ext cx="6403722" cy="292388"/>
          </a:xfrm>
          <a:prstGeom prst="rect">
            <a:avLst/>
          </a:prstGeom>
          <a:noFill/>
        </p:spPr>
        <p:txBody>
          <a:bodyPr wrap="square" rtlCol="0">
            <a:spAutoFit/>
          </a:bodyPr>
          <a:lstStyle/>
          <a:p>
            <a:r>
              <a:rPr lang="en-US" sz="1300" b="1" dirty="0" err="1">
                <a:solidFill>
                  <a:srgbClr val="0048C0"/>
                </a:solidFill>
                <a:latin typeface="Arial" pitchFamily="34" charset="0"/>
                <a:cs typeface="Arial" pitchFamily="34" charset="0"/>
              </a:rPr>
              <a:t>Phần</a:t>
            </a:r>
            <a:r>
              <a:rPr lang="en-US" sz="1300" b="1" dirty="0">
                <a:solidFill>
                  <a:srgbClr val="0048C0"/>
                </a:solidFill>
                <a:latin typeface="Arial" pitchFamily="34" charset="0"/>
                <a:cs typeface="Arial" pitchFamily="34" charset="0"/>
              </a:rPr>
              <a:t> 2. </a:t>
            </a:r>
            <a:r>
              <a:rPr lang="en-US" sz="1300" b="1" dirty="0" err="1">
                <a:solidFill>
                  <a:srgbClr val="0048C0"/>
                </a:solidFill>
                <a:latin typeface="Arial" pitchFamily="34" charset="0"/>
                <a:cs typeface="Arial" pitchFamily="34" charset="0"/>
              </a:rPr>
              <a:t>Một</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số</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nhiệm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vụ</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trọng</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tâm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năm</a:t>
            </a:r>
            <a:r>
              <a:rPr lang="en-US" sz="1300" b="1" dirty="0">
                <a:solidFill>
                  <a:srgbClr val="0048C0"/>
                </a:solidFill>
                <a:latin typeface="Arial" pitchFamily="34" charset="0"/>
                <a:cs typeface="Arial" pitchFamily="34" charset="0"/>
              </a:rPr>
              <a:t> 2024</a:t>
            </a:r>
          </a:p>
        </p:txBody>
      </p:sp>
      <p:pic>
        <p:nvPicPr>
          <p:cNvPr id="3" name="Picture 2">
            <a:extLst>
              <a:ext uri="{FF2B5EF4-FFF2-40B4-BE49-F238E27FC236}">
                <a16:creationId xmlns:a16="http://schemas.microsoft.com/office/drawing/2014/main" xmlns="" id="{57A8786B-BFDB-7E5F-6107-BA7C0559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2433D792-01D0-EF57-E9BA-32955FD06568}"/>
              </a:ext>
            </a:extLst>
          </p:cNvPr>
          <p:cNvSpPr/>
          <p:nvPr/>
        </p:nvSpPr>
        <p:spPr>
          <a:xfrm>
            <a:off x="523629" y="3714750"/>
            <a:ext cx="319964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rPr>
              <a:t>“</a:t>
            </a:r>
            <a:r>
              <a:rPr kumimoji="0" lang="vi-VN" sz="1200" b="0" i="1"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rPr>
              <a:t>Bảo vệ an toàn, an ninh mạng phải là trọng tâm của quá trình chuyển đổi số, là nhiệm vụ trọng yếu, thường xuyên, liên tục, vừa cấp bách, vừa lâu dài, là trách nhiệm chung của cả hệ thống chính trị và toàn dân</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rPr>
              <a:t>.”</a:t>
            </a:r>
          </a:p>
        </p:txBody>
      </p:sp>
      <p:pic>
        <p:nvPicPr>
          <p:cNvPr id="6" name="Picture 2" descr="Thủ tướng Phạm Minh Chính làm Chủ tịch Ủy ban Quốc gia về chuyển đổi số">
            <a:extLst>
              <a:ext uri="{FF2B5EF4-FFF2-40B4-BE49-F238E27FC236}">
                <a16:creationId xmlns:a16="http://schemas.microsoft.com/office/drawing/2014/main" xmlns="" id="{D8C3D05F-3A14-AAFF-12DE-A21F6AF23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 y="1038768"/>
            <a:ext cx="3486041" cy="226156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7" name="Google Shape;541;p2">
            <a:extLst>
              <a:ext uri="{FF2B5EF4-FFF2-40B4-BE49-F238E27FC236}">
                <a16:creationId xmlns:a16="http://schemas.microsoft.com/office/drawing/2014/main" xmlns="" id="{0D4CF8CE-C1D6-6871-A1DA-5A30E2F6812F}"/>
              </a:ext>
            </a:extLst>
          </p:cNvPr>
          <p:cNvCxnSpPr>
            <a:cxnSpLocks/>
          </p:cNvCxnSpPr>
          <p:nvPr/>
        </p:nvCxnSpPr>
        <p:spPr>
          <a:xfrm rot="10800000" flipH="1">
            <a:off x="375900" y="3397416"/>
            <a:ext cx="1529100" cy="520800"/>
          </a:xfrm>
          <a:prstGeom prst="bentConnector3">
            <a:avLst>
              <a:gd name="adj1" fmla="val -15082"/>
            </a:avLst>
          </a:prstGeom>
          <a:noFill/>
          <a:ln w="28575" cap="flat" cmpd="sng">
            <a:solidFill>
              <a:srgbClr val="0C4795">
                <a:alpha val="69000"/>
              </a:srgbClr>
            </a:solidFill>
            <a:prstDash val="solid"/>
            <a:miter lim="800000"/>
            <a:headEnd type="oval" w="med" len="med"/>
            <a:tailEnd type="oval" w="med" len="med"/>
          </a:ln>
        </p:spPr>
      </p:cxnSp>
      <p:sp>
        <p:nvSpPr>
          <p:cNvPr id="11" name="Rectangle 10">
            <a:extLst>
              <a:ext uri="{FF2B5EF4-FFF2-40B4-BE49-F238E27FC236}">
                <a16:creationId xmlns:a16="http://schemas.microsoft.com/office/drawing/2014/main" xmlns="" id="{20493176-F3D5-4D2F-D634-0159E4939690}"/>
              </a:ext>
            </a:extLst>
          </p:cNvPr>
          <p:cNvSpPr/>
          <p:nvPr/>
        </p:nvSpPr>
        <p:spPr>
          <a:xfrm>
            <a:off x="1439490" y="3432010"/>
            <a:ext cx="2286000" cy="307777"/>
          </a:xfrm>
          <a:prstGeom prst="rect">
            <a:avLst/>
          </a:prstGeom>
        </p:spPr>
        <p:txBody>
          <a:bodyPr wrap="square">
            <a:spAutoFit/>
          </a:bodyPr>
          <a:lstStyle/>
          <a:p>
            <a:pPr marL="0" marR="0" lvl="0" indent="0" algn="r" defTabSz="914400" rtl="0" eaLnBrk="1" fontAlgn="auto" latinLnBrk="0" hangingPunct="1">
              <a:lnSpc>
                <a:spcPct val="100000"/>
              </a:lnSpc>
              <a:spcBef>
                <a:spcPts val="601"/>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Arial Unicode MS"/>
                <a:cs typeface="Arial" panose="020B0604020202020204" pitchFamily="34" charset="0"/>
              </a:rPr>
              <a:t>TTgCP</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Arial Unicode MS"/>
                <a:cs typeface="Arial" panose="020B0604020202020204" pitchFamily="34" charset="0"/>
              </a:rPr>
              <a:t>Phạm</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rPr>
              <a:t> Minh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Arial Unicode MS"/>
                <a:cs typeface="Arial" panose="020B0604020202020204" pitchFamily="34" charset="0"/>
              </a:rPr>
              <a:t>Chính</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44039417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fontScale="90000"/>
          </a:bodyPr>
          <a:lstStyle/>
          <a:p>
            <a:pPr algn="l"/>
            <a:r>
              <a:rPr lang="en-US" sz="1900" b="1" dirty="0">
                <a:latin typeface="Arial" pitchFamily="34" charset="0"/>
                <a:cs typeface="Arial" pitchFamily="34" charset="0"/>
              </a:rPr>
              <a:t>2. </a:t>
            </a:r>
            <a:r>
              <a:rPr lang="vi-VN" sz="1900" b="1" dirty="0">
                <a:latin typeface="Arial" pitchFamily="34" charset="0"/>
                <a:cs typeface="Arial" pitchFamily="34" charset="0"/>
              </a:rPr>
              <a:t>Giải quyết những nguy cơ tiềm ẩn hoặc đã nằm sẵn trong hệ thống thông tin là ưu tiên hàng đầu</a:t>
            </a:r>
            <a:endParaRPr lang="en-US" sz="1900" b="1" dirty="0">
              <a:latin typeface="Arial" pitchFamily="34" charset="0"/>
              <a:cs typeface="Arial" pitchFamily="34" charset="0"/>
            </a:endParaRP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09/13</a:t>
            </a:r>
            <a:endParaRPr lang="en-US" sz="1300" b="1" dirty="0">
              <a:solidFill>
                <a:srgbClr val="0048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87A0CB98-F3AD-7A77-0399-F5393D6C882D}"/>
              </a:ext>
            </a:extLst>
          </p:cNvPr>
          <p:cNvSpPr txBox="1"/>
          <p:nvPr/>
        </p:nvSpPr>
        <p:spPr>
          <a:xfrm>
            <a:off x="416260" y="4740694"/>
            <a:ext cx="6403722" cy="292388"/>
          </a:xfrm>
          <a:prstGeom prst="rect">
            <a:avLst/>
          </a:prstGeom>
          <a:noFill/>
        </p:spPr>
        <p:txBody>
          <a:bodyPr wrap="square" rtlCol="0">
            <a:spAutoFit/>
          </a:bodyPr>
          <a:lstStyle/>
          <a:p>
            <a:r>
              <a:rPr lang="en-US" sz="1300" b="1" dirty="0" err="1">
                <a:solidFill>
                  <a:srgbClr val="0048C0"/>
                </a:solidFill>
                <a:latin typeface="Arial" pitchFamily="34" charset="0"/>
                <a:cs typeface="Arial" pitchFamily="34" charset="0"/>
              </a:rPr>
              <a:t>Phần</a:t>
            </a:r>
            <a:r>
              <a:rPr lang="en-US" sz="1300" b="1" dirty="0">
                <a:solidFill>
                  <a:srgbClr val="0048C0"/>
                </a:solidFill>
                <a:latin typeface="Arial" pitchFamily="34" charset="0"/>
                <a:cs typeface="Arial" pitchFamily="34" charset="0"/>
              </a:rPr>
              <a:t> 2. </a:t>
            </a:r>
            <a:r>
              <a:rPr lang="en-US" sz="1300" b="1" dirty="0" err="1">
                <a:solidFill>
                  <a:srgbClr val="0048C0"/>
                </a:solidFill>
                <a:latin typeface="Arial" pitchFamily="34" charset="0"/>
                <a:cs typeface="Arial" pitchFamily="34" charset="0"/>
              </a:rPr>
              <a:t>Một</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số</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nhiệm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vụ</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trọng</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tâm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năm</a:t>
            </a:r>
            <a:r>
              <a:rPr lang="en-US" sz="1300" b="1" dirty="0">
                <a:solidFill>
                  <a:srgbClr val="0048C0"/>
                </a:solidFill>
                <a:latin typeface="Arial" pitchFamily="34" charset="0"/>
                <a:cs typeface="Arial" pitchFamily="34" charset="0"/>
              </a:rPr>
              <a:t> 2024</a:t>
            </a:r>
          </a:p>
        </p:txBody>
      </p:sp>
      <p:pic>
        <p:nvPicPr>
          <p:cNvPr id="3" name="Picture 2">
            <a:extLst>
              <a:ext uri="{FF2B5EF4-FFF2-40B4-BE49-F238E27FC236}">
                <a16:creationId xmlns:a16="http://schemas.microsoft.com/office/drawing/2014/main" xmlns="" id="{65E0F122-16F8-1C6A-0A73-9FF299BCF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BA5B0F72-F765-7682-26B0-06F2521D33D6}"/>
              </a:ext>
            </a:extLst>
          </p:cNvPr>
          <p:cNvPicPr>
            <a:picLocks noChangeAspect="1"/>
          </p:cNvPicPr>
          <p:nvPr/>
        </p:nvPicPr>
        <p:blipFill>
          <a:blip r:embed="rId4"/>
          <a:stretch>
            <a:fillRect/>
          </a:stretch>
        </p:blipFill>
        <p:spPr>
          <a:xfrm>
            <a:off x="762000" y="906724"/>
            <a:ext cx="2176843" cy="3655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oogle Shape;588;p3">
            <a:extLst>
              <a:ext uri="{FF2B5EF4-FFF2-40B4-BE49-F238E27FC236}">
                <a16:creationId xmlns:a16="http://schemas.microsoft.com/office/drawing/2014/main" xmlns="" id="{2DFDA346-8C92-FA0A-7070-714C4819EC30}"/>
              </a:ext>
            </a:extLst>
          </p:cNvPr>
          <p:cNvGrpSpPr/>
          <p:nvPr/>
        </p:nvGrpSpPr>
        <p:grpSpPr>
          <a:xfrm>
            <a:off x="3429000" y="1073004"/>
            <a:ext cx="143791" cy="3251346"/>
            <a:chOff x="6063852" y="1460599"/>
            <a:chExt cx="293366" cy="4817368"/>
          </a:xfrm>
        </p:grpSpPr>
        <p:sp>
          <p:nvSpPr>
            <p:cNvPr id="12" name="Google Shape;589;p3">
              <a:extLst>
                <a:ext uri="{FF2B5EF4-FFF2-40B4-BE49-F238E27FC236}">
                  <a16:creationId xmlns:a16="http://schemas.microsoft.com/office/drawing/2014/main" xmlns="" id="{7510E3C0-42CE-46E0-70D6-F502B0469101}"/>
                </a:ext>
              </a:extLst>
            </p:cNvPr>
            <p:cNvSpPr/>
            <p:nvPr/>
          </p:nvSpPr>
          <p:spPr>
            <a:xfrm>
              <a:off x="6063852" y="1460599"/>
              <a:ext cx="293366" cy="242708"/>
            </a:xfrm>
            <a:prstGeom prst="ellipse">
              <a:avLst/>
            </a:prstGeom>
            <a:solidFill>
              <a:srgbClr val="64D4EA"/>
            </a:solidFill>
            <a:ln w="12700" cap="flat" cmpd="sng">
              <a:solidFill>
                <a:srgbClr val="044D67"/>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sp>
          <p:nvSpPr>
            <p:cNvPr id="13" name="Google Shape;590;p3">
              <a:extLst>
                <a:ext uri="{FF2B5EF4-FFF2-40B4-BE49-F238E27FC236}">
                  <a16:creationId xmlns:a16="http://schemas.microsoft.com/office/drawing/2014/main" xmlns="" id="{971829BB-45DA-59B5-16E8-11DB3080B6A3}"/>
                </a:ext>
              </a:extLst>
            </p:cNvPr>
            <p:cNvSpPr/>
            <p:nvPr/>
          </p:nvSpPr>
          <p:spPr>
            <a:xfrm rot="5400000" flipH="1">
              <a:off x="3999174" y="3848036"/>
              <a:ext cx="4371152" cy="70594"/>
            </a:xfrm>
            <a:custGeom>
              <a:avLst/>
              <a:gdLst/>
              <a:ahLst/>
              <a:cxnLst/>
              <a:rect l="l" t="t" r="r" b="b"/>
              <a:pathLst>
                <a:path w="4229100" h="120000" extrusionOk="0">
                  <a:moveTo>
                    <a:pt x="0" y="0"/>
                  </a:moveTo>
                  <a:lnTo>
                    <a:pt x="4229100" y="0"/>
                  </a:lnTo>
                </a:path>
              </a:pathLst>
            </a:custGeom>
            <a:noFill/>
            <a:ln w="12700" cap="flat" cmpd="sng">
              <a:solidFill>
                <a:srgbClr val="64D4EA"/>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sp>
          <p:nvSpPr>
            <p:cNvPr id="14" name="Google Shape;591;p3">
              <a:extLst>
                <a:ext uri="{FF2B5EF4-FFF2-40B4-BE49-F238E27FC236}">
                  <a16:creationId xmlns:a16="http://schemas.microsoft.com/office/drawing/2014/main" xmlns="" id="{0D01736C-45C1-0028-006E-D0A3A7AEE7F9}"/>
                </a:ext>
              </a:extLst>
            </p:cNvPr>
            <p:cNvSpPr/>
            <p:nvPr/>
          </p:nvSpPr>
          <p:spPr>
            <a:xfrm>
              <a:off x="6104959" y="6068909"/>
              <a:ext cx="243784" cy="209058"/>
            </a:xfrm>
            <a:prstGeom prst="ellipse">
              <a:avLst/>
            </a:prstGeom>
            <a:solidFill>
              <a:srgbClr val="64D4EA"/>
            </a:solidFill>
            <a:ln w="12700" cap="flat" cmpd="sng">
              <a:solidFill>
                <a:srgbClr val="044D67"/>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grpSp>
      <p:sp>
        <p:nvSpPr>
          <p:cNvPr id="16" name="Content Placeholder 2">
            <a:extLst>
              <a:ext uri="{FF2B5EF4-FFF2-40B4-BE49-F238E27FC236}">
                <a16:creationId xmlns:a16="http://schemas.microsoft.com/office/drawing/2014/main" xmlns="" id="{EFAC67B5-FFD5-F0EC-4A3A-91FC86FE5D1E}"/>
              </a:ext>
            </a:extLst>
          </p:cNvPr>
          <p:cNvSpPr>
            <a:spLocks noGrp="1"/>
          </p:cNvSpPr>
          <p:nvPr>
            <p:ph idx="1"/>
          </p:nvPr>
        </p:nvSpPr>
        <p:spPr>
          <a:xfrm>
            <a:off x="3761406" y="971550"/>
            <a:ext cx="5261913" cy="3655175"/>
          </a:xfrm>
        </p:spPr>
        <p:txBody>
          <a:bodyPr>
            <a:normAutofit/>
          </a:bodyPr>
          <a:lstStyle/>
          <a:p>
            <a:pPr algn="just">
              <a:buFont typeface="Wingdings" pitchFamily="2" charset="2"/>
              <a:buChar char="q"/>
            </a:pPr>
            <a:r>
              <a:rPr lang="vi-VN" sz="1400" b="1" dirty="0">
                <a:latin typeface="Arial (body)"/>
                <a:cs typeface="Arial" pitchFamily="34" charset="0"/>
              </a:rPr>
              <a:t>Cảm giác an toàn: </a:t>
            </a:r>
            <a:r>
              <a:rPr lang="vi-VN" sz="1400" dirty="0">
                <a:latin typeface="Arial (body)"/>
                <a:cs typeface="Arial" pitchFamily="34" charset="0"/>
              </a:rPr>
              <a:t>Chúng ta đang ngồi đây, nhưng hệ thống chúng ta có thể đang bị tấn công mạng, hoặc đã bị tấn công mạng từ trước. Vấn đề là chúng ta </a:t>
            </a:r>
            <a:r>
              <a:rPr lang="vi-VN" sz="1400" b="1" dirty="0">
                <a:solidFill>
                  <a:srgbClr val="C00000"/>
                </a:solidFill>
                <a:latin typeface="Arial (body)"/>
                <a:cs typeface="Arial" pitchFamily="34" charset="0"/>
              </a:rPr>
              <a:t>chưa nhận ra.</a:t>
            </a:r>
            <a:endParaRPr lang="en-US" sz="1400" b="1" dirty="0">
              <a:solidFill>
                <a:srgbClr val="C00000"/>
              </a:solidFill>
              <a:latin typeface="Arial (body)"/>
              <a:cs typeface="Arial" pitchFamily="34" charset="0"/>
            </a:endParaRPr>
          </a:p>
          <a:p>
            <a:pPr algn="just">
              <a:buFont typeface="Wingdings" pitchFamily="2" charset="2"/>
              <a:buChar char="q"/>
            </a:pPr>
            <a:r>
              <a:rPr lang="en-US" sz="1400" dirty="0" err="1">
                <a:latin typeface="Arial (body)"/>
                <a:cs typeface="Arial" pitchFamily="34" charset="0"/>
              </a:rPr>
              <a:t>Năm</a:t>
            </a:r>
            <a:r>
              <a:rPr lang="en-US" sz="1400" dirty="0">
                <a:latin typeface="Arial (body)"/>
                <a:cs typeface="Arial" pitchFamily="34" charset="0"/>
              </a:rPr>
              <a:t> 2023, </a:t>
            </a:r>
            <a:r>
              <a:rPr lang="en-US" sz="1400" b="1" i="1" dirty="0" err="1">
                <a:latin typeface="Arial (body)"/>
                <a:cs typeface="Arial" pitchFamily="34" charset="0"/>
              </a:rPr>
              <a:t>Nền</a:t>
            </a:r>
            <a:r>
              <a:rPr lang="en-US" sz="1400" b="1" i="1" dirty="0">
                <a:latin typeface="Arial (body)"/>
                <a:cs typeface="Arial" pitchFamily="34" charset="0"/>
              </a:rPr>
              <a:t> </a:t>
            </a:r>
            <a:r>
              <a:rPr lang="en-US" sz="1400" b="1" i="1" dirty="0" err="1">
                <a:latin typeface="Arial (body)"/>
                <a:cs typeface="Arial" pitchFamily="34" charset="0"/>
              </a:rPr>
              <a:t>tảng</a:t>
            </a:r>
            <a:r>
              <a:rPr lang="en-US" sz="1400" b="1" i="1" dirty="0">
                <a:latin typeface="Arial (body)"/>
                <a:cs typeface="Arial" pitchFamily="34" charset="0"/>
              </a:rPr>
              <a:t> </a:t>
            </a:r>
            <a:r>
              <a:rPr lang="en-US" sz="1400" b="1" i="1" dirty="0" err="1">
                <a:latin typeface="Arial (body)"/>
                <a:cs typeface="Arial" pitchFamily="34" charset="0"/>
              </a:rPr>
              <a:t>Hỗ</a:t>
            </a:r>
            <a:r>
              <a:rPr lang="en-US" sz="1400" b="1" i="1" dirty="0">
                <a:latin typeface="Arial (body)"/>
                <a:cs typeface="Arial" pitchFamily="34" charset="0"/>
              </a:rPr>
              <a:t> </a:t>
            </a:r>
            <a:r>
              <a:rPr lang="en-US" sz="1400" b="1" i="1" dirty="0" err="1">
                <a:latin typeface="Arial (body)"/>
                <a:cs typeface="Arial" pitchFamily="34" charset="0"/>
              </a:rPr>
              <a:t>trợ</a:t>
            </a:r>
            <a:r>
              <a:rPr lang="en-US" sz="1400" b="1" i="1" dirty="0">
                <a:latin typeface="Arial (body)"/>
                <a:cs typeface="Arial" pitchFamily="34" charset="0"/>
              </a:rPr>
              <a:t> </a:t>
            </a:r>
            <a:r>
              <a:rPr lang="en-US" sz="1400" b="1" i="1" dirty="0" err="1">
                <a:latin typeface="Arial (body)"/>
                <a:cs typeface="Arial" pitchFamily="34" charset="0"/>
              </a:rPr>
              <a:t>điều</a:t>
            </a:r>
            <a:r>
              <a:rPr lang="en-US" sz="1400" b="1" i="1" dirty="0">
                <a:latin typeface="Arial (body)"/>
                <a:cs typeface="Arial" pitchFamily="34" charset="0"/>
              </a:rPr>
              <a:t> </a:t>
            </a:r>
            <a:r>
              <a:rPr lang="en-US" sz="1400" b="1" i="1" dirty="0" err="1">
                <a:latin typeface="Arial (body)"/>
                <a:cs typeface="Arial" pitchFamily="34" charset="0"/>
              </a:rPr>
              <a:t>tra</a:t>
            </a:r>
            <a:r>
              <a:rPr lang="en-US" sz="1400" b="1" i="1" dirty="0">
                <a:latin typeface="Arial (body)"/>
                <a:cs typeface="Arial" pitchFamily="34" charset="0"/>
              </a:rPr>
              <a:t> </a:t>
            </a:r>
            <a:r>
              <a:rPr lang="en-US" sz="1400" b="1" i="1" dirty="0" err="1">
                <a:latin typeface="Arial (body)"/>
                <a:cs typeface="Arial" pitchFamily="34" charset="0"/>
              </a:rPr>
              <a:t>số</a:t>
            </a:r>
            <a:r>
              <a:rPr lang="en-US" sz="1400" i="1" dirty="0">
                <a:latin typeface="Arial (body)"/>
                <a:cs typeface="Arial" pitchFamily="34" charset="0"/>
              </a:rPr>
              <a:t> </a:t>
            </a:r>
            <a:r>
              <a:rPr lang="en-US" sz="1400" dirty="0" err="1">
                <a:latin typeface="Arial (body)"/>
                <a:cs typeface="Arial" pitchFamily="34" charset="0"/>
              </a:rPr>
              <a:t>cung</a:t>
            </a:r>
            <a:r>
              <a:rPr lang="en-US" sz="1400" dirty="0">
                <a:latin typeface="Arial (body)"/>
                <a:cs typeface="Arial" pitchFamily="34" charset="0"/>
              </a:rPr>
              <a:t> </a:t>
            </a:r>
            <a:r>
              <a:rPr lang="en-US" sz="1400" dirty="0" err="1">
                <a:latin typeface="Arial (body)"/>
                <a:cs typeface="Arial" pitchFamily="34" charset="0"/>
              </a:rPr>
              <a:t>cấp</a:t>
            </a:r>
            <a:r>
              <a:rPr lang="en-US" sz="1400" dirty="0">
                <a:latin typeface="Arial (body)"/>
                <a:cs typeface="Arial" pitchFamily="34" charset="0"/>
              </a:rPr>
              <a:t> </a:t>
            </a:r>
            <a:r>
              <a:rPr lang="en-US" sz="1400" dirty="0" err="1">
                <a:latin typeface="Arial (body)"/>
                <a:cs typeface="Arial" pitchFamily="34" charset="0"/>
              </a:rPr>
              <a:t>miễn</a:t>
            </a:r>
            <a:r>
              <a:rPr lang="en-US" sz="1400" dirty="0">
                <a:latin typeface="Arial (body)"/>
                <a:cs typeface="Arial" pitchFamily="34" charset="0"/>
              </a:rPr>
              <a:t> </a:t>
            </a:r>
            <a:r>
              <a:rPr lang="en-US" sz="1400" dirty="0" err="1">
                <a:latin typeface="Arial (body)"/>
                <a:cs typeface="Arial" pitchFamily="34" charset="0"/>
              </a:rPr>
              <a:t>phí</a:t>
            </a:r>
            <a:r>
              <a:rPr lang="en-US" sz="1400" dirty="0">
                <a:latin typeface="Arial (body)"/>
                <a:cs typeface="Arial" pitchFamily="34" charset="0"/>
              </a:rPr>
              <a:t> </a:t>
            </a:r>
            <a:r>
              <a:rPr lang="en-US" sz="1400" dirty="0" err="1">
                <a:latin typeface="Arial (body)"/>
                <a:cs typeface="Arial" pitchFamily="34" charset="0"/>
              </a:rPr>
              <a:t>công</a:t>
            </a:r>
            <a:r>
              <a:rPr lang="en-US" sz="1400" dirty="0">
                <a:latin typeface="Arial (body)"/>
                <a:cs typeface="Arial" pitchFamily="34" charset="0"/>
              </a:rPr>
              <a:t> </a:t>
            </a:r>
            <a:r>
              <a:rPr lang="en-US" sz="1400" dirty="0" err="1">
                <a:latin typeface="Arial (body)"/>
                <a:cs typeface="Arial" pitchFamily="34" charset="0"/>
              </a:rPr>
              <a:t>cụ</a:t>
            </a:r>
            <a:r>
              <a:rPr lang="en-US" sz="1400" dirty="0">
                <a:latin typeface="Arial (body)"/>
                <a:cs typeface="Arial" pitchFamily="34" charset="0"/>
              </a:rPr>
              <a:t> </a:t>
            </a:r>
            <a:r>
              <a:rPr lang="en-US" sz="1400" dirty="0" err="1">
                <a:latin typeface="Arial (body)"/>
                <a:cs typeface="Arial" pitchFamily="34" charset="0"/>
              </a:rPr>
              <a:t>để</a:t>
            </a:r>
            <a:r>
              <a:rPr lang="en-US" sz="1400" dirty="0">
                <a:latin typeface="Arial (body)"/>
                <a:cs typeface="Arial" pitchFamily="34" charset="0"/>
              </a:rPr>
              <a:t> </a:t>
            </a:r>
            <a:r>
              <a:rPr lang="en-US" sz="1400" b="1" dirty="0" err="1">
                <a:latin typeface="Arial (body)"/>
                <a:cs typeface="Arial" pitchFamily="34" charset="0"/>
              </a:rPr>
              <a:t>rà</a:t>
            </a:r>
            <a:r>
              <a:rPr lang="en-US" sz="1400" b="1" dirty="0">
                <a:latin typeface="Arial (body)"/>
                <a:cs typeface="Arial" pitchFamily="34" charset="0"/>
              </a:rPr>
              <a:t> </a:t>
            </a:r>
            <a:r>
              <a:rPr lang="en-US" sz="1400" b="1" dirty="0" err="1">
                <a:latin typeface="Arial (body)"/>
                <a:cs typeface="Arial" pitchFamily="34" charset="0"/>
              </a:rPr>
              <a:t>soát</a:t>
            </a:r>
            <a:r>
              <a:rPr lang="en-US" sz="1400" b="1" dirty="0">
                <a:latin typeface="Arial (body)"/>
                <a:cs typeface="Arial" pitchFamily="34" charset="0"/>
              </a:rPr>
              <a:t> </a:t>
            </a:r>
            <a:r>
              <a:rPr lang="en-US" sz="1400" b="1" dirty="0" err="1">
                <a:latin typeface="Arial (body)"/>
                <a:cs typeface="Arial" pitchFamily="34" charset="0"/>
              </a:rPr>
              <a:t>các</a:t>
            </a:r>
            <a:r>
              <a:rPr lang="en-US" sz="1400" b="1" dirty="0">
                <a:latin typeface="Arial (body)"/>
                <a:cs typeface="Arial" pitchFamily="34" charset="0"/>
              </a:rPr>
              <a:t> </a:t>
            </a:r>
            <a:r>
              <a:rPr lang="en-US" sz="1400" b="1" dirty="0" err="1">
                <a:latin typeface="Arial (body)"/>
                <a:cs typeface="Arial" pitchFamily="34" charset="0"/>
              </a:rPr>
              <a:t>lỗ</a:t>
            </a:r>
            <a:r>
              <a:rPr lang="en-US" sz="1400" b="1" dirty="0">
                <a:latin typeface="Arial (body)"/>
                <a:cs typeface="Arial" pitchFamily="34" charset="0"/>
              </a:rPr>
              <a:t> </a:t>
            </a:r>
            <a:r>
              <a:rPr lang="en-US" sz="1400" b="1" dirty="0" err="1">
                <a:latin typeface="Arial (body)"/>
                <a:cs typeface="Arial" pitchFamily="34" charset="0"/>
              </a:rPr>
              <a:t>hổng</a:t>
            </a:r>
            <a:r>
              <a:rPr lang="en-US" sz="1400" b="1" dirty="0">
                <a:latin typeface="Arial (body)"/>
                <a:cs typeface="Arial" pitchFamily="34" charset="0"/>
              </a:rPr>
              <a:t>, </a:t>
            </a:r>
            <a:r>
              <a:rPr lang="en-US" sz="1400" b="1" dirty="0" err="1">
                <a:latin typeface="Arial (body)"/>
                <a:cs typeface="Arial" pitchFamily="34" charset="0"/>
              </a:rPr>
              <a:t>săn</a:t>
            </a:r>
            <a:r>
              <a:rPr lang="en-US" sz="1400" b="1" dirty="0">
                <a:latin typeface="Arial (body)"/>
                <a:cs typeface="Arial" pitchFamily="34" charset="0"/>
              </a:rPr>
              <a:t> </a:t>
            </a:r>
            <a:r>
              <a:rPr lang="en-US" sz="1400" b="1" dirty="0" err="1">
                <a:latin typeface="Arial (body)"/>
                <a:cs typeface="Arial" pitchFamily="34" charset="0"/>
              </a:rPr>
              <a:t>tìm</a:t>
            </a:r>
            <a:r>
              <a:rPr lang="en-US" sz="1400" b="1" dirty="0">
                <a:latin typeface="Arial (body)"/>
                <a:cs typeface="Arial" pitchFamily="34" charset="0"/>
              </a:rPr>
              <a:t> </a:t>
            </a:r>
            <a:r>
              <a:rPr lang="en-US" sz="1400" b="1" dirty="0" err="1">
                <a:latin typeface="Arial (body)"/>
                <a:cs typeface="Arial" pitchFamily="34" charset="0"/>
              </a:rPr>
              <a:t>các</a:t>
            </a:r>
            <a:r>
              <a:rPr lang="en-US" sz="1400" b="1" dirty="0">
                <a:latin typeface="Arial (body)"/>
                <a:cs typeface="Arial" pitchFamily="34" charset="0"/>
              </a:rPr>
              <a:t> </a:t>
            </a:r>
            <a:r>
              <a:rPr lang="en-US" sz="1400" b="1" dirty="0" err="1">
                <a:latin typeface="Arial (body)"/>
                <a:cs typeface="Arial" pitchFamily="34" charset="0"/>
              </a:rPr>
              <a:t>mối</a:t>
            </a:r>
            <a:r>
              <a:rPr lang="en-US" sz="1400" b="1" dirty="0">
                <a:latin typeface="Arial (body)"/>
                <a:cs typeface="Arial" pitchFamily="34" charset="0"/>
              </a:rPr>
              <a:t> </a:t>
            </a:r>
            <a:r>
              <a:rPr lang="en-US" sz="1400" b="1" dirty="0" err="1">
                <a:latin typeface="Arial (body)"/>
                <a:cs typeface="Arial" pitchFamily="34" charset="0"/>
              </a:rPr>
              <a:t>đe</a:t>
            </a:r>
            <a:r>
              <a:rPr lang="en-US" sz="1400" b="1" dirty="0">
                <a:latin typeface="Arial (body)"/>
                <a:cs typeface="Arial" pitchFamily="34" charset="0"/>
              </a:rPr>
              <a:t> </a:t>
            </a:r>
            <a:r>
              <a:rPr lang="en-US" sz="1400" b="1" dirty="0" err="1">
                <a:latin typeface="Arial (body)"/>
                <a:cs typeface="Arial" pitchFamily="34" charset="0"/>
              </a:rPr>
              <a:t>dọa</a:t>
            </a:r>
            <a:r>
              <a:rPr lang="en-US" sz="1400" b="1" dirty="0">
                <a:latin typeface="Arial (body)"/>
                <a:cs typeface="Arial" pitchFamily="34" charset="0"/>
              </a:rPr>
              <a:t> </a:t>
            </a:r>
            <a:r>
              <a:rPr lang="en-US" sz="1400" b="1" dirty="0" err="1">
                <a:latin typeface="Arial (body)"/>
                <a:cs typeface="Arial" pitchFamily="34" charset="0"/>
              </a:rPr>
              <a:t>và</a:t>
            </a:r>
            <a:r>
              <a:rPr lang="en-US" sz="1400" b="1" dirty="0">
                <a:latin typeface="Arial (body)"/>
                <a:cs typeface="Arial" pitchFamily="34" charset="0"/>
              </a:rPr>
              <a:t> </a:t>
            </a:r>
            <a:r>
              <a:rPr lang="en-US" sz="1400" b="1" dirty="0" err="1">
                <a:latin typeface="Arial (body)"/>
                <a:cs typeface="Arial" pitchFamily="34" charset="0"/>
              </a:rPr>
              <a:t>ứng</a:t>
            </a:r>
            <a:r>
              <a:rPr lang="en-US" sz="1400" b="1" dirty="0">
                <a:latin typeface="Arial (body)"/>
                <a:cs typeface="Arial" pitchFamily="34" charset="0"/>
              </a:rPr>
              <a:t> </a:t>
            </a:r>
            <a:r>
              <a:rPr lang="en-US" sz="1400" b="1" dirty="0" err="1">
                <a:latin typeface="Arial (body)"/>
                <a:cs typeface="Arial" pitchFamily="34" charset="0"/>
              </a:rPr>
              <a:t>cứu</a:t>
            </a:r>
            <a:r>
              <a:rPr lang="en-US" sz="1400" b="1" dirty="0">
                <a:latin typeface="Arial (body)"/>
                <a:cs typeface="Arial" pitchFamily="34" charset="0"/>
              </a:rPr>
              <a:t> </a:t>
            </a:r>
            <a:r>
              <a:rPr lang="en-US" sz="1400" b="1" dirty="0" err="1">
                <a:latin typeface="Arial (body)"/>
                <a:cs typeface="Arial" pitchFamily="34" charset="0"/>
              </a:rPr>
              <a:t>khi</a:t>
            </a:r>
            <a:r>
              <a:rPr lang="en-US" sz="1400" b="1" dirty="0">
                <a:latin typeface="Arial (body)"/>
                <a:cs typeface="Arial" pitchFamily="34" charset="0"/>
              </a:rPr>
              <a:t> </a:t>
            </a:r>
            <a:r>
              <a:rPr lang="en-US" sz="1400" b="1" dirty="0" err="1">
                <a:latin typeface="Arial (body)"/>
                <a:cs typeface="Arial" pitchFamily="34" charset="0"/>
              </a:rPr>
              <a:t>gặp</a:t>
            </a:r>
            <a:r>
              <a:rPr lang="en-US" sz="1400" b="1" dirty="0">
                <a:latin typeface="Arial (body)"/>
                <a:cs typeface="Arial" pitchFamily="34" charset="0"/>
              </a:rPr>
              <a:t> </a:t>
            </a:r>
            <a:r>
              <a:rPr lang="en-US" sz="1400" b="1" dirty="0" err="1">
                <a:latin typeface="Arial (body)"/>
                <a:cs typeface="Arial" pitchFamily="34" charset="0"/>
              </a:rPr>
              <a:t>sự</a:t>
            </a:r>
            <a:r>
              <a:rPr lang="en-US" sz="1400" b="1" dirty="0">
                <a:latin typeface="Arial (body)"/>
                <a:cs typeface="Arial" pitchFamily="34" charset="0"/>
              </a:rPr>
              <a:t> </a:t>
            </a:r>
            <a:r>
              <a:rPr lang="en-US" sz="1400" b="1" dirty="0" err="1">
                <a:latin typeface="Arial (body)"/>
                <a:cs typeface="Arial" pitchFamily="34" charset="0"/>
              </a:rPr>
              <a:t>cố</a:t>
            </a:r>
            <a:r>
              <a:rPr lang="en-US" sz="1400" dirty="0">
                <a:latin typeface="Arial (body)"/>
                <a:cs typeface="Arial" pitchFamily="34" charset="0"/>
              </a:rPr>
              <a:t>. </a:t>
            </a:r>
            <a:r>
              <a:rPr lang="en-US" sz="1400" dirty="0" err="1">
                <a:latin typeface="Arial (body)"/>
                <a:cs typeface="Arial" pitchFamily="34" charset="0"/>
              </a:rPr>
              <a:t>Các</a:t>
            </a:r>
            <a:r>
              <a:rPr lang="en-US" sz="1400" dirty="0">
                <a:latin typeface="Arial (body)"/>
                <a:cs typeface="Arial" pitchFamily="34" charset="0"/>
              </a:rPr>
              <a:t> </a:t>
            </a:r>
            <a:r>
              <a:rPr lang="en-US" sz="1400" dirty="0" err="1">
                <a:latin typeface="Arial (body)"/>
                <a:cs typeface="Arial" pitchFamily="34" charset="0"/>
              </a:rPr>
              <a:t>tổ</a:t>
            </a:r>
            <a:r>
              <a:rPr lang="en-US" sz="1400" dirty="0">
                <a:latin typeface="Arial (body)"/>
                <a:cs typeface="Arial" pitchFamily="34" charset="0"/>
              </a:rPr>
              <a:t> </a:t>
            </a:r>
            <a:r>
              <a:rPr lang="en-US" sz="1400" dirty="0" err="1">
                <a:latin typeface="Arial (body)"/>
                <a:cs typeface="Arial" pitchFamily="34" charset="0"/>
              </a:rPr>
              <a:t>chức</a:t>
            </a:r>
            <a:r>
              <a:rPr lang="en-US" sz="1400" dirty="0">
                <a:latin typeface="Arial (body)"/>
                <a:cs typeface="Arial" pitchFamily="34" charset="0"/>
              </a:rPr>
              <a:t> </a:t>
            </a:r>
            <a:r>
              <a:rPr lang="en-US" sz="1400" dirty="0" err="1">
                <a:latin typeface="Arial (body)"/>
                <a:cs typeface="Arial" pitchFamily="34" charset="0"/>
              </a:rPr>
              <a:t>hãy</a:t>
            </a:r>
            <a:r>
              <a:rPr lang="en-US" sz="1400" dirty="0">
                <a:latin typeface="Arial (body)"/>
                <a:cs typeface="Arial" pitchFamily="34" charset="0"/>
              </a:rPr>
              <a:t> </a:t>
            </a:r>
            <a:r>
              <a:rPr lang="en-US" sz="1400" dirty="0" err="1">
                <a:latin typeface="Arial (body)"/>
                <a:cs typeface="Arial" pitchFamily="34" charset="0"/>
              </a:rPr>
              <a:t>nghiên</a:t>
            </a:r>
            <a:r>
              <a:rPr lang="en-US" sz="1400" dirty="0">
                <a:latin typeface="Arial (body)"/>
                <a:cs typeface="Arial" pitchFamily="34" charset="0"/>
              </a:rPr>
              <a:t> </a:t>
            </a:r>
            <a:r>
              <a:rPr lang="en-US" sz="1400" dirty="0" err="1">
                <a:latin typeface="Arial (body)"/>
                <a:cs typeface="Arial" pitchFamily="34" charset="0"/>
              </a:rPr>
              <a:t>cứu</a:t>
            </a:r>
            <a:r>
              <a:rPr lang="en-US" sz="1400" dirty="0">
                <a:latin typeface="Arial (body)"/>
                <a:cs typeface="Arial" pitchFamily="34" charset="0"/>
              </a:rPr>
              <a:t>, </a:t>
            </a:r>
            <a:r>
              <a:rPr lang="en-US" sz="1400" dirty="0" err="1">
                <a:latin typeface="Arial (body)"/>
                <a:cs typeface="Arial" pitchFamily="34" charset="0"/>
              </a:rPr>
              <a:t>sử</a:t>
            </a:r>
            <a:r>
              <a:rPr lang="en-US" sz="1400" dirty="0">
                <a:latin typeface="Arial (body)"/>
                <a:cs typeface="Arial" pitchFamily="34" charset="0"/>
              </a:rPr>
              <a:t> </a:t>
            </a:r>
            <a:r>
              <a:rPr lang="en-US" sz="1400" dirty="0" err="1">
                <a:latin typeface="Arial (body)"/>
                <a:cs typeface="Arial" pitchFamily="34" charset="0"/>
              </a:rPr>
              <a:t>dụng</a:t>
            </a:r>
            <a:r>
              <a:rPr lang="en-US" sz="1400" dirty="0">
                <a:latin typeface="Arial (body)"/>
                <a:cs typeface="Arial" pitchFamily="34" charset="0"/>
              </a:rPr>
              <a:t> </a:t>
            </a:r>
            <a:r>
              <a:rPr lang="en-US" sz="1400" dirty="0" err="1">
                <a:latin typeface="Arial (body)"/>
                <a:cs typeface="Arial" pitchFamily="34" charset="0"/>
              </a:rPr>
              <a:t>hiệu</a:t>
            </a:r>
            <a:r>
              <a:rPr lang="en-US" sz="1400" dirty="0">
                <a:latin typeface="Arial (body)"/>
                <a:cs typeface="Arial" pitchFamily="34" charset="0"/>
              </a:rPr>
              <a:t> </a:t>
            </a:r>
            <a:r>
              <a:rPr lang="en-US" sz="1400" dirty="0" err="1">
                <a:latin typeface="Arial (body)"/>
                <a:cs typeface="Arial" pitchFamily="34" charset="0"/>
              </a:rPr>
              <a:t>quả</a:t>
            </a:r>
            <a:r>
              <a:rPr lang="en-US" sz="1400" dirty="0">
                <a:latin typeface="Arial (body)"/>
                <a:cs typeface="Arial" pitchFamily="34" charset="0"/>
              </a:rPr>
              <a:t>.</a:t>
            </a:r>
          </a:p>
          <a:p>
            <a:pPr algn="just">
              <a:buFont typeface="Wingdings" pitchFamily="2" charset="2"/>
              <a:buChar char="q"/>
            </a:pPr>
            <a:r>
              <a:rPr lang="vi-VN" sz="1400" dirty="0">
                <a:latin typeface="Arial (body)"/>
                <a:cs typeface="Arial" pitchFamily="34" charset="0"/>
              </a:rPr>
              <a:t>Năm 2024, </a:t>
            </a:r>
            <a:r>
              <a:rPr lang="en-US" sz="1400" dirty="0" err="1">
                <a:latin typeface="Arial (body)"/>
                <a:cs typeface="Arial" pitchFamily="34" charset="0"/>
              </a:rPr>
              <a:t>Bộ</a:t>
            </a:r>
            <a:r>
              <a:rPr lang="en-US" sz="1400" dirty="0">
                <a:latin typeface="Arial (body)"/>
                <a:cs typeface="Arial" pitchFamily="34" charset="0"/>
              </a:rPr>
              <a:t> Thông tin </a:t>
            </a:r>
            <a:r>
              <a:rPr lang="en-US" sz="1400" dirty="0" err="1">
                <a:latin typeface="Arial (body)"/>
                <a:cs typeface="Arial" pitchFamily="34" charset="0"/>
              </a:rPr>
              <a:t>và</a:t>
            </a:r>
            <a:r>
              <a:rPr lang="en-US" sz="1400" dirty="0">
                <a:latin typeface="Arial (body)"/>
                <a:cs typeface="Arial" pitchFamily="34" charset="0"/>
              </a:rPr>
              <a:t> </a:t>
            </a:r>
            <a:r>
              <a:rPr lang="en-US" sz="1400" dirty="0" err="1">
                <a:latin typeface="Arial (body)"/>
                <a:cs typeface="Arial" pitchFamily="34" charset="0"/>
              </a:rPr>
              <a:t>Truyền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a:t>
            </a:r>
            <a:r>
              <a:rPr lang="vi-VN" sz="1400" dirty="0">
                <a:latin typeface="Arial (body)"/>
                <a:cs typeface="Arial" pitchFamily="34" charset="0"/>
              </a:rPr>
              <a:t>Cục </a:t>
            </a:r>
            <a:r>
              <a:rPr lang="en-US" sz="1400" dirty="0">
                <a:latin typeface="Arial (body)"/>
                <a:cs typeface="Arial" pitchFamily="34" charset="0"/>
              </a:rPr>
              <a:t>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a:t>
            </a:r>
            <a:r>
              <a:rPr lang="vi-VN" sz="1400" dirty="0">
                <a:latin typeface="Arial (body)"/>
                <a:cs typeface="Arial" pitchFamily="34" charset="0"/>
              </a:rPr>
              <a:t> sẽ </a:t>
            </a:r>
            <a:r>
              <a:rPr lang="vi-VN" sz="1400" b="1" dirty="0">
                <a:latin typeface="Arial (body)"/>
                <a:cs typeface="Arial" pitchFamily="34" charset="0"/>
              </a:rPr>
              <a:t>thiết lập </a:t>
            </a:r>
            <a:r>
              <a:rPr lang="vi-VN" sz="1400" b="1" i="1" dirty="0">
                <a:latin typeface="Arial (body)"/>
                <a:cs typeface="Arial" pitchFamily="34" charset="0"/>
              </a:rPr>
              <a:t>Nền tảng Quản lý và phát hiện, cảnh báo sớm rủi ro an toàn thông tin </a:t>
            </a:r>
            <a:r>
              <a:rPr lang="vi-VN" sz="1400" dirty="0">
                <a:latin typeface="Arial (body)"/>
                <a:cs typeface="Arial" pitchFamily="34" charset="0"/>
              </a:rPr>
              <a:t>để hỗ trợ các cơ quan, tổ chức </a:t>
            </a:r>
            <a:r>
              <a:rPr lang="vi-VN" sz="1400" b="1" dirty="0">
                <a:latin typeface="Arial (body)"/>
                <a:cs typeface="Arial" pitchFamily="34" charset="0"/>
              </a:rPr>
              <a:t>tự động được thông báo </a:t>
            </a:r>
            <a:r>
              <a:rPr lang="vi-VN" sz="1400" dirty="0">
                <a:latin typeface="Arial (body)"/>
                <a:cs typeface="Arial" pitchFamily="34" charset="0"/>
              </a:rPr>
              <a:t>về nguy cơ, lỗ hổng, điểm yếu trên </a:t>
            </a:r>
            <a:r>
              <a:rPr lang="en-US" sz="1400" dirty="0" err="1">
                <a:latin typeface="Arial (body)"/>
                <a:cs typeface="Arial" pitchFamily="34" charset="0"/>
              </a:rPr>
              <a:t>hệ</a:t>
            </a:r>
            <a:r>
              <a:rPr lang="en-US" sz="1400" dirty="0">
                <a:latin typeface="Arial (body)"/>
                <a:cs typeface="Arial" pitchFamily="34" charset="0"/>
              </a:rPr>
              <a:t> </a:t>
            </a:r>
            <a:r>
              <a:rPr lang="en-US" sz="1400" dirty="0" err="1">
                <a:latin typeface="Arial (body)"/>
                <a:cs typeface="Arial" pitchFamily="34" charset="0"/>
              </a:rPr>
              <a:t>thống</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a:t>
            </a:r>
            <a:r>
              <a:rPr lang="vi-VN" sz="1400" dirty="0">
                <a:latin typeface="Arial (body)"/>
                <a:cs typeface="Arial" pitchFamily="34" charset="0"/>
              </a:rPr>
              <a:t> của mình ngay khi Cục </a:t>
            </a:r>
            <a:r>
              <a:rPr lang="en-US" sz="1400" dirty="0">
                <a:latin typeface="Arial (body)"/>
                <a:cs typeface="Arial" pitchFamily="34" charset="0"/>
              </a:rPr>
              <a:t>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a:t>
            </a:r>
            <a:r>
              <a:rPr lang="vi-VN" sz="1400" dirty="0">
                <a:latin typeface="Arial (body)"/>
                <a:cs typeface="Arial" pitchFamily="34" charset="0"/>
              </a:rPr>
              <a:t> phát cảnh báo, </a:t>
            </a:r>
            <a:r>
              <a:rPr lang="vi-VN" sz="1400" b="1" dirty="0">
                <a:latin typeface="Arial (body)"/>
                <a:cs typeface="Arial" pitchFamily="34" charset="0"/>
              </a:rPr>
              <a:t>không cần phải sử dụng công cụ để rà soát thêm</a:t>
            </a:r>
            <a:r>
              <a:rPr lang="vi-VN" sz="1400" dirty="0">
                <a:latin typeface="Arial (body)"/>
                <a:cs typeface="Arial" pitchFamily="34" charset="0"/>
              </a:rPr>
              <a:t>. Giúp cho tổ chức đỡ mất thêm công sức và thời gian để rà soát ban đầu trên hệ thống của mình.</a:t>
            </a:r>
            <a:endParaRPr lang="en-US" sz="1400" dirty="0">
              <a:latin typeface="Arial (body)"/>
              <a:cs typeface="Arial" pitchFamily="34" charset="0"/>
            </a:endParaRPr>
          </a:p>
        </p:txBody>
      </p:sp>
    </p:spTree>
    <p:extLst>
      <p:ext uri="{BB962C8B-B14F-4D97-AF65-F5344CB8AC3E}">
        <p14:creationId xmlns:p14="http://schemas.microsoft.com/office/powerpoint/2010/main" val="61012231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3. </a:t>
            </a:r>
            <a:r>
              <a:rPr lang="en-US" sz="1900" b="1" dirty="0" err="1">
                <a:latin typeface="Arial" pitchFamily="34" charset="0"/>
                <a:cs typeface="Arial" pitchFamily="34" charset="0"/>
              </a:rPr>
              <a:t>Diễn</a:t>
            </a:r>
            <a:r>
              <a:rPr lang="en-US" sz="1900" b="1" dirty="0">
                <a:latin typeface="Arial" pitchFamily="34" charset="0"/>
                <a:cs typeface="Arial" pitchFamily="34" charset="0"/>
              </a:rPr>
              <a:t> </a:t>
            </a:r>
            <a:r>
              <a:rPr lang="en-US" sz="1900" b="1" dirty="0" err="1">
                <a:latin typeface="Arial" pitchFamily="34" charset="0"/>
                <a:cs typeface="Arial" pitchFamily="34" charset="0"/>
              </a:rPr>
              <a:t>tập</a:t>
            </a:r>
            <a:r>
              <a:rPr lang="en-US" sz="1900" b="1" dirty="0">
                <a:latin typeface="Arial" pitchFamily="34" charset="0"/>
                <a:cs typeface="Arial" pitchFamily="34" charset="0"/>
              </a:rPr>
              <a:t> </a:t>
            </a:r>
            <a:r>
              <a:rPr lang="en-US" sz="1900" b="1" dirty="0" err="1">
                <a:latin typeface="Arial" pitchFamily="34" charset="0"/>
                <a:cs typeface="Arial" pitchFamily="34" charset="0"/>
              </a:rPr>
              <a:t>thực</a:t>
            </a:r>
            <a:r>
              <a:rPr lang="en-US" sz="1900" b="1" dirty="0">
                <a:latin typeface="Arial" pitchFamily="34" charset="0"/>
                <a:cs typeface="Arial" pitchFamily="34" charset="0"/>
              </a:rPr>
              <a:t> </a:t>
            </a:r>
            <a:r>
              <a:rPr lang="en-US" sz="1900" b="1" dirty="0" err="1">
                <a:latin typeface="Arial" pitchFamily="34" charset="0"/>
                <a:cs typeface="Arial" pitchFamily="34" charset="0"/>
              </a:rPr>
              <a:t>chiến</a:t>
            </a:r>
            <a:r>
              <a:rPr lang="en-US" sz="1900" b="1" dirty="0">
                <a:latin typeface="Arial" pitchFamily="34" charset="0"/>
                <a:cs typeface="Arial" pitchFamily="34" charset="0"/>
              </a:rPr>
              <a:t> an </a:t>
            </a:r>
            <a:r>
              <a:rPr lang="en-US" sz="1900" b="1" dirty="0" err="1">
                <a:latin typeface="Arial" pitchFamily="34" charset="0"/>
                <a:cs typeface="Arial" pitchFamily="34" charset="0"/>
              </a:rPr>
              <a:t>toàn</a:t>
            </a:r>
            <a:r>
              <a:rPr lang="en-US" sz="1900" b="1" dirty="0">
                <a:latin typeface="Arial" pitchFamily="34" charset="0"/>
                <a:cs typeface="Arial" pitchFamily="34" charset="0"/>
              </a:rPr>
              <a:t> </a:t>
            </a:r>
            <a:r>
              <a:rPr lang="en-US" sz="1900" b="1" dirty="0" err="1">
                <a:latin typeface="Arial" pitchFamily="34" charset="0"/>
                <a:cs typeface="Arial" pitchFamily="34" charset="0"/>
              </a:rPr>
              <a:t>thông</a:t>
            </a:r>
            <a:r>
              <a:rPr lang="en-US" sz="1900" b="1" dirty="0">
                <a:latin typeface="Arial" pitchFamily="34" charset="0"/>
                <a:cs typeface="Arial" pitchFamily="34" charset="0"/>
              </a:rPr>
              <a:t> tin </a:t>
            </a:r>
            <a:r>
              <a:rPr lang="en-US" sz="1900" b="1" dirty="0" err="1">
                <a:latin typeface="Arial" pitchFamily="34" charset="0"/>
                <a:cs typeface="Arial" pitchFamily="34" charset="0"/>
              </a:rPr>
              <a:t>mạng</a:t>
            </a:r>
            <a:endParaRPr lang="en-US" sz="1900" b="1" dirty="0">
              <a:latin typeface="Arial" pitchFamily="34" charset="0"/>
              <a:cs typeface="Arial" pitchFamily="34" charset="0"/>
            </a:endParaRP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10/13</a:t>
            </a:r>
            <a:endParaRPr lang="en-US" sz="1300" b="1" dirty="0">
              <a:solidFill>
                <a:srgbClr val="0048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87A0CB98-F3AD-7A77-0399-F5393D6C882D}"/>
              </a:ext>
            </a:extLst>
          </p:cNvPr>
          <p:cNvSpPr txBox="1"/>
          <p:nvPr/>
        </p:nvSpPr>
        <p:spPr>
          <a:xfrm>
            <a:off x="416260" y="4740694"/>
            <a:ext cx="6403722" cy="292388"/>
          </a:xfrm>
          <a:prstGeom prst="rect">
            <a:avLst/>
          </a:prstGeom>
          <a:noFill/>
        </p:spPr>
        <p:txBody>
          <a:bodyPr wrap="square" rtlCol="0">
            <a:spAutoFit/>
          </a:bodyPr>
          <a:lstStyle/>
          <a:p>
            <a:r>
              <a:rPr lang="en-US" sz="1300" b="1" dirty="0" err="1">
                <a:solidFill>
                  <a:srgbClr val="0048C0"/>
                </a:solidFill>
                <a:latin typeface="Arial" pitchFamily="34" charset="0"/>
                <a:cs typeface="Arial" pitchFamily="34" charset="0"/>
              </a:rPr>
              <a:t>Phần</a:t>
            </a:r>
            <a:r>
              <a:rPr lang="en-US" sz="1300" b="1" dirty="0">
                <a:solidFill>
                  <a:srgbClr val="0048C0"/>
                </a:solidFill>
                <a:latin typeface="Arial" pitchFamily="34" charset="0"/>
                <a:cs typeface="Arial" pitchFamily="34" charset="0"/>
              </a:rPr>
              <a:t> 2. </a:t>
            </a:r>
            <a:r>
              <a:rPr lang="en-US" sz="1300" b="1" dirty="0" err="1">
                <a:solidFill>
                  <a:srgbClr val="0048C0"/>
                </a:solidFill>
                <a:latin typeface="Arial" pitchFamily="34" charset="0"/>
                <a:cs typeface="Arial" pitchFamily="34" charset="0"/>
              </a:rPr>
              <a:t>Một</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số</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nhiệm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vụ</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trọng</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tâm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năm</a:t>
            </a:r>
            <a:r>
              <a:rPr lang="en-US" sz="1300" b="1" dirty="0">
                <a:solidFill>
                  <a:srgbClr val="0048C0"/>
                </a:solidFill>
                <a:latin typeface="Arial" pitchFamily="34" charset="0"/>
                <a:cs typeface="Arial" pitchFamily="34" charset="0"/>
              </a:rPr>
              <a:t> 2024</a:t>
            </a:r>
          </a:p>
        </p:txBody>
      </p:sp>
      <p:pic>
        <p:nvPicPr>
          <p:cNvPr id="3" name="Picture 2">
            <a:extLst>
              <a:ext uri="{FF2B5EF4-FFF2-40B4-BE49-F238E27FC236}">
                <a16:creationId xmlns:a16="http://schemas.microsoft.com/office/drawing/2014/main" xmlns="" id="{65E0F122-16F8-1C6A-0A73-9FF299BCF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E85EE5EF-534A-01C8-4056-187E4693EC51}"/>
              </a:ext>
            </a:extLst>
          </p:cNvPr>
          <p:cNvPicPr>
            <a:picLocks noChangeAspect="1"/>
          </p:cNvPicPr>
          <p:nvPr/>
        </p:nvPicPr>
        <p:blipFill>
          <a:blip r:embed="rId4"/>
          <a:stretch>
            <a:fillRect/>
          </a:stretch>
        </p:blipFill>
        <p:spPr>
          <a:xfrm flipH="1">
            <a:off x="0" y="1243221"/>
            <a:ext cx="4724400" cy="2623929"/>
          </a:xfrm>
          <a:prstGeom prst="rect">
            <a:avLst/>
          </a:prstGeom>
        </p:spPr>
      </p:pic>
      <p:cxnSp>
        <p:nvCxnSpPr>
          <p:cNvPr id="10" name="Google Shape;541;p2">
            <a:extLst>
              <a:ext uri="{FF2B5EF4-FFF2-40B4-BE49-F238E27FC236}">
                <a16:creationId xmlns:a16="http://schemas.microsoft.com/office/drawing/2014/main" xmlns="" id="{8C0C4003-87EB-8289-98D9-E0ABAAA5699C}"/>
              </a:ext>
            </a:extLst>
          </p:cNvPr>
          <p:cNvCxnSpPr>
            <a:cxnSpLocks/>
          </p:cNvCxnSpPr>
          <p:nvPr/>
        </p:nvCxnSpPr>
        <p:spPr>
          <a:xfrm flipV="1">
            <a:off x="816031" y="3862151"/>
            <a:ext cx="2231969" cy="339361"/>
          </a:xfrm>
          <a:prstGeom prst="bentConnector3">
            <a:avLst>
              <a:gd name="adj1" fmla="val -13315"/>
            </a:avLst>
          </a:prstGeom>
          <a:noFill/>
          <a:ln w="28575" cap="flat" cmpd="sng">
            <a:solidFill>
              <a:schemeClr val="accent1">
                <a:alpha val="69411"/>
              </a:schemeClr>
            </a:solidFill>
            <a:prstDash val="solid"/>
            <a:miter lim="800000"/>
            <a:headEnd type="oval" w="med" len="med"/>
            <a:tailEnd type="oval" w="med" len="med"/>
          </a:ln>
        </p:spPr>
      </p:cxnSp>
      <p:grpSp>
        <p:nvGrpSpPr>
          <p:cNvPr id="17" name="Google Shape;542;p2">
            <a:extLst>
              <a:ext uri="{FF2B5EF4-FFF2-40B4-BE49-F238E27FC236}">
                <a16:creationId xmlns:a16="http://schemas.microsoft.com/office/drawing/2014/main" xmlns="" id="{947B6976-1A83-761C-19CF-AC5A06ED4651}"/>
              </a:ext>
            </a:extLst>
          </p:cNvPr>
          <p:cNvGrpSpPr/>
          <p:nvPr/>
        </p:nvGrpSpPr>
        <p:grpSpPr>
          <a:xfrm>
            <a:off x="968432" y="3925740"/>
            <a:ext cx="6499168" cy="753978"/>
            <a:chOff x="1418442" y="3789040"/>
            <a:chExt cx="2093632" cy="502652"/>
          </a:xfrm>
        </p:grpSpPr>
        <p:sp>
          <p:nvSpPr>
            <p:cNvPr id="18" name="Google Shape;543;p2">
              <a:extLst>
                <a:ext uri="{FF2B5EF4-FFF2-40B4-BE49-F238E27FC236}">
                  <a16:creationId xmlns:a16="http://schemas.microsoft.com/office/drawing/2014/main" xmlns="" id="{AD7CCC0B-6D50-6C19-2832-ACABA899C834}"/>
                </a:ext>
              </a:extLst>
            </p:cNvPr>
            <p:cNvSpPr txBox="1"/>
            <p:nvPr/>
          </p:nvSpPr>
          <p:spPr>
            <a:xfrm>
              <a:off x="1418442" y="3789040"/>
              <a:ext cx="2038788" cy="338514"/>
            </a:xfrm>
            <a:prstGeom prst="rect">
              <a:avLst/>
            </a:prstGeom>
            <a:noFill/>
            <a:ln>
              <a:noFill/>
            </a:ln>
          </p:spPr>
          <p:txBody>
            <a:bodyPr spcFirstLastPara="1" wrap="square" lIns="0" tIns="68550" rIns="0" bIns="68550" anchor="t" anchorCtr="0">
              <a:spAutoFit/>
            </a:bodyPr>
            <a:lstStyle/>
            <a:p>
              <a:pPr>
                <a:buClr>
                  <a:srgbClr val="000000"/>
                </a:buClr>
                <a:buSzPts val="1800"/>
              </a:pPr>
              <a:r>
                <a:rPr lang="en-US" sz="1200" b="1" dirty="0" err="1">
                  <a:solidFill>
                    <a:srgbClr val="3F3F3F"/>
                  </a:solidFill>
                  <a:latin typeface="Arial (body)"/>
                  <a:ea typeface="Calibri"/>
                  <a:cs typeface="Calibri"/>
                  <a:sym typeface="Calibri"/>
                </a:rPr>
                <a:t>Chỉ</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thị</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số</a:t>
              </a:r>
              <a:r>
                <a:rPr lang="en-US" sz="1200" b="1" dirty="0">
                  <a:solidFill>
                    <a:srgbClr val="3F3F3F"/>
                  </a:solidFill>
                  <a:latin typeface="Arial (body)"/>
                  <a:ea typeface="Calibri"/>
                  <a:cs typeface="Calibri"/>
                  <a:sym typeface="Calibri"/>
                </a:rPr>
                <a:t> 60/CT-BTTTT </a:t>
              </a:r>
              <a:r>
                <a:rPr lang="en-US" sz="1200" b="1" dirty="0" err="1">
                  <a:solidFill>
                    <a:srgbClr val="3F3F3F"/>
                  </a:solidFill>
                  <a:latin typeface="Arial (body)"/>
                  <a:ea typeface="Calibri"/>
                  <a:cs typeface="Calibri"/>
                  <a:sym typeface="Calibri"/>
                </a:rPr>
                <a:t>ngày</a:t>
              </a:r>
              <a:r>
                <a:rPr lang="en-US" sz="1200" b="1" dirty="0">
                  <a:solidFill>
                    <a:srgbClr val="3F3F3F"/>
                  </a:solidFill>
                  <a:latin typeface="Arial (body)"/>
                  <a:ea typeface="Calibri"/>
                  <a:cs typeface="Calibri"/>
                  <a:sym typeface="Calibri"/>
                </a:rPr>
                <a:t> 16/9/2021 </a:t>
              </a:r>
              <a:r>
                <a:rPr lang="en-US" sz="1200" b="1" dirty="0" err="1">
                  <a:solidFill>
                    <a:srgbClr val="3F3F3F"/>
                  </a:solidFill>
                  <a:latin typeface="Arial (body)"/>
                  <a:ea typeface="Calibri"/>
                  <a:cs typeface="Calibri"/>
                  <a:sym typeface="Calibri"/>
                </a:rPr>
                <a:t>của</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Bộ</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trưởng</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Bộ</a:t>
              </a:r>
              <a:r>
                <a:rPr lang="en-US" sz="1200" b="1" dirty="0">
                  <a:solidFill>
                    <a:srgbClr val="3F3F3F"/>
                  </a:solidFill>
                  <a:latin typeface="Arial (body)"/>
                  <a:ea typeface="Calibri"/>
                  <a:cs typeface="Calibri"/>
                  <a:sym typeface="Calibri"/>
                </a:rPr>
                <a:t> Thông tin </a:t>
              </a:r>
              <a:r>
                <a:rPr lang="en-US" sz="1200" b="1" dirty="0" err="1">
                  <a:solidFill>
                    <a:srgbClr val="3F3F3F"/>
                  </a:solidFill>
                  <a:latin typeface="Arial (body)"/>
                  <a:ea typeface="Calibri"/>
                  <a:cs typeface="Calibri"/>
                  <a:sym typeface="Calibri"/>
                </a:rPr>
                <a:t>và</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Truyền</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thông</a:t>
              </a:r>
              <a:r>
                <a:rPr lang="en-US" sz="1200" b="1" dirty="0">
                  <a:solidFill>
                    <a:srgbClr val="3F3F3F"/>
                  </a:solidFill>
                  <a:latin typeface="Arial (body)"/>
                  <a:ea typeface="Calibri"/>
                  <a:cs typeface="Calibri"/>
                  <a:sym typeface="Calibri"/>
                </a:rPr>
                <a:t>:</a:t>
              </a:r>
              <a:endParaRPr sz="1200" dirty="0">
                <a:solidFill>
                  <a:srgbClr val="000000"/>
                </a:solidFill>
                <a:latin typeface="Arial (body)"/>
                <a:ea typeface="Arial"/>
                <a:cs typeface="Arial"/>
                <a:sym typeface="Arial"/>
              </a:endParaRPr>
            </a:p>
          </p:txBody>
        </p:sp>
        <p:sp>
          <p:nvSpPr>
            <p:cNvPr id="19" name="Google Shape;544;p2">
              <a:extLst>
                <a:ext uri="{FF2B5EF4-FFF2-40B4-BE49-F238E27FC236}">
                  <a16:creationId xmlns:a16="http://schemas.microsoft.com/office/drawing/2014/main" xmlns="" id="{1B1B0E11-3EDF-FA0E-F4D2-DCAED4DE6553}"/>
                </a:ext>
              </a:extLst>
            </p:cNvPr>
            <p:cNvSpPr txBox="1"/>
            <p:nvPr/>
          </p:nvSpPr>
          <p:spPr>
            <a:xfrm>
              <a:off x="1418442" y="3953178"/>
              <a:ext cx="2093632" cy="338514"/>
            </a:xfrm>
            <a:prstGeom prst="rect">
              <a:avLst/>
            </a:prstGeom>
            <a:noFill/>
            <a:ln>
              <a:noFill/>
            </a:ln>
          </p:spPr>
          <p:txBody>
            <a:bodyPr spcFirstLastPara="1" wrap="square" lIns="0" tIns="68550" rIns="0" bIns="68550" anchor="t" anchorCtr="0">
              <a:spAutoFit/>
            </a:bodyPr>
            <a:lstStyle/>
            <a:p>
              <a:pPr>
                <a:buClr>
                  <a:srgbClr val="000000"/>
                </a:buClr>
                <a:buSzPts val="1400"/>
              </a:pPr>
              <a:r>
                <a:rPr lang="vi-VN" sz="1200" i="1" dirty="0">
                  <a:solidFill>
                    <a:srgbClr val="3F3F3F"/>
                  </a:solidFill>
                  <a:latin typeface="Arial (body)"/>
                  <a:ea typeface="Calibri"/>
                  <a:cs typeface="Calibri"/>
                  <a:sym typeface="Calibri"/>
                </a:rPr>
                <a:t>Kết quả và hiệu quả của các cuộc diễn tập thực chiến bước đầu cho chúng ta thấy sự đúng đắn và cần thiết của mô hình diễn tập</a:t>
              </a:r>
              <a:r>
                <a:rPr lang="en-US" sz="1200" dirty="0">
                  <a:solidFill>
                    <a:srgbClr val="3F3F3F"/>
                  </a:solidFill>
                  <a:latin typeface="Arial (body)"/>
                  <a:ea typeface="Calibri"/>
                  <a:cs typeface="Calibri"/>
                  <a:sym typeface="Calibri"/>
                </a:rPr>
                <a:t>.</a:t>
              </a:r>
              <a:endParaRPr sz="1200" dirty="0">
                <a:solidFill>
                  <a:srgbClr val="3F3F3F"/>
                </a:solidFill>
                <a:latin typeface="Arial (body)"/>
                <a:ea typeface="Calibri"/>
                <a:cs typeface="Calibri"/>
                <a:sym typeface="Calibri"/>
              </a:endParaRPr>
            </a:p>
          </p:txBody>
        </p:sp>
      </p:grpSp>
      <p:grpSp>
        <p:nvGrpSpPr>
          <p:cNvPr id="27" name="Group 26">
            <a:extLst>
              <a:ext uri="{FF2B5EF4-FFF2-40B4-BE49-F238E27FC236}">
                <a16:creationId xmlns:a16="http://schemas.microsoft.com/office/drawing/2014/main" xmlns="" id="{DE0F4108-FDD3-643D-0983-6D0D85D9EC08}"/>
              </a:ext>
            </a:extLst>
          </p:cNvPr>
          <p:cNvGrpSpPr/>
          <p:nvPr/>
        </p:nvGrpSpPr>
        <p:grpSpPr>
          <a:xfrm>
            <a:off x="5105482" y="1249255"/>
            <a:ext cx="3505118" cy="1256919"/>
            <a:chOff x="2999468" y="3779563"/>
            <a:chExt cx="2583474" cy="485760"/>
          </a:xfrm>
        </p:grpSpPr>
        <p:sp>
          <p:nvSpPr>
            <p:cNvPr id="28" name="TextBox 27">
              <a:extLst>
                <a:ext uri="{FF2B5EF4-FFF2-40B4-BE49-F238E27FC236}">
                  <a16:creationId xmlns:a16="http://schemas.microsoft.com/office/drawing/2014/main" xmlns="" id="{85BFC2D8-260C-773B-EC5F-FE7A7B4513D4}"/>
                </a:ext>
              </a:extLst>
            </p:cNvPr>
            <p:cNvSpPr txBox="1"/>
            <p:nvPr/>
          </p:nvSpPr>
          <p:spPr>
            <a:xfrm>
              <a:off x="3007173" y="3997695"/>
              <a:ext cx="2575769" cy="267628"/>
            </a:xfrm>
            <a:prstGeom prst="rect">
              <a:avLst/>
            </a:prstGeom>
            <a:noFill/>
          </p:spPr>
          <p:txBody>
            <a:bodyPr wrap="square" rtlCol="0">
              <a:spAutoFit/>
            </a:bodyPr>
            <a:lstStyle/>
            <a:p>
              <a:pPr algn="ctr"/>
              <a:r>
                <a:rPr lang="vi-VN" sz="1300" dirty="0">
                  <a:effectLst/>
                  <a:ea typeface="Times New Roman" panose="02020603050405020304" pitchFamily="18" charset="0"/>
                </a:rPr>
                <a:t>Dự kiến hết năm 2023, theo kế hoạch sẽ có </a:t>
              </a:r>
              <a:r>
                <a:rPr lang="vi-VN" sz="1300" b="1" dirty="0">
                  <a:solidFill>
                    <a:srgbClr val="C00000"/>
                  </a:solidFill>
                  <a:effectLst/>
                  <a:ea typeface="Times New Roman" panose="02020603050405020304" pitchFamily="18" charset="0"/>
                </a:rPr>
                <a:t>55%</a:t>
              </a:r>
              <a:r>
                <a:rPr lang="vi-VN" sz="1300" dirty="0">
                  <a:effectLst/>
                  <a:ea typeface="Times New Roman" panose="02020603050405020304" pitchFamily="18" charset="0"/>
                </a:rPr>
                <a:t> bộ</a:t>
              </a:r>
              <a:r>
                <a:rPr lang="en-US" sz="1300" dirty="0">
                  <a:effectLst/>
                  <a:ea typeface="Times New Roman" panose="02020603050405020304" pitchFamily="18" charset="0"/>
                </a:rPr>
                <a:t>,</a:t>
              </a:r>
              <a:r>
                <a:rPr lang="vi-VN" sz="1300" dirty="0">
                  <a:effectLst/>
                  <a:ea typeface="Times New Roman" panose="02020603050405020304" pitchFamily="18" charset="0"/>
                </a:rPr>
                <a:t> ngành</a:t>
              </a:r>
              <a:r>
                <a:rPr lang="en-US" sz="1300" dirty="0">
                  <a:effectLst/>
                  <a:ea typeface="Times New Roman" panose="02020603050405020304" pitchFamily="18" charset="0"/>
                </a:rPr>
                <a:t> </a:t>
              </a:r>
              <a:r>
                <a:rPr lang="en-US" sz="1300" dirty="0" err="1">
                  <a:effectLst/>
                  <a:ea typeface="Times New Roman" panose="02020603050405020304" pitchFamily="18" charset="0"/>
                </a:rPr>
                <a:t>và</a:t>
              </a:r>
              <a:r>
                <a:rPr lang="vi-VN" sz="1300" dirty="0">
                  <a:effectLst/>
                  <a:ea typeface="Times New Roman" panose="02020603050405020304" pitchFamily="18" charset="0"/>
                </a:rPr>
                <a:t> </a:t>
              </a:r>
              <a:r>
                <a:rPr lang="vi-VN" sz="1300" b="1" dirty="0">
                  <a:solidFill>
                    <a:srgbClr val="C00000"/>
                  </a:solidFill>
                  <a:effectLst/>
                  <a:ea typeface="Times New Roman" panose="02020603050405020304" pitchFamily="18" charset="0"/>
                </a:rPr>
                <a:t>83%</a:t>
              </a:r>
              <a:r>
                <a:rPr lang="vi-VN" sz="1300" dirty="0">
                  <a:effectLst/>
                  <a:ea typeface="Times New Roman" panose="02020603050405020304" pitchFamily="18" charset="0"/>
                </a:rPr>
                <a:t> địa phương diễn tập thực chiến trong năm</a:t>
              </a:r>
              <a:r>
                <a:rPr lang="en-US" sz="1300" dirty="0">
                  <a:effectLst/>
                  <a:ea typeface="Times New Roman" panose="02020603050405020304" pitchFamily="18" charset="0"/>
                </a:rPr>
                <a:t>.</a:t>
              </a:r>
              <a:endParaRPr lang="en-US" altLang="ko-KR" sz="1300" dirty="0">
                <a:ea typeface="Arial Unicode MS"/>
                <a:cs typeface="Arial" pitchFamily="34" charset="0"/>
              </a:endParaRPr>
            </a:p>
          </p:txBody>
        </p:sp>
        <p:sp>
          <p:nvSpPr>
            <p:cNvPr id="29" name="TextBox 28">
              <a:extLst>
                <a:ext uri="{FF2B5EF4-FFF2-40B4-BE49-F238E27FC236}">
                  <a16:creationId xmlns:a16="http://schemas.microsoft.com/office/drawing/2014/main" xmlns="" id="{19FECF8B-BF79-CBD0-D95D-33E935AFA7B2}"/>
                </a:ext>
              </a:extLst>
            </p:cNvPr>
            <p:cNvSpPr txBox="1"/>
            <p:nvPr/>
          </p:nvSpPr>
          <p:spPr>
            <a:xfrm>
              <a:off x="2999468" y="3779563"/>
              <a:ext cx="2553872" cy="205184"/>
            </a:xfrm>
            <a:prstGeom prst="rect">
              <a:avLst/>
            </a:prstGeom>
            <a:noFill/>
          </p:spPr>
          <p:txBody>
            <a:bodyPr wrap="square" rtlCol="0">
              <a:spAutoFit/>
            </a:bodyPr>
            <a:lstStyle/>
            <a:p>
              <a:pPr algn="ctr"/>
              <a:r>
                <a:rPr lang="en-US" altLang="ko-KR" sz="1400" b="1" dirty="0">
                  <a:solidFill>
                    <a:srgbClr val="C00000"/>
                  </a:solidFill>
                  <a:latin typeface="Arial"/>
                  <a:ea typeface="Arial Unicode MS"/>
                  <a:cs typeface="Arial" pitchFamily="34" charset="0"/>
                </a:rPr>
                <a:t>03</a:t>
              </a:r>
              <a:r>
                <a:rPr lang="en-US" altLang="ko-KR" sz="1400" b="1" dirty="0">
                  <a:latin typeface="Arial"/>
                  <a:ea typeface="Arial Unicode MS"/>
                  <a:cs typeface="Arial" pitchFamily="34" charset="0"/>
                </a:rPr>
                <a:t> CUỘC DIỄN TẬP THỰC CHIẾN QUỐC GIA NĂM 2023 </a:t>
              </a:r>
              <a:endParaRPr lang="ko-KR" altLang="en-US" sz="1400" b="1" dirty="0">
                <a:latin typeface="Arial"/>
                <a:ea typeface="Arial Unicode MS"/>
                <a:cs typeface="Arial" pitchFamily="34" charset="0"/>
              </a:endParaRPr>
            </a:p>
          </p:txBody>
        </p:sp>
      </p:grpSp>
      <p:grpSp>
        <p:nvGrpSpPr>
          <p:cNvPr id="30" name="Group 29">
            <a:extLst>
              <a:ext uri="{FF2B5EF4-FFF2-40B4-BE49-F238E27FC236}">
                <a16:creationId xmlns:a16="http://schemas.microsoft.com/office/drawing/2014/main" xmlns="" id="{81BE0ADD-F593-713F-65A2-C45DEA8AB235}"/>
              </a:ext>
            </a:extLst>
          </p:cNvPr>
          <p:cNvGrpSpPr/>
          <p:nvPr/>
        </p:nvGrpSpPr>
        <p:grpSpPr>
          <a:xfrm>
            <a:off x="5098536" y="2698678"/>
            <a:ext cx="3664464" cy="863672"/>
            <a:chOff x="3008909" y="4154553"/>
            <a:chExt cx="2575769" cy="574104"/>
          </a:xfrm>
        </p:grpSpPr>
        <p:sp>
          <p:nvSpPr>
            <p:cNvPr id="31" name="TextBox 30">
              <a:extLst>
                <a:ext uri="{FF2B5EF4-FFF2-40B4-BE49-F238E27FC236}">
                  <a16:creationId xmlns:a16="http://schemas.microsoft.com/office/drawing/2014/main" xmlns="" id="{1AD3F133-ACEE-2592-FD91-CCD829EC945B}"/>
                </a:ext>
              </a:extLst>
            </p:cNvPr>
            <p:cNvSpPr txBox="1"/>
            <p:nvPr/>
          </p:nvSpPr>
          <p:spPr>
            <a:xfrm>
              <a:off x="3008909" y="4534300"/>
              <a:ext cx="2575769" cy="194357"/>
            </a:xfrm>
            <a:prstGeom prst="rect">
              <a:avLst/>
            </a:prstGeom>
            <a:noFill/>
          </p:spPr>
          <p:txBody>
            <a:bodyPr wrap="square" rtlCol="0">
              <a:spAutoFit/>
            </a:bodyPr>
            <a:lstStyle/>
            <a:p>
              <a:pPr algn="ctr"/>
              <a:r>
                <a:rPr lang="vi-VN" sz="1300" dirty="0">
                  <a:effectLst/>
                  <a:ea typeface="Times New Roman" panose="02020603050405020304" pitchFamily="18" charset="0"/>
                </a:rPr>
                <a:t>Theo Chỉ thị số 60/CT-BTTTT</a:t>
              </a:r>
              <a:r>
                <a:rPr lang="en-US" sz="1300" dirty="0">
                  <a:effectLst/>
                  <a:ea typeface="Times New Roman" panose="02020603050405020304" pitchFamily="18" charset="0"/>
                </a:rPr>
                <a:t>.</a:t>
              </a:r>
              <a:endParaRPr lang="en-US" altLang="ko-KR" sz="1300" dirty="0">
                <a:ea typeface="Arial Unicode MS"/>
                <a:cs typeface="Arial" pitchFamily="34" charset="0"/>
              </a:endParaRPr>
            </a:p>
          </p:txBody>
        </p:sp>
        <p:sp>
          <p:nvSpPr>
            <p:cNvPr id="32" name="TextBox 31">
              <a:extLst>
                <a:ext uri="{FF2B5EF4-FFF2-40B4-BE49-F238E27FC236}">
                  <a16:creationId xmlns:a16="http://schemas.microsoft.com/office/drawing/2014/main" xmlns="" id="{79538EA0-8FAB-A2FA-D069-940E75778712}"/>
                </a:ext>
              </a:extLst>
            </p:cNvPr>
            <p:cNvSpPr txBox="1"/>
            <p:nvPr/>
          </p:nvSpPr>
          <p:spPr>
            <a:xfrm>
              <a:off x="3019858" y="4154553"/>
              <a:ext cx="2553872" cy="347797"/>
            </a:xfrm>
            <a:prstGeom prst="rect">
              <a:avLst/>
            </a:prstGeom>
            <a:noFill/>
          </p:spPr>
          <p:txBody>
            <a:bodyPr wrap="square" rtlCol="0">
              <a:spAutoFit/>
            </a:bodyPr>
            <a:lstStyle/>
            <a:p>
              <a:pPr algn="ctr"/>
              <a:r>
                <a:rPr lang="en-US" altLang="ko-KR" sz="1400" b="1" dirty="0">
                  <a:latin typeface="Arial"/>
                  <a:ea typeface="Arial Unicode MS"/>
                  <a:cs typeface="Arial" pitchFamily="34" charset="0"/>
                </a:rPr>
                <a:t>NĂM 2024 MỖI BỘ, NGÀNH TỐI THIỂU </a:t>
              </a:r>
              <a:r>
                <a:rPr lang="en-US" altLang="ko-KR" sz="1400" b="1" dirty="0">
                  <a:solidFill>
                    <a:srgbClr val="C00000"/>
                  </a:solidFill>
                  <a:latin typeface="Arial"/>
                  <a:ea typeface="Arial Unicode MS"/>
                  <a:cs typeface="Arial" pitchFamily="34" charset="0"/>
                </a:rPr>
                <a:t>01</a:t>
              </a:r>
              <a:r>
                <a:rPr lang="en-US" altLang="ko-KR" sz="1400" b="1" dirty="0">
                  <a:latin typeface="Arial"/>
                  <a:ea typeface="Arial Unicode MS"/>
                  <a:cs typeface="Arial" pitchFamily="34" charset="0"/>
                </a:rPr>
                <a:t> CUỘC DIỄN TẬP THỰC CHIẾN</a:t>
              </a:r>
              <a:endParaRPr lang="ko-KR" altLang="en-US" sz="1400" b="1" dirty="0">
                <a:latin typeface="Arial"/>
                <a:ea typeface="Arial Unicode MS"/>
                <a:cs typeface="Arial" pitchFamily="34" charset="0"/>
              </a:endParaRPr>
            </a:p>
          </p:txBody>
        </p:sp>
      </p:grpSp>
    </p:spTree>
    <p:extLst>
      <p:ext uri="{BB962C8B-B14F-4D97-AF65-F5344CB8AC3E}">
        <p14:creationId xmlns:p14="http://schemas.microsoft.com/office/powerpoint/2010/main" val="417104139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4. </a:t>
            </a:r>
            <a:r>
              <a:rPr lang="en-US" sz="1900" b="1" dirty="0" err="1">
                <a:latin typeface="Arial" pitchFamily="34" charset="0"/>
                <a:cs typeface="Arial" pitchFamily="34" charset="0"/>
              </a:rPr>
              <a:t>Sử</a:t>
            </a:r>
            <a:r>
              <a:rPr lang="en-US" sz="1900" b="1" dirty="0">
                <a:latin typeface="Arial" pitchFamily="34" charset="0"/>
                <a:cs typeface="Arial" pitchFamily="34" charset="0"/>
              </a:rPr>
              <a:t> </a:t>
            </a:r>
            <a:r>
              <a:rPr lang="en-US" sz="1900" b="1" dirty="0" err="1">
                <a:latin typeface="Arial" pitchFamily="34" charset="0"/>
                <a:cs typeface="Arial" pitchFamily="34" charset="0"/>
              </a:rPr>
              <a:t>dụng</a:t>
            </a:r>
            <a:r>
              <a:rPr lang="en-US" sz="1900" b="1" dirty="0">
                <a:latin typeface="Arial" pitchFamily="34" charset="0"/>
                <a:cs typeface="Arial" pitchFamily="34" charset="0"/>
              </a:rPr>
              <a:t> </a:t>
            </a:r>
            <a:r>
              <a:rPr lang="en-US" sz="1900" b="1" dirty="0" err="1">
                <a:latin typeface="Arial" pitchFamily="34" charset="0"/>
                <a:cs typeface="Arial" pitchFamily="34" charset="0"/>
              </a:rPr>
              <a:t>thường</a:t>
            </a:r>
            <a:r>
              <a:rPr lang="en-US" sz="1900" b="1" dirty="0">
                <a:latin typeface="Arial" pitchFamily="34" charset="0"/>
                <a:cs typeface="Arial" pitchFamily="34" charset="0"/>
              </a:rPr>
              <a:t> </a:t>
            </a:r>
            <a:r>
              <a:rPr lang="en-US" sz="1900" b="1" dirty="0" err="1">
                <a:latin typeface="Arial" pitchFamily="34" charset="0"/>
                <a:cs typeface="Arial" pitchFamily="34" charset="0"/>
              </a:rPr>
              <a:t>xuyên</a:t>
            </a:r>
            <a:r>
              <a:rPr lang="en-US" sz="1900" b="1" dirty="0">
                <a:latin typeface="Arial" pitchFamily="34" charset="0"/>
                <a:cs typeface="Arial" pitchFamily="34" charset="0"/>
              </a:rPr>
              <a:t>, </a:t>
            </a:r>
            <a:r>
              <a:rPr lang="en-US" sz="1900" b="1" dirty="0" err="1">
                <a:latin typeface="Arial" pitchFamily="34" charset="0"/>
                <a:cs typeface="Arial" pitchFamily="34" charset="0"/>
              </a:rPr>
              <a:t>hiệu</a:t>
            </a:r>
            <a:r>
              <a:rPr lang="en-US" sz="1900" b="1" dirty="0">
                <a:latin typeface="Arial" pitchFamily="34" charset="0"/>
                <a:cs typeface="Arial" pitchFamily="34" charset="0"/>
              </a:rPr>
              <a:t> </a:t>
            </a:r>
            <a:r>
              <a:rPr lang="en-US" sz="1900" b="1" dirty="0" err="1">
                <a:latin typeface="Arial" pitchFamily="34" charset="0"/>
                <a:cs typeface="Arial" pitchFamily="34" charset="0"/>
              </a:rPr>
              <a:t>quả</a:t>
            </a:r>
            <a:r>
              <a:rPr lang="en-US" sz="1900" b="1" dirty="0">
                <a:latin typeface="Arial" pitchFamily="34" charset="0"/>
                <a:cs typeface="Arial" pitchFamily="34" charset="0"/>
              </a:rPr>
              <a:t> </a:t>
            </a:r>
            <a:r>
              <a:rPr lang="en-US" sz="1900" b="1" dirty="0" err="1">
                <a:latin typeface="Arial" pitchFamily="34" charset="0"/>
                <a:cs typeface="Arial" pitchFamily="34" charset="0"/>
              </a:rPr>
              <a:t>các</a:t>
            </a:r>
            <a:r>
              <a:rPr lang="en-US" sz="1900" b="1" dirty="0">
                <a:latin typeface="Arial" pitchFamily="34" charset="0"/>
                <a:cs typeface="Arial" pitchFamily="34" charset="0"/>
              </a:rPr>
              <a:t> </a:t>
            </a:r>
            <a:r>
              <a:rPr lang="en-US" sz="1900" b="1" dirty="0" err="1">
                <a:latin typeface="Arial" pitchFamily="34" charset="0"/>
                <a:cs typeface="Arial" pitchFamily="34" charset="0"/>
              </a:rPr>
              <a:t>Nền</a:t>
            </a:r>
            <a:r>
              <a:rPr lang="en-US" sz="1900" b="1" dirty="0">
                <a:latin typeface="Arial" pitchFamily="34" charset="0"/>
                <a:cs typeface="Arial" pitchFamily="34" charset="0"/>
              </a:rPr>
              <a:t> </a:t>
            </a:r>
            <a:r>
              <a:rPr lang="en-US" sz="1900" b="1" dirty="0" err="1">
                <a:latin typeface="Arial" pitchFamily="34" charset="0"/>
                <a:cs typeface="Arial" pitchFamily="34" charset="0"/>
              </a:rPr>
              <a:t>tảng</a:t>
            </a:r>
            <a:r>
              <a:rPr lang="en-US" sz="1900" b="1" dirty="0">
                <a:latin typeface="Arial" pitchFamily="34" charset="0"/>
                <a:cs typeface="Arial" pitchFamily="34" charset="0"/>
              </a:rPr>
              <a:t> </a:t>
            </a:r>
            <a:r>
              <a:rPr lang="en-US" sz="1900" b="1" dirty="0" err="1">
                <a:latin typeface="Arial" pitchFamily="34" charset="0"/>
                <a:cs typeface="Arial" pitchFamily="34" charset="0"/>
              </a:rPr>
              <a:t>số</a:t>
            </a:r>
            <a:r>
              <a:rPr lang="en-US" sz="1900" b="1" dirty="0">
                <a:latin typeface="Arial" pitchFamily="34" charset="0"/>
                <a:cs typeface="Arial" pitchFamily="34" charset="0"/>
              </a:rPr>
              <a:t> </a:t>
            </a:r>
            <a:r>
              <a:rPr lang="en-US" sz="1900" b="1" dirty="0" err="1">
                <a:latin typeface="Arial" pitchFamily="34" charset="0"/>
                <a:cs typeface="Arial" pitchFamily="34" charset="0"/>
              </a:rPr>
              <a:t>được</a:t>
            </a:r>
            <a:r>
              <a:rPr lang="en-US" sz="1900" b="1" dirty="0">
                <a:latin typeface="Arial" pitchFamily="34" charset="0"/>
                <a:cs typeface="Arial" pitchFamily="34" charset="0"/>
              </a:rPr>
              <a:t> </a:t>
            </a:r>
            <a:r>
              <a:rPr lang="en-US" sz="1900" b="1" dirty="0" err="1">
                <a:latin typeface="Arial" pitchFamily="34" charset="0"/>
                <a:cs typeface="Arial" pitchFamily="34" charset="0"/>
              </a:rPr>
              <a:t>hỗ</a:t>
            </a:r>
            <a:r>
              <a:rPr lang="en-US" sz="1900" b="1" dirty="0">
                <a:latin typeface="Arial" pitchFamily="34" charset="0"/>
                <a:cs typeface="Arial" pitchFamily="34" charset="0"/>
              </a:rPr>
              <a:t> </a:t>
            </a:r>
            <a:r>
              <a:rPr lang="en-US" sz="1900" b="1" dirty="0" err="1">
                <a:latin typeface="Arial" pitchFamily="34" charset="0"/>
                <a:cs typeface="Arial" pitchFamily="34" charset="0"/>
              </a:rPr>
              <a:t>trợ</a:t>
            </a:r>
            <a:endParaRPr lang="en-US" sz="1900" b="1" dirty="0">
              <a:latin typeface="Arial" pitchFamily="34" charset="0"/>
              <a:cs typeface="Arial" pitchFamily="34" charset="0"/>
            </a:endParaRPr>
          </a:p>
        </p:txBody>
      </p:sp>
      <p:sp>
        <p:nvSpPr>
          <p:cNvPr id="8" name="TextBox 7"/>
          <p:cNvSpPr txBox="1"/>
          <p:nvPr/>
        </p:nvSpPr>
        <p:spPr>
          <a:xfrm>
            <a:off x="7956938" y="4728531"/>
            <a:ext cx="109606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11/13</a:t>
            </a:r>
            <a:endParaRPr lang="en-US" sz="1300" b="1" dirty="0">
              <a:solidFill>
                <a:srgbClr val="0048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87A0CB98-F3AD-7A77-0399-F5393D6C882D}"/>
              </a:ext>
            </a:extLst>
          </p:cNvPr>
          <p:cNvSpPr txBox="1"/>
          <p:nvPr/>
        </p:nvSpPr>
        <p:spPr>
          <a:xfrm>
            <a:off x="416260" y="4740694"/>
            <a:ext cx="6403722" cy="292388"/>
          </a:xfrm>
          <a:prstGeom prst="rect">
            <a:avLst/>
          </a:prstGeom>
          <a:noFill/>
        </p:spPr>
        <p:txBody>
          <a:bodyPr wrap="square" rtlCol="0">
            <a:spAutoFit/>
          </a:bodyPr>
          <a:lstStyle/>
          <a:p>
            <a:r>
              <a:rPr lang="en-US" sz="1300" b="1" dirty="0" err="1">
                <a:solidFill>
                  <a:srgbClr val="0048C0"/>
                </a:solidFill>
                <a:latin typeface="Arial" pitchFamily="34" charset="0"/>
                <a:cs typeface="Arial" pitchFamily="34" charset="0"/>
              </a:rPr>
              <a:t>Phần</a:t>
            </a:r>
            <a:r>
              <a:rPr lang="en-US" sz="1300" b="1" dirty="0">
                <a:solidFill>
                  <a:srgbClr val="0048C0"/>
                </a:solidFill>
                <a:latin typeface="Arial" pitchFamily="34" charset="0"/>
                <a:cs typeface="Arial" pitchFamily="34" charset="0"/>
              </a:rPr>
              <a:t> 2. </a:t>
            </a:r>
            <a:r>
              <a:rPr lang="en-US" sz="1300" b="1" dirty="0" err="1">
                <a:solidFill>
                  <a:srgbClr val="0048C0"/>
                </a:solidFill>
                <a:latin typeface="Arial" pitchFamily="34" charset="0"/>
                <a:cs typeface="Arial" pitchFamily="34" charset="0"/>
              </a:rPr>
              <a:t>Một</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số</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nhiệm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vụ</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trọng</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tâm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năm</a:t>
            </a:r>
            <a:r>
              <a:rPr lang="en-US" sz="1300" b="1" dirty="0">
                <a:solidFill>
                  <a:srgbClr val="0048C0"/>
                </a:solidFill>
                <a:latin typeface="Arial" pitchFamily="34" charset="0"/>
                <a:cs typeface="Arial" pitchFamily="34" charset="0"/>
              </a:rPr>
              <a:t> 2024</a:t>
            </a:r>
          </a:p>
        </p:txBody>
      </p:sp>
      <p:pic>
        <p:nvPicPr>
          <p:cNvPr id="3" name="Picture 2">
            <a:extLst>
              <a:ext uri="{FF2B5EF4-FFF2-40B4-BE49-F238E27FC236}">
                <a16:creationId xmlns:a16="http://schemas.microsoft.com/office/drawing/2014/main" xmlns="" id="{65E0F122-16F8-1C6A-0A73-9FF299BCF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Google Shape;541;p2">
            <a:extLst>
              <a:ext uri="{FF2B5EF4-FFF2-40B4-BE49-F238E27FC236}">
                <a16:creationId xmlns:a16="http://schemas.microsoft.com/office/drawing/2014/main" xmlns="" id="{8C0C4003-87EB-8289-98D9-E0ABAAA5699C}"/>
              </a:ext>
            </a:extLst>
          </p:cNvPr>
          <p:cNvCxnSpPr>
            <a:cxnSpLocks/>
          </p:cNvCxnSpPr>
          <p:nvPr/>
        </p:nvCxnSpPr>
        <p:spPr>
          <a:xfrm flipV="1">
            <a:off x="3901291" y="3829177"/>
            <a:ext cx="2231969" cy="339361"/>
          </a:xfrm>
          <a:prstGeom prst="bentConnector3">
            <a:avLst>
              <a:gd name="adj1" fmla="val -13315"/>
            </a:avLst>
          </a:prstGeom>
          <a:noFill/>
          <a:ln w="28575" cap="flat" cmpd="sng">
            <a:solidFill>
              <a:schemeClr val="accent1">
                <a:alpha val="69411"/>
              </a:schemeClr>
            </a:solidFill>
            <a:prstDash val="solid"/>
            <a:miter lim="800000"/>
            <a:headEnd type="oval" w="med" len="med"/>
            <a:tailEnd type="oval" w="med" len="med"/>
          </a:ln>
        </p:spPr>
      </p:cxnSp>
      <p:sp>
        <p:nvSpPr>
          <p:cNvPr id="18" name="Google Shape;543;p2">
            <a:extLst>
              <a:ext uri="{FF2B5EF4-FFF2-40B4-BE49-F238E27FC236}">
                <a16:creationId xmlns:a16="http://schemas.microsoft.com/office/drawing/2014/main" xmlns="" id="{AD7CCC0B-6D50-6C19-2832-ACABA899C834}"/>
              </a:ext>
            </a:extLst>
          </p:cNvPr>
          <p:cNvSpPr txBox="1"/>
          <p:nvPr/>
        </p:nvSpPr>
        <p:spPr>
          <a:xfrm>
            <a:off x="4053692" y="3892766"/>
            <a:ext cx="4898968" cy="507771"/>
          </a:xfrm>
          <a:prstGeom prst="rect">
            <a:avLst/>
          </a:prstGeom>
          <a:noFill/>
          <a:ln>
            <a:noFill/>
          </a:ln>
        </p:spPr>
        <p:txBody>
          <a:bodyPr spcFirstLastPara="1" wrap="square" lIns="0" tIns="68550" rIns="0" bIns="68550" anchor="t" anchorCtr="0">
            <a:spAutoFit/>
          </a:bodyPr>
          <a:lstStyle/>
          <a:p>
            <a:pPr>
              <a:buClr>
                <a:srgbClr val="000000"/>
              </a:buClr>
              <a:buSzPts val="1800"/>
            </a:pPr>
            <a:r>
              <a:rPr lang="en-US" sz="1200" b="1" dirty="0" err="1">
                <a:solidFill>
                  <a:srgbClr val="3F3F3F"/>
                </a:solidFill>
                <a:latin typeface="Arial (body)"/>
                <a:ea typeface="Calibri"/>
                <a:cs typeface="Calibri"/>
                <a:sym typeface="Calibri"/>
              </a:rPr>
              <a:t>Mỗi</a:t>
            </a:r>
            <a:r>
              <a:rPr lang="vi-VN" sz="1200" b="1" dirty="0">
                <a:solidFill>
                  <a:srgbClr val="3F3F3F"/>
                </a:solidFill>
                <a:latin typeface="Arial (body)"/>
                <a:ea typeface="Calibri"/>
                <a:cs typeface="Calibri"/>
                <a:sym typeface="Calibri"/>
              </a:rPr>
              <a:t> nền tảng số quốc gia có thể hỗ trợ </a:t>
            </a:r>
            <a:r>
              <a:rPr lang="en-US" sz="1200" b="1" dirty="0" err="1">
                <a:solidFill>
                  <a:srgbClr val="3F3F3F"/>
                </a:solidFill>
                <a:latin typeface="Arial (body)"/>
                <a:ea typeface="Calibri"/>
                <a:cs typeface="Calibri"/>
                <a:sym typeface="Calibri"/>
              </a:rPr>
              <a:t>đồng</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thời</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cho</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tất</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cả</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các</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bộ</a:t>
            </a:r>
            <a:r>
              <a:rPr lang="en-US" sz="1200" b="1" dirty="0">
                <a:solidFill>
                  <a:srgbClr val="3F3F3F"/>
                </a:solidFill>
                <a:latin typeface="Arial (body)"/>
                <a:ea typeface="Calibri"/>
                <a:cs typeface="Calibri"/>
                <a:sym typeface="Calibri"/>
              </a:rPr>
              <a:t>, </a:t>
            </a:r>
            <a:r>
              <a:rPr lang="en-US" sz="1200" b="1" dirty="0" err="1">
                <a:solidFill>
                  <a:srgbClr val="3F3F3F"/>
                </a:solidFill>
                <a:latin typeface="Arial (body)"/>
                <a:ea typeface="Calibri"/>
                <a:cs typeface="Calibri"/>
                <a:sym typeface="Calibri"/>
              </a:rPr>
              <a:t>ngành</a:t>
            </a:r>
            <a:r>
              <a:rPr lang="en-US" sz="1200" b="1" dirty="0">
                <a:solidFill>
                  <a:srgbClr val="3F3F3F"/>
                </a:solidFill>
                <a:latin typeface="Arial (body)"/>
                <a:ea typeface="Calibri"/>
                <a:cs typeface="Calibri"/>
                <a:sym typeface="Calibri"/>
              </a:rPr>
              <a:t>, </a:t>
            </a:r>
            <a:r>
              <a:rPr lang="vi-VN" sz="1200" b="1" dirty="0">
                <a:solidFill>
                  <a:srgbClr val="3F3F3F"/>
                </a:solidFill>
                <a:latin typeface="Arial (body)"/>
                <a:ea typeface="Calibri"/>
                <a:cs typeface="Calibri"/>
                <a:sym typeface="Calibri"/>
              </a:rPr>
              <a:t>địa phương. Đảm bảo đồng bộ, thống nhất, xuyên suốt</a:t>
            </a:r>
            <a:r>
              <a:rPr lang="en-US" sz="1200" b="1" dirty="0">
                <a:solidFill>
                  <a:srgbClr val="3F3F3F"/>
                </a:solidFill>
                <a:latin typeface="Arial (body)"/>
                <a:ea typeface="Calibri"/>
                <a:cs typeface="Calibri"/>
                <a:sym typeface="Calibri"/>
              </a:rPr>
              <a:t>.</a:t>
            </a:r>
            <a:endParaRPr sz="1200" dirty="0">
              <a:solidFill>
                <a:srgbClr val="000000"/>
              </a:solidFill>
              <a:latin typeface="Arial (body)"/>
              <a:ea typeface="Arial"/>
              <a:cs typeface="Arial"/>
              <a:sym typeface="Arial"/>
            </a:endParaRPr>
          </a:p>
        </p:txBody>
      </p:sp>
      <p:grpSp>
        <p:nvGrpSpPr>
          <p:cNvPr id="35" name="Google Shape;3626;p61">
            <a:extLst>
              <a:ext uri="{FF2B5EF4-FFF2-40B4-BE49-F238E27FC236}">
                <a16:creationId xmlns:a16="http://schemas.microsoft.com/office/drawing/2014/main" xmlns="" id="{8777FF27-7186-CCBA-0311-9DD412130DDC}"/>
              </a:ext>
            </a:extLst>
          </p:cNvPr>
          <p:cNvGrpSpPr/>
          <p:nvPr/>
        </p:nvGrpSpPr>
        <p:grpSpPr>
          <a:xfrm>
            <a:off x="690419" y="1393693"/>
            <a:ext cx="2452895" cy="2092457"/>
            <a:chOff x="6652154" y="3716623"/>
            <a:chExt cx="560631" cy="511352"/>
          </a:xfrm>
        </p:grpSpPr>
        <p:sp>
          <p:nvSpPr>
            <p:cNvPr id="36" name="Google Shape;3627;p61">
              <a:extLst>
                <a:ext uri="{FF2B5EF4-FFF2-40B4-BE49-F238E27FC236}">
                  <a16:creationId xmlns:a16="http://schemas.microsoft.com/office/drawing/2014/main" xmlns="" id="{97B84CDC-895D-A31A-DA8F-FC091740C531}"/>
                </a:ext>
              </a:extLst>
            </p:cNvPr>
            <p:cNvSpPr/>
            <p:nvPr/>
          </p:nvSpPr>
          <p:spPr>
            <a:xfrm>
              <a:off x="6652154" y="3716623"/>
              <a:ext cx="560631" cy="511352"/>
            </a:xfrm>
            <a:custGeom>
              <a:avLst/>
              <a:gdLst/>
              <a:ahLst/>
              <a:cxnLst/>
              <a:rect l="l" t="t" r="r" b="b"/>
              <a:pathLst>
                <a:path w="97163" h="88661" extrusionOk="0">
                  <a:moveTo>
                    <a:pt x="48942" y="1"/>
                  </a:moveTo>
                  <a:cubicBezTo>
                    <a:pt x="46560" y="1"/>
                    <a:pt x="44145" y="185"/>
                    <a:pt x="41715" y="565"/>
                  </a:cubicBezTo>
                  <a:cubicBezTo>
                    <a:pt x="16981" y="4433"/>
                    <a:pt x="0" y="27180"/>
                    <a:pt x="3779" y="51346"/>
                  </a:cubicBezTo>
                  <a:cubicBezTo>
                    <a:pt x="7187" y="73133"/>
                    <a:pt x="26312" y="88661"/>
                    <a:pt x="48182" y="88661"/>
                  </a:cubicBezTo>
                  <a:cubicBezTo>
                    <a:pt x="50571" y="88661"/>
                    <a:pt x="52993" y="88476"/>
                    <a:pt x="55431" y="88093"/>
                  </a:cubicBezTo>
                  <a:cubicBezTo>
                    <a:pt x="80165" y="84225"/>
                    <a:pt x="97163" y="61496"/>
                    <a:pt x="93366" y="37311"/>
                  </a:cubicBezTo>
                  <a:cubicBezTo>
                    <a:pt x="89958" y="15517"/>
                    <a:pt x="70820" y="1"/>
                    <a:pt x="48942" y="1"/>
                  </a:cubicBezTo>
                  <a:close/>
                </a:path>
              </a:pathLst>
            </a:custGeom>
            <a:solidFill>
              <a:srgbClr val="CFD9E0"/>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7" name="Google Shape;3628;p61">
              <a:extLst>
                <a:ext uri="{FF2B5EF4-FFF2-40B4-BE49-F238E27FC236}">
                  <a16:creationId xmlns:a16="http://schemas.microsoft.com/office/drawing/2014/main" xmlns="" id="{9D428239-E6D0-45A2-F99D-C68A998FC449}"/>
                </a:ext>
              </a:extLst>
            </p:cNvPr>
            <p:cNvGrpSpPr/>
            <p:nvPr/>
          </p:nvGrpSpPr>
          <p:grpSpPr>
            <a:xfrm>
              <a:off x="6669657" y="3716715"/>
              <a:ext cx="466779" cy="464290"/>
              <a:chOff x="6669657" y="3716715"/>
              <a:chExt cx="466779" cy="464290"/>
            </a:xfrm>
          </p:grpSpPr>
          <p:sp>
            <p:nvSpPr>
              <p:cNvPr id="38" name="Google Shape;3629;p61">
                <a:extLst>
                  <a:ext uri="{FF2B5EF4-FFF2-40B4-BE49-F238E27FC236}">
                    <a16:creationId xmlns:a16="http://schemas.microsoft.com/office/drawing/2014/main" xmlns="" id="{B95DCF7D-53EC-7E21-B195-4BAAA2EED4B9}"/>
                  </a:ext>
                </a:extLst>
              </p:cNvPr>
              <p:cNvSpPr/>
              <p:nvPr/>
            </p:nvSpPr>
            <p:spPr>
              <a:xfrm>
                <a:off x="6669657" y="3716715"/>
                <a:ext cx="386382" cy="464290"/>
              </a:xfrm>
              <a:custGeom>
                <a:avLst/>
                <a:gdLst/>
                <a:ahLst/>
                <a:cxnLst/>
                <a:rect l="l" t="t" r="r" b="b"/>
                <a:pathLst>
                  <a:path w="66964" h="80501" extrusionOk="0">
                    <a:moveTo>
                      <a:pt x="45863" y="0"/>
                    </a:moveTo>
                    <a:cubicBezTo>
                      <a:pt x="43461" y="0"/>
                      <a:pt x="41054" y="188"/>
                      <a:pt x="38663" y="566"/>
                    </a:cubicBezTo>
                    <a:cubicBezTo>
                      <a:pt x="20352" y="3441"/>
                      <a:pt x="6281" y="16660"/>
                      <a:pt x="1757" y="33161"/>
                    </a:cubicBezTo>
                    <a:lnTo>
                      <a:pt x="4081" y="32487"/>
                    </a:lnTo>
                    <a:lnTo>
                      <a:pt x="4081" y="32487"/>
                    </a:lnTo>
                    <a:cubicBezTo>
                      <a:pt x="4756" y="33871"/>
                      <a:pt x="3939" y="34971"/>
                      <a:pt x="3496" y="36213"/>
                    </a:cubicBezTo>
                    <a:cubicBezTo>
                      <a:pt x="3088" y="37384"/>
                      <a:pt x="2129" y="37207"/>
                      <a:pt x="1384" y="37295"/>
                    </a:cubicBezTo>
                    <a:cubicBezTo>
                      <a:pt x="1207" y="37313"/>
                      <a:pt x="1012" y="37348"/>
                      <a:pt x="816" y="37366"/>
                    </a:cubicBezTo>
                    <a:cubicBezTo>
                      <a:pt x="36" y="41997"/>
                      <a:pt x="0" y="46717"/>
                      <a:pt x="728" y="51348"/>
                    </a:cubicBezTo>
                    <a:cubicBezTo>
                      <a:pt x="2644" y="63591"/>
                      <a:pt x="9528" y="73847"/>
                      <a:pt x="19057" y="80501"/>
                    </a:cubicBezTo>
                    <a:cubicBezTo>
                      <a:pt x="18897" y="80217"/>
                      <a:pt x="18737" y="79950"/>
                      <a:pt x="18560" y="79684"/>
                    </a:cubicBezTo>
                    <a:cubicBezTo>
                      <a:pt x="18099" y="79010"/>
                      <a:pt x="17069" y="77928"/>
                      <a:pt x="17194" y="77768"/>
                    </a:cubicBezTo>
                    <a:cubicBezTo>
                      <a:pt x="18081" y="76703"/>
                      <a:pt x="16094" y="76632"/>
                      <a:pt x="16626" y="75834"/>
                    </a:cubicBezTo>
                    <a:cubicBezTo>
                      <a:pt x="15206" y="74876"/>
                      <a:pt x="14816" y="73652"/>
                      <a:pt x="15277" y="71948"/>
                    </a:cubicBezTo>
                    <a:cubicBezTo>
                      <a:pt x="15455" y="71292"/>
                      <a:pt x="15100" y="70529"/>
                      <a:pt x="14426" y="69854"/>
                    </a:cubicBezTo>
                    <a:cubicBezTo>
                      <a:pt x="13468" y="68896"/>
                      <a:pt x="12811" y="67601"/>
                      <a:pt x="12101" y="66394"/>
                    </a:cubicBezTo>
                    <a:cubicBezTo>
                      <a:pt x="11782" y="65862"/>
                      <a:pt x="11338" y="65152"/>
                      <a:pt x="11463" y="64620"/>
                    </a:cubicBezTo>
                    <a:cubicBezTo>
                      <a:pt x="11871" y="62739"/>
                      <a:pt x="12172" y="60734"/>
                      <a:pt x="13095" y="59102"/>
                    </a:cubicBezTo>
                    <a:cubicBezTo>
                      <a:pt x="14337" y="56919"/>
                      <a:pt x="14284" y="54914"/>
                      <a:pt x="13343" y="51969"/>
                    </a:cubicBezTo>
                    <a:lnTo>
                      <a:pt x="13343" y="51969"/>
                    </a:lnTo>
                    <a:cubicBezTo>
                      <a:pt x="12811" y="53619"/>
                      <a:pt x="11888" y="53229"/>
                      <a:pt x="11090" y="53353"/>
                    </a:cubicBezTo>
                    <a:cubicBezTo>
                      <a:pt x="10814" y="53401"/>
                      <a:pt x="10612" y="53439"/>
                      <a:pt x="10447" y="53439"/>
                    </a:cubicBezTo>
                    <a:cubicBezTo>
                      <a:pt x="9997" y="53439"/>
                      <a:pt x="9823" y="53151"/>
                      <a:pt x="9174" y="51969"/>
                    </a:cubicBezTo>
                    <a:cubicBezTo>
                      <a:pt x="7861" y="50763"/>
                      <a:pt x="6619" y="49485"/>
                      <a:pt x="5447" y="48136"/>
                    </a:cubicBezTo>
                    <a:cubicBezTo>
                      <a:pt x="5270" y="47853"/>
                      <a:pt x="5146" y="47551"/>
                      <a:pt x="5110" y="47214"/>
                    </a:cubicBezTo>
                    <a:cubicBezTo>
                      <a:pt x="4862" y="45759"/>
                      <a:pt x="4649" y="44304"/>
                      <a:pt x="4773" y="42796"/>
                    </a:cubicBezTo>
                    <a:lnTo>
                      <a:pt x="4773" y="42796"/>
                    </a:lnTo>
                    <a:lnTo>
                      <a:pt x="9653" y="51756"/>
                    </a:lnTo>
                    <a:cubicBezTo>
                      <a:pt x="11924" y="50745"/>
                      <a:pt x="13680" y="49201"/>
                      <a:pt x="15650" y="47995"/>
                    </a:cubicBezTo>
                    <a:cubicBezTo>
                      <a:pt x="17034" y="47161"/>
                      <a:pt x="17584" y="45954"/>
                      <a:pt x="18045" y="44606"/>
                    </a:cubicBezTo>
                    <a:cubicBezTo>
                      <a:pt x="18205" y="44109"/>
                      <a:pt x="18329" y="43594"/>
                      <a:pt x="18436" y="43080"/>
                    </a:cubicBezTo>
                    <a:lnTo>
                      <a:pt x="15597" y="40542"/>
                    </a:lnTo>
                    <a:lnTo>
                      <a:pt x="15224" y="41749"/>
                    </a:lnTo>
                    <a:cubicBezTo>
                      <a:pt x="14000" y="41092"/>
                      <a:pt x="12793" y="40507"/>
                      <a:pt x="11640" y="39833"/>
                    </a:cubicBezTo>
                    <a:cubicBezTo>
                      <a:pt x="10593" y="39212"/>
                      <a:pt x="10433" y="38395"/>
                      <a:pt x="11374" y="37082"/>
                    </a:cubicBezTo>
                    <a:lnTo>
                      <a:pt x="11374" y="37082"/>
                    </a:lnTo>
                    <a:cubicBezTo>
                      <a:pt x="12448" y="38789"/>
                      <a:pt x="13681" y="39825"/>
                      <a:pt x="15346" y="39825"/>
                    </a:cubicBezTo>
                    <a:cubicBezTo>
                      <a:pt x="15689" y="39825"/>
                      <a:pt x="16049" y="39781"/>
                      <a:pt x="16431" y="39691"/>
                    </a:cubicBezTo>
                    <a:cubicBezTo>
                      <a:pt x="16437" y="39689"/>
                      <a:pt x="16444" y="39688"/>
                      <a:pt x="16450" y="39688"/>
                    </a:cubicBezTo>
                    <a:cubicBezTo>
                      <a:pt x="16592" y="39688"/>
                      <a:pt x="16795" y="40029"/>
                      <a:pt x="16998" y="40063"/>
                    </a:cubicBezTo>
                    <a:cubicBezTo>
                      <a:pt x="17810" y="40257"/>
                      <a:pt x="18605" y="40492"/>
                      <a:pt x="19428" y="40492"/>
                    </a:cubicBezTo>
                    <a:cubicBezTo>
                      <a:pt x="19811" y="40492"/>
                      <a:pt x="20200" y="40441"/>
                      <a:pt x="20600" y="40312"/>
                    </a:cubicBezTo>
                    <a:cubicBezTo>
                      <a:pt x="21150" y="40152"/>
                      <a:pt x="21718" y="40045"/>
                      <a:pt x="22304" y="40010"/>
                    </a:cubicBezTo>
                    <a:cubicBezTo>
                      <a:pt x="24003" y="41489"/>
                      <a:pt x="25144" y="42940"/>
                      <a:pt x="27015" y="42940"/>
                    </a:cubicBezTo>
                    <a:cubicBezTo>
                      <a:pt x="27253" y="42940"/>
                      <a:pt x="27504" y="42917"/>
                      <a:pt x="27769" y="42867"/>
                    </a:cubicBezTo>
                    <a:cubicBezTo>
                      <a:pt x="27999" y="44251"/>
                      <a:pt x="27875" y="45564"/>
                      <a:pt x="28407" y="46486"/>
                    </a:cubicBezTo>
                    <a:cubicBezTo>
                      <a:pt x="29614" y="48616"/>
                      <a:pt x="31158" y="50532"/>
                      <a:pt x="32701" y="52732"/>
                    </a:cubicBezTo>
                    <a:lnTo>
                      <a:pt x="34600" y="50425"/>
                    </a:lnTo>
                    <a:lnTo>
                      <a:pt x="34103" y="47196"/>
                    </a:lnTo>
                    <a:cubicBezTo>
                      <a:pt x="34972" y="46096"/>
                      <a:pt x="36268" y="45173"/>
                      <a:pt x="36286" y="44251"/>
                    </a:cubicBezTo>
                    <a:cubicBezTo>
                      <a:pt x="36303" y="42707"/>
                      <a:pt x="38503" y="42955"/>
                      <a:pt x="38202" y="41394"/>
                    </a:cubicBezTo>
                    <a:cubicBezTo>
                      <a:pt x="38184" y="41305"/>
                      <a:pt x="39604" y="40986"/>
                      <a:pt x="40313" y="40702"/>
                    </a:cubicBezTo>
                    <a:cubicBezTo>
                      <a:pt x="40650" y="40560"/>
                      <a:pt x="40899" y="40223"/>
                      <a:pt x="41378" y="39797"/>
                    </a:cubicBezTo>
                    <a:lnTo>
                      <a:pt x="44785" y="44978"/>
                    </a:lnTo>
                    <a:lnTo>
                      <a:pt x="46630" y="43914"/>
                    </a:lnTo>
                    <a:cubicBezTo>
                      <a:pt x="47553" y="45102"/>
                      <a:pt x="46754" y="46699"/>
                      <a:pt x="48067" y="47480"/>
                    </a:cubicBezTo>
                    <a:cubicBezTo>
                      <a:pt x="47020" y="50124"/>
                      <a:pt x="48741" y="51508"/>
                      <a:pt x="50445" y="52980"/>
                    </a:cubicBezTo>
                    <a:cubicBezTo>
                      <a:pt x="50764" y="53247"/>
                      <a:pt x="50640" y="54010"/>
                      <a:pt x="50746" y="54684"/>
                    </a:cubicBezTo>
                    <a:cubicBezTo>
                      <a:pt x="49546" y="54279"/>
                      <a:pt x="48739" y="53108"/>
                      <a:pt x="47515" y="53108"/>
                    </a:cubicBezTo>
                    <a:cubicBezTo>
                      <a:pt x="47074" y="53108"/>
                      <a:pt x="46579" y="53260"/>
                      <a:pt x="45991" y="53655"/>
                    </a:cubicBezTo>
                    <a:cubicBezTo>
                      <a:pt x="46130" y="53637"/>
                      <a:pt x="46261" y="53629"/>
                      <a:pt x="46385" y="53629"/>
                    </a:cubicBezTo>
                    <a:cubicBezTo>
                      <a:pt x="47902" y="53629"/>
                      <a:pt x="48314" y="54868"/>
                      <a:pt x="48954" y="55606"/>
                    </a:cubicBezTo>
                    <a:cubicBezTo>
                      <a:pt x="49646" y="56387"/>
                      <a:pt x="51119" y="56937"/>
                      <a:pt x="50782" y="58712"/>
                    </a:cubicBezTo>
                    <a:cubicBezTo>
                      <a:pt x="50925" y="58653"/>
                      <a:pt x="51063" y="58628"/>
                      <a:pt x="51196" y="58628"/>
                    </a:cubicBezTo>
                    <a:cubicBezTo>
                      <a:pt x="52116" y="58628"/>
                      <a:pt x="52822" y="59846"/>
                      <a:pt x="53828" y="59846"/>
                    </a:cubicBezTo>
                    <a:cubicBezTo>
                      <a:pt x="54135" y="59846"/>
                      <a:pt x="54469" y="59733"/>
                      <a:pt x="54845" y="59439"/>
                    </a:cubicBezTo>
                    <a:lnTo>
                      <a:pt x="55431" y="57026"/>
                    </a:lnTo>
                    <a:cubicBezTo>
                      <a:pt x="55147" y="56955"/>
                      <a:pt x="54863" y="56902"/>
                      <a:pt x="54579" y="56849"/>
                    </a:cubicBezTo>
                    <a:cubicBezTo>
                      <a:pt x="53053" y="56760"/>
                      <a:pt x="51385" y="55819"/>
                      <a:pt x="51793" y="55269"/>
                    </a:cubicBezTo>
                    <a:lnTo>
                      <a:pt x="52787" y="54844"/>
                    </a:lnTo>
                    <a:lnTo>
                      <a:pt x="52414" y="52501"/>
                    </a:lnTo>
                    <a:cubicBezTo>
                      <a:pt x="48866" y="49893"/>
                      <a:pt x="48440" y="48917"/>
                      <a:pt x="49770" y="46291"/>
                    </a:cubicBezTo>
                    <a:lnTo>
                      <a:pt x="49770" y="46291"/>
                    </a:lnTo>
                    <a:cubicBezTo>
                      <a:pt x="50462" y="46859"/>
                      <a:pt x="51208" y="47338"/>
                      <a:pt x="51775" y="47977"/>
                    </a:cubicBezTo>
                    <a:cubicBezTo>
                      <a:pt x="52326" y="48562"/>
                      <a:pt x="52698" y="49325"/>
                      <a:pt x="53088" y="49929"/>
                    </a:cubicBezTo>
                    <a:lnTo>
                      <a:pt x="55821" y="46948"/>
                    </a:lnTo>
                    <a:lnTo>
                      <a:pt x="55200" y="42955"/>
                    </a:lnTo>
                    <a:lnTo>
                      <a:pt x="52805" y="41447"/>
                    </a:lnTo>
                    <a:lnTo>
                      <a:pt x="53585" y="38253"/>
                    </a:lnTo>
                    <a:lnTo>
                      <a:pt x="55111" y="39229"/>
                    </a:lnTo>
                    <a:cubicBezTo>
                      <a:pt x="55111" y="40045"/>
                      <a:pt x="55111" y="40542"/>
                      <a:pt x="55111" y="41039"/>
                    </a:cubicBezTo>
                    <a:lnTo>
                      <a:pt x="56300" y="41021"/>
                    </a:lnTo>
                    <a:lnTo>
                      <a:pt x="56034" y="38466"/>
                    </a:lnTo>
                    <a:cubicBezTo>
                      <a:pt x="59778" y="37011"/>
                      <a:pt x="60754" y="35876"/>
                      <a:pt x="62546" y="30925"/>
                    </a:cubicBezTo>
                    <a:lnTo>
                      <a:pt x="59370" y="25407"/>
                    </a:lnTo>
                    <a:lnTo>
                      <a:pt x="60754" y="24609"/>
                    </a:lnTo>
                    <a:cubicBezTo>
                      <a:pt x="60620" y="24079"/>
                      <a:pt x="60336" y="23926"/>
                      <a:pt x="59999" y="23926"/>
                    </a:cubicBezTo>
                    <a:cubicBezTo>
                      <a:pt x="59536" y="23926"/>
                      <a:pt x="58975" y="24215"/>
                      <a:pt x="58567" y="24215"/>
                    </a:cubicBezTo>
                    <a:cubicBezTo>
                      <a:pt x="58326" y="24215"/>
                      <a:pt x="58138" y="24114"/>
                      <a:pt x="58057" y="23792"/>
                    </a:cubicBezTo>
                    <a:lnTo>
                      <a:pt x="59316" y="21344"/>
                    </a:lnTo>
                    <a:lnTo>
                      <a:pt x="60062" y="22692"/>
                    </a:lnTo>
                    <a:lnTo>
                      <a:pt x="61286" y="21858"/>
                    </a:lnTo>
                    <a:lnTo>
                      <a:pt x="63504" y="23775"/>
                    </a:lnTo>
                    <a:lnTo>
                      <a:pt x="64178" y="27040"/>
                    </a:lnTo>
                    <a:cubicBezTo>
                      <a:pt x="64959" y="25993"/>
                      <a:pt x="65598" y="25478"/>
                      <a:pt x="65775" y="24822"/>
                    </a:cubicBezTo>
                    <a:cubicBezTo>
                      <a:pt x="66201" y="23367"/>
                      <a:pt x="64356" y="23225"/>
                      <a:pt x="64089" y="22515"/>
                    </a:cubicBezTo>
                    <a:lnTo>
                      <a:pt x="64444" y="18647"/>
                    </a:lnTo>
                    <a:cubicBezTo>
                      <a:pt x="66520" y="17955"/>
                      <a:pt x="66538" y="17902"/>
                      <a:pt x="66609" y="16305"/>
                    </a:cubicBezTo>
                    <a:cubicBezTo>
                      <a:pt x="66698" y="14229"/>
                      <a:pt x="66840" y="12171"/>
                      <a:pt x="66964" y="10059"/>
                    </a:cubicBezTo>
                    <a:cubicBezTo>
                      <a:pt x="65951" y="8994"/>
                      <a:pt x="64617" y="8884"/>
                      <a:pt x="63235" y="8884"/>
                    </a:cubicBezTo>
                    <a:cubicBezTo>
                      <a:pt x="62876" y="8884"/>
                      <a:pt x="62514" y="8891"/>
                      <a:pt x="62153" y="8891"/>
                    </a:cubicBezTo>
                    <a:cubicBezTo>
                      <a:pt x="62029" y="8891"/>
                      <a:pt x="61906" y="8890"/>
                      <a:pt x="61783" y="8888"/>
                    </a:cubicBezTo>
                    <a:cubicBezTo>
                      <a:pt x="61978" y="8001"/>
                      <a:pt x="62209" y="7362"/>
                      <a:pt x="62262" y="6741"/>
                    </a:cubicBezTo>
                    <a:cubicBezTo>
                      <a:pt x="62297" y="6102"/>
                      <a:pt x="62173" y="5464"/>
                      <a:pt x="62120" y="4701"/>
                    </a:cubicBezTo>
                    <a:lnTo>
                      <a:pt x="65119" y="4239"/>
                    </a:lnTo>
                    <a:cubicBezTo>
                      <a:pt x="59052" y="1427"/>
                      <a:pt x="52479" y="0"/>
                      <a:pt x="45863" y="0"/>
                    </a:cubicBezTo>
                    <a:close/>
                  </a:path>
                </a:pathLst>
              </a:custGeom>
              <a:solidFill>
                <a:srgbClr val="00B0F0"/>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630;p61">
                <a:extLst>
                  <a:ext uri="{FF2B5EF4-FFF2-40B4-BE49-F238E27FC236}">
                    <a16:creationId xmlns:a16="http://schemas.microsoft.com/office/drawing/2014/main" xmlns="" id="{D2921CB7-029B-FDE7-3D02-2E50793F625F}"/>
                  </a:ext>
                </a:extLst>
              </p:cNvPr>
              <p:cNvSpPr/>
              <p:nvPr/>
            </p:nvSpPr>
            <p:spPr>
              <a:xfrm>
                <a:off x="7010819" y="4061082"/>
                <a:ext cx="117645" cy="102137"/>
              </a:xfrm>
              <a:custGeom>
                <a:avLst/>
                <a:gdLst/>
                <a:ahLst/>
                <a:cxnLst/>
                <a:rect l="l" t="t" r="r" b="b"/>
                <a:pathLst>
                  <a:path w="20389" h="17709" extrusionOk="0">
                    <a:moveTo>
                      <a:pt x="17567" y="0"/>
                    </a:moveTo>
                    <a:lnTo>
                      <a:pt x="17567" y="0"/>
                    </a:lnTo>
                    <a:cubicBezTo>
                      <a:pt x="17070" y="1331"/>
                      <a:pt x="16644" y="2697"/>
                      <a:pt x="16307" y="4081"/>
                    </a:cubicBezTo>
                    <a:cubicBezTo>
                      <a:pt x="16278" y="4199"/>
                      <a:pt x="16114" y="4268"/>
                      <a:pt x="16100" y="4268"/>
                    </a:cubicBezTo>
                    <a:cubicBezTo>
                      <a:pt x="16097" y="4268"/>
                      <a:pt x="16100" y="4265"/>
                      <a:pt x="16112" y="4259"/>
                    </a:cubicBezTo>
                    <a:lnTo>
                      <a:pt x="13912" y="3034"/>
                    </a:lnTo>
                    <a:lnTo>
                      <a:pt x="14391" y="1437"/>
                    </a:lnTo>
                    <a:lnTo>
                      <a:pt x="12617" y="337"/>
                    </a:lnTo>
                    <a:cubicBezTo>
                      <a:pt x="12563" y="2112"/>
                      <a:pt x="10416" y="1970"/>
                      <a:pt x="10523" y="3655"/>
                    </a:cubicBezTo>
                    <a:cubicBezTo>
                      <a:pt x="10523" y="3709"/>
                      <a:pt x="10239" y="3797"/>
                      <a:pt x="10079" y="3815"/>
                    </a:cubicBezTo>
                    <a:cubicBezTo>
                      <a:pt x="8287" y="4028"/>
                      <a:pt x="8553" y="4418"/>
                      <a:pt x="7276" y="5305"/>
                    </a:cubicBezTo>
                    <a:cubicBezTo>
                      <a:pt x="5785" y="6352"/>
                      <a:pt x="5466" y="8730"/>
                      <a:pt x="3017" y="8765"/>
                    </a:cubicBezTo>
                    <a:cubicBezTo>
                      <a:pt x="2166" y="8783"/>
                      <a:pt x="1154" y="9919"/>
                      <a:pt x="569" y="10770"/>
                    </a:cubicBezTo>
                    <a:cubicBezTo>
                      <a:pt x="178" y="11356"/>
                      <a:pt x="1" y="12705"/>
                      <a:pt x="374" y="13095"/>
                    </a:cubicBezTo>
                    <a:cubicBezTo>
                      <a:pt x="1687" y="14443"/>
                      <a:pt x="746" y="15810"/>
                      <a:pt x="569" y="17708"/>
                    </a:cubicBezTo>
                    <a:cubicBezTo>
                      <a:pt x="3337" y="16519"/>
                      <a:pt x="5839" y="15668"/>
                      <a:pt x="8074" y="14213"/>
                    </a:cubicBezTo>
                    <a:lnTo>
                      <a:pt x="10558" y="15934"/>
                    </a:lnTo>
                    <a:lnTo>
                      <a:pt x="9866" y="17336"/>
                    </a:lnTo>
                    <a:cubicBezTo>
                      <a:pt x="11960" y="17300"/>
                      <a:pt x="13592" y="16998"/>
                      <a:pt x="14710" y="15508"/>
                    </a:cubicBezTo>
                    <a:cubicBezTo>
                      <a:pt x="16094" y="13645"/>
                      <a:pt x="17585" y="11835"/>
                      <a:pt x="18773" y="9866"/>
                    </a:cubicBezTo>
                    <a:cubicBezTo>
                      <a:pt x="19590" y="8482"/>
                      <a:pt x="20388" y="6885"/>
                      <a:pt x="18862" y="5305"/>
                    </a:cubicBezTo>
                    <a:cubicBezTo>
                      <a:pt x="18596" y="5039"/>
                      <a:pt x="18330" y="4330"/>
                      <a:pt x="18472" y="4099"/>
                    </a:cubicBezTo>
                    <a:cubicBezTo>
                      <a:pt x="19732" y="2307"/>
                      <a:pt x="17372" y="1491"/>
                      <a:pt x="17567" y="0"/>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631;p61">
                <a:extLst>
                  <a:ext uri="{FF2B5EF4-FFF2-40B4-BE49-F238E27FC236}">
                    <a16:creationId xmlns:a16="http://schemas.microsoft.com/office/drawing/2014/main" xmlns="" id="{643D342B-9EB7-CB2B-00BF-14C0E8657F35}"/>
                  </a:ext>
                </a:extLst>
              </p:cNvPr>
              <p:cNvSpPr/>
              <p:nvPr/>
            </p:nvSpPr>
            <p:spPr>
              <a:xfrm>
                <a:off x="6995058" y="4000087"/>
                <a:ext cx="41059" cy="51071"/>
              </a:xfrm>
              <a:custGeom>
                <a:avLst/>
                <a:gdLst/>
                <a:ahLst/>
                <a:cxnLst/>
                <a:rect l="l" t="t" r="r" b="b"/>
                <a:pathLst>
                  <a:path w="7116" h="8855" extrusionOk="0">
                    <a:moveTo>
                      <a:pt x="5359" y="0"/>
                    </a:moveTo>
                    <a:cubicBezTo>
                      <a:pt x="4649" y="976"/>
                      <a:pt x="3993" y="1774"/>
                      <a:pt x="3460" y="2644"/>
                    </a:cubicBezTo>
                    <a:cubicBezTo>
                      <a:pt x="2910" y="3513"/>
                      <a:pt x="1455" y="3638"/>
                      <a:pt x="1828" y="5181"/>
                    </a:cubicBezTo>
                    <a:cubicBezTo>
                      <a:pt x="1354" y="4803"/>
                      <a:pt x="1037" y="4660"/>
                      <a:pt x="815" y="4660"/>
                    </a:cubicBezTo>
                    <a:cubicBezTo>
                      <a:pt x="256" y="4660"/>
                      <a:pt x="305" y="5571"/>
                      <a:pt x="1" y="5926"/>
                    </a:cubicBezTo>
                    <a:cubicBezTo>
                      <a:pt x="1136" y="7417"/>
                      <a:pt x="1438" y="7577"/>
                      <a:pt x="5412" y="8854"/>
                    </a:cubicBezTo>
                    <a:cubicBezTo>
                      <a:pt x="5590" y="7896"/>
                      <a:pt x="5625" y="7239"/>
                      <a:pt x="5820" y="6636"/>
                    </a:cubicBezTo>
                    <a:cubicBezTo>
                      <a:pt x="6033" y="6015"/>
                      <a:pt x="6335" y="5430"/>
                      <a:pt x="6708" y="4880"/>
                    </a:cubicBezTo>
                    <a:cubicBezTo>
                      <a:pt x="7116" y="4294"/>
                      <a:pt x="5696" y="4170"/>
                      <a:pt x="6459" y="3354"/>
                    </a:cubicBezTo>
                    <a:cubicBezTo>
                      <a:pt x="6849" y="2928"/>
                      <a:pt x="6637" y="1686"/>
                      <a:pt x="6778" y="1384"/>
                    </a:cubicBezTo>
                    <a:cubicBezTo>
                      <a:pt x="6832" y="1224"/>
                      <a:pt x="6867" y="1047"/>
                      <a:pt x="6885" y="870"/>
                    </a:cubicBezTo>
                    <a:lnTo>
                      <a:pt x="5359" y="0"/>
                    </a:ln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632;p61">
                <a:extLst>
                  <a:ext uri="{FF2B5EF4-FFF2-40B4-BE49-F238E27FC236}">
                    <a16:creationId xmlns:a16="http://schemas.microsoft.com/office/drawing/2014/main" xmlns="" id="{8D3AC206-B2AD-57AD-E6C9-06242DEEB46E}"/>
                  </a:ext>
                </a:extLst>
              </p:cNvPr>
              <p:cNvSpPr/>
              <p:nvPr/>
            </p:nvSpPr>
            <p:spPr>
              <a:xfrm>
                <a:off x="7078892" y="4018504"/>
                <a:ext cx="57544" cy="36030"/>
              </a:xfrm>
              <a:custGeom>
                <a:avLst/>
                <a:gdLst/>
                <a:ahLst/>
                <a:cxnLst/>
                <a:rect l="l" t="t" r="r" b="b"/>
                <a:pathLst>
                  <a:path w="9973" h="6247" extrusionOk="0">
                    <a:moveTo>
                      <a:pt x="0" y="1"/>
                    </a:moveTo>
                    <a:lnTo>
                      <a:pt x="266" y="1722"/>
                    </a:lnTo>
                    <a:lnTo>
                      <a:pt x="1668" y="1970"/>
                    </a:lnTo>
                    <a:lnTo>
                      <a:pt x="870" y="3177"/>
                    </a:lnTo>
                    <a:cubicBezTo>
                      <a:pt x="1300" y="3058"/>
                      <a:pt x="1704" y="3001"/>
                      <a:pt x="2079" y="3001"/>
                    </a:cubicBezTo>
                    <a:cubicBezTo>
                      <a:pt x="3221" y="3001"/>
                      <a:pt x="4106" y="3533"/>
                      <a:pt x="4720" y="4508"/>
                    </a:cubicBezTo>
                    <a:cubicBezTo>
                      <a:pt x="5319" y="5452"/>
                      <a:pt x="5558" y="5867"/>
                      <a:pt x="5945" y="5867"/>
                    </a:cubicBezTo>
                    <a:cubicBezTo>
                      <a:pt x="6235" y="5867"/>
                      <a:pt x="6607" y="5635"/>
                      <a:pt x="7275" y="5218"/>
                    </a:cubicBezTo>
                    <a:cubicBezTo>
                      <a:pt x="7453" y="5111"/>
                      <a:pt x="7648" y="5058"/>
                      <a:pt x="7861" y="5022"/>
                    </a:cubicBezTo>
                    <a:lnTo>
                      <a:pt x="9564" y="6247"/>
                    </a:lnTo>
                    <a:lnTo>
                      <a:pt x="9972" y="5679"/>
                    </a:lnTo>
                    <a:cubicBezTo>
                      <a:pt x="9582" y="4809"/>
                      <a:pt x="9262" y="3887"/>
                      <a:pt x="8819" y="3035"/>
                    </a:cubicBezTo>
                    <a:cubicBezTo>
                      <a:pt x="8151" y="1821"/>
                      <a:pt x="7070" y="1194"/>
                      <a:pt x="5857" y="1194"/>
                    </a:cubicBezTo>
                    <a:cubicBezTo>
                      <a:pt x="5138" y="1194"/>
                      <a:pt x="4373" y="1415"/>
                      <a:pt x="3620" y="1864"/>
                    </a:cubicBezTo>
                    <a:cubicBezTo>
                      <a:pt x="3336" y="2024"/>
                      <a:pt x="3052" y="2166"/>
                      <a:pt x="2644" y="2396"/>
                    </a:cubicBezTo>
                    <a:lnTo>
                      <a:pt x="1970" y="462"/>
                    </a:lnTo>
                    <a:lnTo>
                      <a:pt x="0" y="1"/>
                    </a:ln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633;p61">
                <a:extLst>
                  <a:ext uri="{FF2B5EF4-FFF2-40B4-BE49-F238E27FC236}">
                    <a16:creationId xmlns:a16="http://schemas.microsoft.com/office/drawing/2014/main" xmlns="" id="{CE2B6B85-9DFD-7A9D-BFEB-34677ED913C0}"/>
                  </a:ext>
                </a:extLst>
              </p:cNvPr>
              <p:cNvSpPr/>
              <p:nvPr/>
            </p:nvSpPr>
            <p:spPr>
              <a:xfrm>
                <a:off x="7051663" y="3806456"/>
                <a:ext cx="38503" cy="70819"/>
              </a:xfrm>
              <a:custGeom>
                <a:avLst/>
                <a:gdLst/>
                <a:ahLst/>
                <a:cxnLst/>
                <a:rect l="l" t="t" r="r" b="b"/>
                <a:pathLst>
                  <a:path w="6673" h="12279" extrusionOk="0">
                    <a:moveTo>
                      <a:pt x="6672" y="1"/>
                    </a:moveTo>
                    <a:lnTo>
                      <a:pt x="6672" y="1"/>
                    </a:lnTo>
                    <a:cubicBezTo>
                      <a:pt x="6223" y="198"/>
                      <a:pt x="5784" y="260"/>
                      <a:pt x="5357" y="260"/>
                    </a:cubicBezTo>
                    <a:cubicBezTo>
                      <a:pt x="4670" y="260"/>
                      <a:pt x="4013" y="100"/>
                      <a:pt x="3390" y="89"/>
                    </a:cubicBezTo>
                    <a:lnTo>
                      <a:pt x="3088" y="2786"/>
                    </a:lnTo>
                    <a:lnTo>
                      <a:pt x="4809" y="5164"/>
                    </a:lnTo>
                    <a:lnTo>
                      <a:pt x="1" y="10771"/>
                    </a:lnTo>
                    <a:lnTo>
                      <a:pt x="1083" y="12279"/>
                    </a:lnTo>
                    <a:lnTo>
                      <a:pt x="6388" y="7772"/>
                    </a:lnTo>
                    <a:cubicBezTo>
                      <a:pt x="4454" y="6495"/>
                      <a:pt x="6175" y="3709"/>
                      <a:pt x="4383" y="2502"/>
                    </a:cubicBezTo>
                    <a:lnTo>
                      <a:pt x="6672" y="1"/>
                    </a:ln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634;p61">
                <a:extLst>
                  <a:ext uri="{FF2B5EF4-FFF2-40B4-BE49-F238E27FC236}">
                    <a16:creationId xmlns:a16="http://schemas.microsoft.com/office/drawing/2014/main" xmlns="" id="{F8550470-3D8E-B552-4BA1-5AC887384A92}"/>
                  </a:ext>
                </a:extLst>
              </p:cNvPr>
              <p:cNvSpPr/>
              <p:nvPr/>
            </p:nvSpPr>
            <p:spPr>
              <a:xfrm>
                <a:off x="6984824" y="4061618"/>
                <a:ext cx="42081" cy="8893"/>
              </a:xfrm>
              <a:custGeom>
                <a:avLst/>
                <a:gdLst/>
                <a:ahLst/>
                <a:cxnLst/>
                <a:rect l="l" t="t" r="r" b="b"/>
                <a:pathLst>
                  <a:path w="7293" h="1542" extrusionOk="0">
                    <a:moveTo>
                      <a:pt x="4286" y="0"/>
                    </a:moveTo>
                    <a:cubicBezTo>
                      <a:pt x="2949" y="0"/>
                      <a:pt x="1596" y="367"/>
                      <a:pt x="0" y="510"/>
                    </a:cubicBezTo>
                    <a:cubicBezTo>
                      <a:pt x="787" y="973"/>
                      <a:pt x="1302" y="1542"/>
                      <a:pt x="1738" y="1542"/>
                    </a:cubicBezTo>
                    <a:cubicBezTo>
                      <a:pt x="1970" y="1542"/>
                      <a:pt x="2179" y="1380"/>
                      <a:pt x="2396" y="954"/>
                    </a:cubicBezTo>
                    <a:cubicBezTo>
                      <a:pt x="2708" y="1325"/>
                      <a:pt x="3056" y="1432"/>
                      <a:pt x="3417" y="1432"/>
                    </a:cubicBezTo>
                    <a:cubicBezTo>
                      <a:pt x="3816" y="1432"/>
                      <a:pt x="4231" y="1302"/>
                      <a:pt x="4631" y="1256"/>
                    </a:cubicBezTo>
                    <a:cubicBezTo>
                      <a:pt x="5394" y="1149"/>
                      <a:pt x="6157" y="1025"/>
                      <a:pt x="7293" y="830"/>
                    </a:cubicBezTo>
                    <a:cubicBezTo>
                      <a:pt x="6240" y="198"/>
                      <a:pt x="5268" y="0"/>
                      <a:pt x="4286" y="0"/>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635;p61">
                <a:extLst>
                  <a:ext uri="{FF2B5EF4-FFF2-40B4-BE49-F238E27FC236}">
                    <a16:creationId xmlns:a16="http://schemas.microsoft.com/office/drawing/2014/main" xmlns="" id="{B27FED9A-4EE9-0C0F-EEB7-82362EBA8452}"/>
                  </a:ext>
                </a:extLst>
              </p:cNvPr>
              <p:cNvSpPr/>
              <p:nvPr/>
            </p:nvSpPr>
            <p:spPr>
              <a:xfrm>
                <a:off x="7035181" y="4030478"/>
                <a:ext cx="15469" cy="21703"/>
              </a:xfrm>
              <a:custGeom>
                <a:avLst/>
                <a:gdLst/>
                <a:ahLst/>
                <a:cxnLst/>
                <a:rect l="l" t="t" r="r" b="b"/>
                <a:pathLst>
                  <a:path w="2681" h="3763" extrusionOk="0">
                    <a:moveTo>
                      <a:pt x="2662" y="1"/>
                    </a:moveTo>
                    <a:cubicBezTo>
                      <a:pt x="19" y="675"/>
                      <a:pt x="1" y="764"/>
                      <a:pt x="1012" y="3763"/>
                    </a:cubicBezTo>
                    <a:lnTo>
                      <a:pt x="1491" y="2148"/>
                    </a:lnTo>
                    <a:lnTo>
                      <a:pt x="2201" y="3408"/>
                    </a:lnTo>
                    <a:lnTo>
                      <a:pt x="2680" y="3372"/>
                    </a:lnTo>
                    <a:cubicBezTo>
                      <a:pt x="2574" y="2840"/>
                      <a:pt x="2485" y="2308"/>
                      <a:pt x="2450" y="1758"/>
                    </a:cubicBezTo>
                    <a:cubicBezTo>
                      <a:pt x="2485" y="1172"/>
                      <a:pt x="2556" y="586"/>
                      <a:pt x="2662" y="1"/>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636;p61">
                <a:extLst>
                  <a:ext uri="{FF2B5EF4-FFF2-40B4-BE49-F238E27FC236}">
                    <a16:creationId xmlns:a16="http://schemas.microsoft.com/office/drawing/2014/main" xmlns="" id="{12CF71B5-6497-5CBC-867E-4999DE068845}"/>
                  </a:ext>
                </a:extLst>
              </p:cNvPr>
              <p:cNvSpPr/>
              <p:nvPr/>
            </p:nvSpPr>
            <p:spPr>
              <a:xfrm>
                <a:off x="7045011" y="3983609"/>
                <a:ext cx="19047" cy="18121"/>
              </a:xfrm>
              <a:custGeom>
                <a:avLst/>
                <a:gdLst/>
                <a:ahLst/>
                <a:cxnLst/>
                <a:rect l="l" t="t" r="r" b="b"/>
                <a:pathLst>
                  <a:path w="3301" h="3142" extrusionOk="0">
                    <a:moveTo>
                      <a:pt x="3301" y="0"/>
                    </a:moveTo>
                    <a:lnTo>
                      <a:pt x="0" y="1455"/>
                    </a:lnTo>
                    <a:lnTo>
                      <a:pt x="550" y="2520"/>
                    </a:lnTo>
                    <a:lnTo>
                      <a:pt x="1154" y="1793"/>
                    </a:lnTo>
                    <a:lnTo>
                      <a:pt x="2804" y="3141"/>
                    </a:lnTo>
                    <a:lnTo>
                      <a:pt x="3301" y="0"/>
                    </a:ln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637;p61">
                <a:extLst>
                  <a:ext uri="{FF2B5EF4-FFF2-40B4-BE49-F238E27FC236}">
                    <a16:creationId xmlns:a16="http://schemas.microsoft.com/office/drawing/2014/main" xmlns="" id="{C94CB65E-8F55-956F-10B5-0652BC76FE31}"/>
                  </a:ext>
                </a:extLst>
              </p:cNvPr>
              <p:cNvSpPr/>
              <p:nvPr/>
            </p:nvSpPr>
            <p:spPr>
              <a:xfrm>
                <a:off x="7034362" y="3943182"/>
                <a:ext cx="9734" cy="24570"/>
              </a:xfrm>
              <a:custGeom>
                <a:avLst/>
                <a:gdLst/>
                <a:ahLst/>
                <a:cxnLst/>
                <a:rect l="l" t="t" r="r" b="b"/>
                <a:pathLst>
                  <a:path w="1687" h="4260" extrusionOk="0">
                    <a:moveTo>
                      <a:pt x="249" y="1"/>
                    </a:moveTo>
                    <a:cubicBezTo>
                      <a:pt x="1" y="2627"/>
                      <a:pt x="1" y="2627"/>
                      <a:pt x="977" y="4259"/>
                    </a:cubicBezTo>
                    <a:cubicBezTo>
                      <a:pt x="1687" y="1261"/>
                      <a:pt x="1687" y="1261"/>
                      <a:pt x="249" y="1"/>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638;p61">
                <a:extLst>
                  <a:ext uri="{FF2B5EF4-FFF2-40B4-BE49-F238E27FC236}">
                    <a16:creationId xmlns:a16="http://schemas.microsoft.com/office/drawing/2014/main" xmlns="" id="{0E43A11E-C8B7-2074-E879-9109280599E1}"/>
                  </a:ext>
                </a:extLst>
              </p:cNvPr>
              <p:cNvSpPr/>
              <p:nvPr/>
            </p:nvSpPr>
            <p:spPr>
              <a:xfrm>
                <a:off x="6724214" y="4015234"/>
                <a:ext cx="1131" cy="513"/>
              </a:xfrm>
              <a:custGeom>
                <a:avLst/>
                <a:gdLst/>
                <a:ahLst/>
                <a:cxnLst/>
                <a:rect l="l" t="t" r="r" b="b"/>
                <a:pathLst>
                  <a:path w="196" h="89" extrusionOk="0">
                    <a:moveTo>
                      <a:pt x="196" y="0"/>
                    </a:moveTo>
                    <a:lnTo>
                      <a:pt x="1" y="89"/>
                    </a:lnTo>
                    <a:lnTo>
                      <a:pt x="1" y="89"/>
                    </a:lnTo>
                    <a:lnTo>
                      <a:pt x="196" y="18"/>
                    </a:lnTo>
                    <a:lnTo>
                      <a:pt x="196" y="0"/>
                    </a:ln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639;p61">
                <a:extLst>
                  <a:ext uri="{FF2B5EF4-FFF2-40B4-BE49-F238E27FC236}">
                    <a16:creationId xmlns:a16="http://schemas.microsoft.com/office/drawing/2014/main" xmlns="" id="{5093B709-7A70-3FA5-625F-5BAA6135EC3B}"/>
                  </a:ext>
                </a:extLst>
              </p:cNvPr>
              <p:cNvSpPr/>
              <p:nvPr/>
            </p:nvSpPr>
            <p:spPr>
              <a:xfrm>
                <a:off x="7071623" y="3755083"/>
                <a:ext cx="16589" cy="16380"/>
              </a:xfrm>
              <a:custGeom>
                <a:avLst/>
                <a:gdLst/>
                <a:ahLst/>
                <a:cxnLst/>
                <a:rect l="l" t="t" r="r" b="b"/>
                <a:pathLst>
                  <a:path w="2875" h="2840" extrusionOk="0">
                    <a:moveTo>
                      <a:pt x="1" y="0"/>
                    </a:moveTo>
                    <a:lnTo>
                      <a:pt x="1" y="0"/>
                    </a:lnTo>
                    <a:cubicBezTo>
                      <a:pt x="835" y="1029"/>
                      <a:pt x="1739" y="1970"/>
                      <a:pt x="2733" y="2839"/>
                    </a:cubicBezTo>
                    <a:cubicBezTo>
                      <a:pt x="2840" y="2520"/>
                      <a:pt x="2875" y="2201"/>
                      <a:pt x="2822" y="1881"/>
                    </a:cubicBezTo>
                    <a:cubicBezTo>
                      <a:pt x="1899" y="1225"/>
                      <a:pt x="959" y="604"/>
                      <a:pt x="1" y="0"/>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3640;p61">
                <a:extLst>
                  <a:ext uri="{FF2B5EF4-FFF2-40B4-BE49-F238E27FC236}">
                    <a16:creationId xmlns:a16="http://schemas.microsoft.com/office/drawing/2014/main" xmlns="" id="{DBCEEB92-173D-7104-1191-BEEE0F499EB0}"/>
                  </a:ext>
                </a:extLst>
              </p:cNvPr>
              <p:cNvSpPr/>
              <p:nvPr/>
            </p:nvSpPr>
            <p:spPr>
              <a:xfrm>
                <a:off x="6722575" y="4015741"/>
                <a:ext cx="1541" cy="727"/>
              </a:xfrm>
              <a:custGeom>
                <a:avLst/>
                <a:gdLst/>
                <a:ahLst/>
                <a:cxnLst/>
                <a:rect l="l" t="t" r="r" b="b"/>
                <a:pathLst>
                  <a:path w="267" h="126" extrusionOk="0">
                    <a:moveTo>
                      <a:pt x="267" y="1"/>
                    </a:moveTo>
                    <a:cubicBezTo>
                      <a:pt x="178" y="36"/>
                      <a:pt x="89" y="72"/>
                      <a:pt x="1" y="125"/>
                    </a:cubicBezTo>
                    <a:cubicBezTo>
                      <a:pt x="107" y="90"/>
                      <a:pt x="178" y="36"/>
                      <a:pt x="267" y="1"/>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3641;p61">
                <a:extLst>
                  <a:ext uri="{FF2B5EF4-FFF2-40B4-BE49-F238E27FC236}">
                    <a16:creationId xmlns:a16="http://schemas.microsoft.com/office/drawing/2014/main" xmlns="" id="{A17154DA-C01B-85FF-83E3-B613E2AF3A59}"/>
                  </a:ext>
                </a:extLst>
              </p:cNvPr>
              <p:cNvSpPr/>
              <p:nvPr/>
            </p:nvSpPr>
            <p:spPr>
              <a:xfrm>
                <a:off x="6772321" y="4116142"/>
                <a:ext cx="30927" cy="46769"/>
              </a:xfrm>
              <a:custGeom>
                <a:avLst/>
                <a:gdLst/>
                <a:ahLst/>
                <a:cxnLst/>
                <a:rect l="l" t="t" r="r" b="b"/>
                <a:pathLst>
                  <a:path w="5360" h="8109" extrusionOk="0">
                    <a:moveTo>
                      <a:pt x="1828" y="0"/>
                    </a:moveTo>
                    <a:lnTo>
                      <a:pt x="1" y="2946"/>
                    </a:lnTo>
                    <a:cubicBezTo>
                      <a:pt x="444" y="3762"/>
                      <a:pt x="1030" y="4738"/>
                      <a:pt x="1527" y="5785"/>
                    </a:cubicBezTo>
                    <a:cubicBezTo>
                      <a:pt x="2308" y="7328"/>
                      <a:pt x="3479" y="8091"/>
                      <a:pt x="5359" y="8109"/>
                    </a:cubicBezTo>
                    <a:cubicBezTo>
                      <a:pt x="4667" y="6689"/>
                      <a:pt x="3993" y="5625"/>
                      <a:pt x="3798" y="4205"/>
                    </a:cubicBezTo>
                    <a:cubicBezTo>
                      <a:pt x="3621" y="2768"/>
                      <a:pt x="2574" y="1491"/>
                      <a:pt x="1828" y="0"/>
                    </a:cubicBezTo>
                    <a:close/>
                  </a:path>
                </a:pathLst>
              </a:custGeom>
              <a:solidFill>
                <a:srgbClr val="869FB1"/>
              </a:solidFill>
              <a:ln>
                <a:noFill/>
              </a:ln>
            </p:spPr>
            <p:txBody>
              <a:bodyPr spcFirstLastPara="1" wrap="square" lIns="137138" tIns="137138" rIns="137138" bIns="137138" anchor="ctr" anchorCtr="0">
                <a:noAutofit/>
              </a:bodyPr>
              <a:lstStyle/>
              <a:p>
                <a:pPr marL="0" marR="0" lvl="0" indent="0" algn="l" defTabSz="1371482" rtl="0" eaLnBrk="1" fontAlgn="auto" latinLnBrk="0" hangingPunct="1">
                  <a:lnSpc>
                    <a:spcPct val="100000"/>
                  </a:lnSpc>
                  <a:spcBef>
                    <a:spcPts val="0"/>
                  </a:spcBef>
                  <a:spcAft>
                    <a:spcPts val="0"/>
                  </a:spcAft>
                  <a:buClr>
                    <a:srgbClr val="000000"/>
                  </a:buClr>
                  <a:buSzTx/>
                  <a:buFontTx/>
                  <a:buNone/>
                  <a:tabLst/>
                  <a:defRPr/>
                </a:pPr>
                <a:endParaRPr kumimoji="0" sz="2102"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1" name="Arc 50">
            <a:extLst>
              <a:ext uri="{FF2B5EF4-FFF2-40B4-BE49-F238E27FC236}">
                <a16:creationId xmlns:a16="http://schemas.microsoft.com/office/drawing/2014/main" xmlns="" id="{125AB8C0-146E-E014-608A-61DBB46F1E3D}"/>
              </a:ext>
            </a:extLst>
          </p:cNvPr>
          <p:cNvSpPr/>
          <p:nvPr/>
        </p:nvSpPr>
        <p:spPr>
          <a:xfrm>
            <a:off x="1676400" y="804620"/>
            <a:ext cx="2100291" cy="3291130"/>
          </a:xfrm>
          <a:prstGeom prst="arc">
            <a:avLst>
              <a:gd name="adj1" fmla="val 16200000"/>
              <a:gd name="adj2" fmla="val 5433205"/>
            </a:avLst>
          </a:prstGeom>
          <a:ln w="53975">
            <a:gradFill>
              <a:gsLst>
                <a:gs pos="82000">
                  <a:srgbClr val="05B0F0"/>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482" rtl="0" eaLnBrk="1" fontAlgn="auto" latinLnBrk="0" hangingPunct="1">
              <a:lnSpc>
                <a:spcPct val="100000"/>
              </a:lnSpc>
              <a:spcBef>
                <a:spcPts val="0"/>
              </a:spcBef>
              <a:spcAft>
                <a:spcPts val="0"/>
              </a:spcAft>
              <a:buClrTx/>
              <a:buSzTx/>
              <a:buFontTx/>
              <a:buNone/>
              <a:tabLst/>
              <a:defRPr/>
            </a:pPr>
            <a:endParaRPr kumimoji="0" lang="en-US" sz="4050" b="0" i="0" u="none" strike="noStrike" kern="1200" cap="none" spc="0" normalizeH="0" baseline="0" noProof="0">
              <a:ln>
                <a:noFill/>
              </a:ln>
              <a:solidFill>
                <a:srgbClr val="000000"/>
              </a:solidFill>
              <a:effectLst/>
              <a:uLnTx/>
              <a:uFillTx/>
              <a:latin typeface="Roboto Slab"/>
              <a:ea typeface="+mn-ea"/>
              <a:cs typeface="+mn-cs"/>
            </a:endParaRPr>
          </a:p>
        </p:txBody>
      </p:sp>
      <p:grpSp>
        <p:nvGrpSpPr>
          <p:cNvPr id="52" name="Group 51">
            <a:extLst>
              <a:ext uri="{FF2B5EF4-FFF2-40B4-BE49-F238E27FC236}">
                <a16:creationId xmlns:a16="http://schemas.microsoft.com/office/drawing/2014/main" xmlns="" id="{271BEC9A-32CB-17A9-F7A2-9F242824257D}"/>
              </a:ext>
            </a:extLst>
          </p:cNvPr>
          <p:cNvGrpSpPr/>
          <p:nvPr/>
        </p:nvGrpSpPr>
        <p:grpSpPr>
          <a:xfrm>
            <a:off x="400510" y="976747"/>
            <a:ext cx="3104690" cy="2890403"/>
            <a:chOff x="369152" y="1617134"/>
            <a:chExt cx="3546035" cy="3586857"/>
          </a:xfrm>
          <a:solidFill>
            <a:srgbClr val="2C2F45"/>
          </a:solidFill>
        </p:grpSpPr>
        <p:grpSp>
          <p:nvGrpSpPr>
            <p:cNvPr id="53" name="Group 52">
              <a:extLst>
                <a:ext uri="{FF2B5EF4-FFF2-40B4-BE49-F238E27FC236}">
                  <a16:creationId xmlns:a16="http://schemas.microsoft.com/office/drawing/2014/main" xmlns="" id="{CF334022-89BE-B81B-75D8-4C3C74B56B80}"/>
                </a:ext>
              </a:extLst>
            </p:cNvPr>
            <p:cNvGrpSpPr/>
            <p:nvPr/>
          </p:nvGrpSpPr>
          <p:grpSpPr>
            <a:xfrm>
              <a:off x="926950" y="1617134"/>
              <a:ext cx="2097909" cy="852218"/>
              <a:chOff x="926950" y="1617134"/>
              <a:chExt cx="2097909" cy="852218"/>
            </a:xfrm>
            <a:grpFill/>
          </p:grpSpPr>
          <p:sp>
            <p:nvSpPr>
              <p:cNvPr id="73" name="Rectangle 14">
                <a:extLst>
                  <a:ext uri="{FF2B5EF4-FFF2-40B4-BE49-F238E27FC236}">
                    <a16:creationId xmlns:a16="http://schemas.microsoft.com/office/drawing/2014/main" xmlns="" id="{6EEE1C11-9F60-2009-938E-DEAB9CDE44CA}"/>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4" name="Right Triangle 13">
                <a:extLst>
                  <a:ext uri="{FF2B5EF4-FFF2-40B4-BE49-F238E27FC236}">
                    <a16:creationId xmlns:a16="http://schemas.microsoft.com/office/drawing/2014/main" xmlns="" id="{D8DAC743-7EB2-874B-0CAC-FD91B44D7B55}"/>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5" name="Rectangle 24">
                <a:extLst>
                  <a:ext uri="{FF2B5EF4-FFF2-40B4-BE49-F238E27FC236}">
                    <a16:creationId xmlns:a16="http://schemas.microsoft.com/office/drawing/2014/main" xmlns="" id="{1E85AF28-5C3D-EF65-60C9-07A9E6B299E1}"/>
                  </a:ext>
                </a:extLst>
              </p:cNvPr>
              <p:cNvSpPr>
                <a:spLocks noChangeAspect="1"/>
              </p:cNvSpPr>
              <p:nvPr/>
            </p:nvSpPr>
            <p:spPr>
              <a:xfrm rot="20700000">
                <a:off x="2349257" y="171867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6" name="Rectangle 41">
                <a:extLst>
                  <a:ext uri="{FF2B5EF4-FFF2-40B4-BE49-F238E27FC236}">
                    <a16:creationId xmlns:a16="http://schemas.microsoft.com/office/drawing/2014/main" xmlns="" id="{CBE44D48-CDF9-ED3E-D77A-ED516C6FBD9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7" name="Isosceles Triangle 3">
                <a:extLst>
                  <a:ext uri="{FF2B5EF4-FFF2-40B4-BE49-F238E27FC236}">
                    <a16:creationId xmlns:a16="http://schemas.microsoft.com/office/drawing/2014/main" xmlns="" id="{EDC33CEE-A2F8-D156-6F18-FC7AC8D2DCC9}"/>
                  </a:ext>
                </a:extLst>
              </p:cNvPr>
              <p:cNvSpPr>
                <a:spLocks noChangeAspect="1"/>
              </p:cNvSpPr>
              <p:nvPr/>
            </p:nvSpPr>
            <p:spPr>
              <a:xfrm rot="2229245">
                <a:off x="2665198" y="1951671"/>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xmlns="" id="{614532CE-568D-934C-5FA6-9ADAEEE0002E}"/>
                </a:ext>
              </a:extLst>
            </p:cNvPr>
            <p:cNvGrpSpPr/>
            <p:nvPr/>
          </p:nvGrpSpPr>
          <p:grpSpPr>
            <a:xfrm rot="4990866">
              <a:off x="2464466" y="2788531"/>
              <a:ext cx="2049224" cy="852218"/>
              <a:chOff x="926950" y="1617134"/>
              <a:chExt cx="2049224" cy="852218"/>
            </a:xfrm>
            <a:grpFill/>
          </p:grpSpPr>
          <p:sp>
            <p:nvSpPr>
              <p:cNvPr id="68" name="Rectangle 14">
                <a:extLst>
                  <a:ext uri="{FF2B5EF4-FFF2-40B4-BE49-F238E27FC236}">
                    <a16:creationId xmlns:a16="http://schemas.microsoft.com/office/drawing/2014/main" xmlns="" id="{C5EB4CF7-53BA-33DF-0016-4EDD45A143F1}"/>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9" name="Right Triangle 13">
                <a:extLst>
                  <a:ext uri="{FF2B5EF4-FFF2-40B4-BE49-F238E27FC236}">
                    <a16:creationId xmlns:a16="http://schemas.microsoft.com/office/drawing/2014/main" xmlns="" id="{01594C2A-CCA9-7181-79C6-B57DE188DFA2}"/>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0" name="Rectangle 24">
                <a:extLst>
                  <a:ext uri="{FF2B5EF4-FFF2-40B4-BE49-F238E27FC236}">
                    <a16:creationId xmlns:a16="http://schemas.microsoft.com/office/drawing/2014/main" xmlns="" id="{203D96AB-90EF-7C15-D1AF-6B6AC12923FA}"/>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1" name="Rectangle 41">
                <a:extLst>
                  <a:ext uri="{FF2B5EF4-FFF2-40B4-BE49-F238E27FC236}">
                    <a16:creationId xmlns:a16="http://schemas.microsoft.com/office/drawing/2014/main" xmlns="" id="{51FC92C1-7F1D-FDD3-4459-D005586AAA9C}"/>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72" name="Isosceles Triangle 3">
                <a:extLst>
                  <a:ext uri="{FF2B5EF4-FFF2-40B4-BE49-F238E27FC236}">
                    <a16:creationId xmlns:a16="http://schemas.microsoft.com/office/drawing/2014/main" xmlns="" id="{14A951A2-F4CC-D03E-E23E-4E5A03896E0F}"/>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grpSp>
        <p:grpSp>
          <p:nvGrpSpPr>
            <p:cNvPr id="55" name="Group 54">
              <a:extLst>
                <a:ext uri="{FF2B5EF4-FFF2-40B4-BE49-F238E27FC236}">
                  <a16:creationId xmlns:a16="http://schemas.microsoft.com/office/drawing/2014/main" xmlns="" id="{F4D0A0F8-B26D-2F12-E157-EDE18F524BD7}"/>
                </a:ext>
              </a:extLst>
            </p:cNvPr>
            <p:cNvGrpSpPr/>
            <p:nvPr/>
          </p:nvGrpSpPr>
          <p:grpSpPr>
            <a:xfrm rot="10066674">
              <a:off x="1444650" y="4351773"/>
              <a:ext cx="2063339" cy="852218"/>
              <a:chOff x="926950" y="1617134"/>
              <a:chExt cx="2063339" cy="852218"/>
            </a:xfrm>
            <a:grpFill/>
          </p:grpSpPr>
          <p:sp>
            <p:nvSpPr>
              <p:cNvPr id="63" name="Rectangle 14">
                <a:extLst>
                  <a:ext uri="{FF2B5EF4-FFF2-40B4-BE49-F238E27FC236}">
                    <a16:creationId xmlns:a16="http://schemas.microsoft.com/office/drawing/2014/main" xmlns="" id="{6C933C3A-0052-BEC1-6C61-6B66DBE12FBE}"/>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4" name="Right Triangle 13">
                <a:extLst>
                  <a:ext uri="{FF2B5EF4-FFF2-40B4-BE49-F238E27FC236}">
                    <a16:creationId xmlns:a16="http://schemas.microsoft.com/office/drawing/2014/main" xmlns="" id="{E7908294-A976-0C03-7A3E-A63FE3CB12DB}"/>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5" name="Rectangle 24">
                <a:extLst>
                  <a:ext uri="{FF2B5EF4-FFF2-40B4-BE49-F238E27FC236}">
                    <a16:creationId xmlns:a16="http://schemas.microsoft.com/office/drawing/2014/main" xmlns="" id="{FC3449F5-2DCD-54D5-67FE-F7B99E283B84}"/>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6" name="Rectangle 41">
                <a:extLst>
                  <a:ext uri="{FF2B5EF4-FFF2-40B4-BE49-F238E27FC236}">
                    <a16:creationId xmlns:a16="http://schemas.microsoft.com/office/drawing/2014/main" xmlns="" id="{3E057CCD-B180-06EA-9818-33811CC67BFA}"/>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7" name="Isosceles Triangle 3">
                <a:extLst>
                  <a:ext uri="{FF2B5EF4-FFF2-40B4-BE49-F238E27FC236}">
                    <a16:creationId xmlns:a16="http://schemas.microsoft.com/office/drawing/2014/main" xmlns="" id="{876A0ED2-133D-1144-95FD-C70374AE4B60}"/>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grpSp>
        <p:grpSp>
          <p:nvGrpSpPr>
            <p:cNvPr id="56" name="Group 55">
              <a:extLst>
                <a:ext uri="{FF2B5EF4-FFF2-40B4-BE49-F238E27FC236}">
                  <a16:creationId xmlns:a16="http://schemas.microsoft.com/office/drawing/2014/main" xmlns="" id="{561171D1-EBA1-BC25-2786-311650612C1A}"/>
                </a:ext>
              </a:extLst>
            </p:cNvPr>
            <p:cNvGrpSpPr/>
            <p:nvPr/>
          </p:nvGrpSpPr>
          <p:grpSpPr>
            <a:xfrm rot="15054074">
              <a:off x="-267551" y="3562253"/>
              <a:ext cx="2125623" cy="852218"/>
              <a:chOff x="926950" y="1617134"/>
              <a:chExt cx="2125623" cy="852218"/>
            </a:xfrm>
            <a:grpFill/>
          </p:grpSpPr>
          <p:sp>
            <p:nvSpPr>
              <p:cNvPr id="58" name="Rectangle 14">
                <a:extLst>
                  <a:ext uri="{FF2B5EF4-FFF2-40B4-BE49-F238E27FC236}">
                    <a16:creationId xmlns:a16="http://schemas.microsoft.com/office/drawing/2014/main" xmlns="" id="{606C72F4-BA8C-EF92-232C-237A25E12554}"/>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59" name="Right Triangle 13">
                <a:extLst>
                  <a:ext uri="{FF2B5EF4-FFF2-40B4-BE49-F238E27FC236}">
                    <a16:creationId xmlns:a16="http://schemas.microsoft.com/office/drawing/2014/main" xmlns="" id="{03CBFEC0-52D0-AC94-6B99-306AA63F84A1}"/>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0" name="Rectangle 24">
                <a:extLst>
                  <a:ext uri="{FF2B5EF4-FFF2-40B4-BE49-F238E27FC236}">
                    <a16:creationId xmlns:a16="http://schemas.microsoft.com/office/drawing/2014/main" xmlns="" id="{B25E97F5-379D-8314-B352-2C8A65C05B31}"/>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1" name="Rectangle 41">
                <a:extLst>
                  <a:ext uri="{FF2B5EF4-FFF2-40B4-BE49-F238E27FC236}">
                    <a16:creationId xmlns:a16="http://schemas.microsoft.com/office/drawing/2014/main" xmlns="" id="{DA212A8E-E289-FE43-A3F1-545039CF2915}"/>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sp>
            <p:nvSpPr>
              <p:cNvPr id="62" name="Isosceles Triangle 3">
                <a:extLst>
                  <a:ext uri="{FF2B5EF4-FFF2-40B4-BE49-F238E27FC236}">
                    <a16:creationId xmlns:a16="http://schemas.microsoft.com/office/drawing/2014/main" xmlns="" id="{C4699F9B-34B3-3242-F05E-F648FAAFCED4}"/>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grpSp>
        <p:sp>
          <p:nvSpPr>
            <p:cNvPr id="57" name="Rectangle 14">
              <a:extLst>
                <a:ext uri="{FF2B5EF4-FFF2-40B4-BE49-F238E27FC236}">
                  <a16:creationId xmlns:a16="http://schemas.microsoft.com/office/drawing/2014/main" xmlns="" id="{873DF91B-B381-013F-E0B3-7AD81E0171E2}"/>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mn-ea"/>
                <a:cs typeface="+mn-cs"/>
              </a:endParaRPr>
            </a:p>
          </p:txBody>
        </p:sp>
      </p:grpSp>
      <p:sp>
        <p:nvSpPr>
          <p:cNvPr id="90" name="Content Placeholder 2">
            <a:extLst>
              <a:ext uri="{FF2B5EF4-FFF2-40B4-BE49-F238E27FC236}">
                <a16:creationId xmlns:a16="http://schemas.microsoft.com/office/drawing/2014/main" xmlns="" id="{528991BB-7788-089B-5996-A3B200DD6C15}"/>
              </a:ext>
            </a:extLst>
          </p:cNvPr>
          <p:cNvSpPr>
            <a:spLocks noGrp="1"/>
          </p:cNvSpPr>
          <p:nvPr>
            <p:ph idx="1"/>
          </p:nvPr>
        </p:nvSpPr>
        <p:spPr>
          <a:xfrm>
            <a:off x="3948148" y="1636783"/>
            <a:ext cx="5075171" cy="2077967"/>
          </a:xfrm>
        </p:spPr>
        <p:txBody>
          <a:bodyPr>
            <a:normAutofit/>
          </a:bodyPr>
          <a:lstStyle/>
          <a:p>
            <a:pPr algn="just">
              <a:buFont typeface="+mj-lt"/>
              <a:buAutoNum type="arabicParenR"/>
            </a:pPr>
            <a:r>
              <a:rPr lang="en-US" sz="1400" b="1" dirty="0">
                <a:solidFill>
                  <a:srgbClr val="C00000"/>
                </a:solidFill>
                <a:latin typeface="Arial (body)"/>
                <a:cs typeface="Arial" pitchFamily="34" charset="0"/>
              </a:rPr>
              <a:t>CẤP ĐỘ: </a:t>
            </a:r>
            <a:r>
              <a:rPr lang="en-US" sz="1400" dirty="0" err="1">
                <a:latin typeface="Arial (body)"/>
                <a:cs typeface="Arial" pitchFamily="34" charset="0"/>
              </a:rPr>
              <a:t>Nền</a:t>
            </a:r>
            <a:r>
              <a:rPr lang="en-US" sz="1400" dirty="0">
                <a:latin typeface="Arial (body)"/>
                <a:cs typeface="Arial" pitchFamily="34" charset="0"/>
              </a:rPr>
              <a:t> </a:t>
            </a:r>
            <a:r>
              <a:rPr lang="en-US" sz="1400" dirty="0" err="1">
                <a:latin typeface="Arial (body)"/>
                <a:cs typeface="Arial" pitchFamily="34" charset="0"/>
              </a:rPr>
              <a:t>tảng</a:t>
            </a:r>
            <a:r>
              <a:rPr lang="en-US" sz="1400" dirty="0">
                <a:latin typeface="Arial (body)"/>
                <a:cs typeface="Arial" pitchFamily="34" charset="0"/>
              </a:rPr>
              <a:t> </a:t>
            </a:r>
            <a:r>
              <a:rPr lang="en-US" sz="1400" dirty="0" err="1">
                <a:latin typeface="Arial (body)"/>
                <a:cs typeface="Arial" pitchFamily="34" charset="0"/>
              </a:rPr>
              <a:t>hỗ</a:t>
            </a:r>
            <a:r>
              <a:rPr lang="en-US" sz="1400" dirty="0">
                <a:latin typeface="Arial (body)"/>
                <a:cs typeface="Arial" pitchFamily="34" charset="0"/>
              </a:rPr>
              <a:t> </a:t>
            </a:r>
            <a:r>
              <a:rPr lang="en-US" sz="1400" dirty="0" err="1">
                <a:latin typeface="Arial (body)"/>
                <a:cs typeface="Arial" pitchFamily="34" charset="0"/>
              </a:rPr>
              <a:t>trợ</a:t>
            </a:r>
            <a:r>
              <a:rPr lang="en-US" sz="1400" dirty="0">
                <a:latin typeface="Arial (body)"/>
                <a:cs typeface="Arial" pitchFamily="34" charset="0"/>
              </a:rPr>
              <a:t> </a:t>
            </a:r>
            <a:r>
              <a:rPr lang="en-US" sz="1400" dirty="0" err="1">
                <a:latin typeface="Arial (body)"/>
                <a:cs typeface="Arial" pitchFamily="34" charset="0"/>
              </a:rPr>
              <a:t>quản</a:t>
            </a:r>
            <a:r>
              <a:rPr lang="en-US" sz="1400" dirty="0">
                <a:latin typeface="Arial (body)"/>
                <a:cs typeface="Arial" pitchFamily="34" charset="0"/>
              </a:rPr>
              <a:t> </a:t>
            </a:r>
            <a:r>
              <a:rPr lang="en-US" sz="1400" dirty="0" err="1">
                <a:latin typeface="Arial (body)"/>
                <a:cs typeface="Arial" pitchFamily="34" charset="0"/>
              </a:rPr>
              <a:t>lý</a:t>
            </a:r>
            <a:r>
              <a:rPr lang="en-US" sz="1400" dirty="0">
                <a:latin typeface="Arial (body)"/>
                <a:cs typeface="Arial" pitchFamily="34" charset="0"/>
              </a:rPr>
              <a:t> </a:t>
            </a:r>
            <a:r>
              <a:rPr lang="en-US" sz="1400" dirty="0" err="1">
                <a:latin typeface="Arial (body)"/>
                <a:cs typeface="Arial" pitchFamily="34" charset="0"/>
              </a:rPr>
              <a:t>bảo</a:t>
            </a:r>
            <a:r>
              <a:rPr lang="en-US" sz="1400" dirty="0">
                <a:latin typeface="Arial (body)"/>
                <a:cs typeface="Arial" pitchFamily="34" charset="0"/>
              </a:rPr>
              <a:t> </a:t>
            </a:r>
            <a:r>
              <a:rPr lang="en-US" sz="1400" dirty="0" err="1">
                <a:latin typeface="Arial (body)"/>
                <a:cs typeface="Arial" pitchFamily="34" charset="0"/>
              </a:rPr>
              <a:t>đảm</a:t>
            </a:r>
            <a:r>
              <a:rPr lang="en-US" sz="1400" dirty="0">
                <a:latin typeface="Arial (body)"/>
                <a:cs typeface="Arial" pitchFamily="34" charset="0"/>
              </a:rPr>
              <a:t> 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hệ</a:t>
            </a:r>
            <a:r>
              <a:rPr lang="en-US" sz="1400" dirty="0">
                <a:latin typeface="Arial (body)"/>
                <a:cs typeface="Arial" pitchFamily="34" charset="0"/>
              </a:rPr>
              <a:t> </a:t>
            </a:r>
            <a:r>
              <a:rPr lang="en-US" sz="1400" dirty="0" err="1">
                <a:latin typeface="Arial (body)"/>
                <a:cs typeface="Arial" pitchFamily="34" charset="0"/>
              </a:rPr>
              <a:t>thống</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 </a:t>
            </a:r>
            <a:r>
              <a:rPr lang="en-US" sz="1400" dirty="0" err="1">
                <a:latin typeface="Arial (body)"/>
                <a:cs typeface="Arial" pitchFamily="34" charset="0"/>
              </a:rPr>
              <a:t>theo</a:t>
            </a:r>
            <a:r>
              <a:rPr lang="en-US" sz="1400" dirty="0">
                <a:latin typeface="Arial (body)"/>
                <a:cs typeface="Arial" pitchFamily="34" charset="0"/>
              </a:rPr>
              <a:t> </a:t>
            </a:r>
            <a:r>
              <a:rPr lang="en-US" sz="1400" dirty="0" err="1">
                <a:latin typeface="Arial (body)"/>
                <a:cs typeface="Arial" pitchFamily="34" charset="0"/>
              </a:rPr>
              <a:t>cấp</a:t>
            </a:r>
            <a:r>
              <a:rPr lang="en-US" sz="1400" dirty="0">
                <a:latin typeface="Arial (body)"/>
                <a:cs typeface="Arial" pitchFamily="34" charset="0"/>
              </a:rPr>
              <a:t> </a:t>
            </a:r>
            <a:r>
              <a:rPr lang="en-US" sz="1400" dirty="0" err="1">
                <a:latin typeface="Arial (body)"/>
                <a:cs typeface="Arial" pitchFamily="34" charset="0"/>
              </a:rPr>
              <a:t>độ</a:t>
            </a:r>
            <a:r>
              <a:rPr lang="en-US" sz="1400" dirty="0">
                <a:latin typeface="Arial (body)"/>
                <a:cs typeface="Arial" pitchFamily="34" charset="0"/>
              </a:rPr>
              <a:t> (https://capdo.ais.gov.vn).</a:t>
            </a:r>
          </a:p>
          <a:p>
            <a:pPr algn="just">
              <a:buFont typeface="+mj-lt"/>
              <a:buAutoNum type="arabicParenR"/>
            </a:pPr>
            <a:endParaRPr lang="en-US" sz="1400" b="1" dirty="0">
              <a:solidFill>
                <a:srgbClr val="C00000"/>
              </a:solidFill>
              <a:latin typeface="Arial (body)"/>
              <a:cs typeface="Arial" pitchFamily="34" charset="0"/>
            </a:endParaRPr>
          </a:p>
          <a:p>
            <a:pPr algn="just">
              <a:buFont typeface="+mj-lt"/>
              <a:buAutoNum type="arabicParenR"/>
            </a:pPr>
            <a:r>
              <a:rPr lang="en-US" sz="1400" b="1" dirty="0">
                <a:solidFill>
                  <a:srgbClr val="C00000"/>
                </a:solidFill>
                <a:latin typeface="Arial (body)"/>
                <a:cs typeface="Arial" pitchFamily="34" charset="0"/>
              </a:rPr>
              <a:t>ỨNG CỨU: </a:t>
            </a:r>
            <a:r>
              <a:rPr lang="en-US" sz="1400" dirty="0" err="1">
                <a:latin typeface="Arial (body)"/>
                <a:cs typeface="Arial" pitchFamily="34" charset="0"/>
              </a:rPr>
              <a:t>Nền</a:t>
            </a:r>
            <a:r>
              <a:rPr lang="en-US" sz="1400" dirty="0">
                <a:latin typeface="Arial (body)"/>
                <a:cs typeface="Arial" pitchFamily="34" charset="0"/>
              </a:rPr>
              <a:t> </a:t>
            </a:r>
            <a:r>
              <a:rPr lang="en-US" sz="1400" dirty="0" err="1">
                <a:latin typeface="Arial (body)"/>
                <a:cs typeface="Arial" pitchFamily="34" charset="0"/>
              </a:rPr>
              <a:t>tảng</a:t>
            </a:r>
            <a:r>
              <a:rPr lang="en-US" sz="1400" dirty="0">
                <a:latin typeface="Arial (body)"/>
                <a:cs typeface="Arial" pitchFamily="34" charset="0"/>
              </a:rPr>
              <a:t> </a:t>
            </a:r>
            <a:r>
              <a:rPr lang="en-US" sz="1400" dirty="0" err="1">
                <a:latin typeface="Arial (body)"/>
                <a:cs typeface="Arial" pitchFamily="34" charset="0"/>
              </a:rPr>
              <a:t>điều</a:t>
            </a:r>
            <a:r>
              <a:rPr lang="en-US" sz="1400" dirty="0">
                <a:latin typeface="Arial (body)"/>
                <a:cs typeface="Arial" pitchFamily="34" charset="0"/>
              </a:rPr>
              <a:t> </a:t>
            </a:r>
            <a:r>
              <a:rPr lang="en-US" sz="1400" dirty="0" err="1">
                <a:latin typeface="Arial (body)"/>
                <a:cs typeface="Arial" pitchFamily="34" charset="0"/>
              </a:rPr>
              <a:t>phối</a:t>
            </a:r>
            <a:r>
              <a:rPr lang="en-US" sz="1400" dirty="0">
                <a:latin typeface="Arial (body)"/>
                <a:cs typeface="Arial" pitchFamily="34" charset="0"/>
              </a:rPr>
              <a:t> </a:t>
            </a:r>
            <a:r>
              <a:rPr lang="en-US" sz="1400" dirty="0" err="1">
                <a:latin typeface="Arial (body)"/>
                <a:cs typeface="Arial" pitchFamily="34" charset="0"/>
              </a:rPr>
              <a:t>xử</a:t>
            </a:r>
            <a:r>
              <a:rPr lang="en-US" sz="1400" dirty="0">
                <a:latin typeface="Arial (body)"/>
                <a:cs typeface="Arial" pitchFamily="34" charset="0"/>
              </a:rPr>
              <a:t> </a:t>
            </a:r>
            <a:r>
              <a:rPr lang="en-US" sz="1400" dirty="0" err="1">
                <a:latin typeface="Arial (body)"/>
                <a:cs typeface="Arial" pitchFamily="34" charset="0"/>
              </a:rPr>
              <a:t>lý</a:t>
            </a:r>
            <a:r>
              <a:rPr lang="en-US" sz="1400" dirty="0">
                <a:latin typeface="Arial (body)"/>
                <a:cs typeface="Arial" pitchFamily="34" charset="0"/>
              </a:rPr>
              <a:t> </a:t>
            </a:r>
            <a:r>
              <a:rPr lang="en-US" sz="1400" dirty="0" err="1">
                <a:latin typeface="Arial (body)"/>
                <a:cs typeface="Arial" pitchFamily="34" charset="0"/>
              </a:rPr>
              <a:t>sự</a:t>
            </a:r>
            <a:r>
              <a:rPr lang="en-US" sz="1400" dirty="0">
                <a:latin typeface="Arial (body)"/>
                <a:cs typeface="Arial" pitchFamily="34" charset="0"/>
              </a:rPr>
              <a:t> </a:t>
            </a:r>
            <a:r>
              <a:rPr lang="en-US" sz="1400" dirty="0" err="1">
                <a:latin typeface="Arial (body)"/>
                <a:cs typeface="Arial" pitchFamily="34" charset="0"/>
              </a:rPr>
              <a:t>cố</a:t>
            </a:r>
            <a:r>
              <a:rPr lang="en-US" sz="1400" dirty="0">
                <a:latin typeface="Arial (body)"/>
                <a:cs typeface="Arial" pitchFamily="34" charset="0"/>
              </a:rPr>
              <a:t> an </a:t>
            </a:r>
            <a:r>
              <a:rPr lang="en-US" sz="1400" dirty="0" err="1">
                <a:latin typeface="Arial (body)"/>
                <a:cs typeface="Arial" pitchFamily="34" charset="0"/>
              </a:rPr>
              <a:t>toàn</a:t>
            </a:r>
            <a:r>
              <a:rPr lang="en-US" sz="1400" dirty="0">
                <a:latin typeface="Arial (body)"/>
                <a:cs typeface="Arial" pitchFamily="34" charset="0"/>
              </a:rPr>
              <a:t> </a:t>
            </a:r>
            <a:r>
              <a:rPr lang="en-US" sz="1400" dirty="0" err="1">
                <a:latin typeface="Arial (body)"/>
                <a:cs typeface="Arial" pitchFamily="34" charset="0"/>
              </a:rPr>
              <a:t>thông</a:t>
            </a:r>
            <a:r>
              <a:rPr lang="en-US" sz="1400" dirty="0">
                <a:latin typeface="Arial (body)"/>
                <a:cs typeface="Arial" pitchFamily="34" charset="0"/>
              </a:rPr>
              <a:t> tin </a:t>
            </a:r>
            <a:r>
              <a:rPr lang="en-US" sz="1400" dirty="0" err="1">
                <a:latin typeface="Arial (body)"/>
                <a:cs typeface="Arial" pitchFamily="34" charset="0"/>
              </a:rPr>
              <a:t>mạng</a:t>
            </a:r>
            <a:r>
              <a:rPr lang="en-US" sz="1400" dirty="0">
                <a:latin typeface="Arial (body)"/>
                <a:cs typeface="Arial" pitchFamily="34" charset="0"/>
              </a:rPr>
              <a:t> </a:t>
            </a:r>
            <a:r>
              <a:rPr lang="en-US" sz="1400" dirty="0" err="1">
                <a:latin typeface="Arial (body)"/>
                <a:cs typeface="Arial" pitchFamily="34" charset="0"/>
              </a:rPr>
              <a:t>quốc</a:t>
            </a:r>
            <a:r>
              <a:rPr lang="en-US" sz="1400" dirty="0">
                <a:latin typeface="Arial (body)"/>
                <a:cs typeface="Arial" pitchFamily="34" charset="0"/>
              </a:rPr>
              <a:t> </a:t>
            </a:r>
            <a:r>
              <a:rPr lang="en-US" sz="1400" dirty="0" err="1">
                <a:latin typeface="Arial (body)"/>
                <a:cs typeface="Arial" pitchFamily="34" charset="0"/>
              </a:rPr>
              <a:t>gia</a:t>
            </a:r>
            <a:r>
              <a:rPr lang="en-US" sz="1400" dirty="0">
                <a:latin typeface="Arial (body)"/>
                <a:cs typeface="Arial" pitchFamily="34" charset="0"/>
              </a:rPr>
              <a:t> (https://irlab.vn).</a:t>
            </a:r>
          </a:p>
          <a:p>
            <a:pPr algn="just">
              <a:buFont typeface="+mj-lt"/>
              <a:buAutoNum type="arabicParenR"/>
            </a:pPr>
            <a:endParaRPr lang="en-US" sz="1400" b="1" dirty="0">
              <a:solidFill>
                <a:srgbClr val="C00000"/>
              </a:solidFill>
              <a:latin typeface="Arial (body)"/>
              <a:cs typeface="Arial" pitchFamily="34" charset="0"/>
            </a:endParaRPr>
          </a:p>
          <a:p>
            <a:pPr algn="just">
              <a:buFont typeface="+mj-lt"/>
              <a:buAutoNum type="arabicParenR"/>
            </a:pPr>
            <a:r>
              <a:rPr lang="en-US" sz="1400" b="1" dirty="0">
                <a:solidFill>
                  <a:srgbClr val="C00000"/>
                </a:solidFill>
                <a:latin typeface="Arial (body)"/>
                <a:cs typeface="Arial" pitchFamily="34" charset="0"/>
              </a:rPr>
              <a:t>ĐIỀU TRA: </a:t>
            </a:r>
            <a:r>
              <a:rPr lang="en-US" sz="1400" dirty="0" err="1">
                <a:latin typeface="Arial (body)"/>
                <a:cs typeface="Arial" pitchFamily="34" charset="0"/>
              </a:rPr>
              <a:t>Nền</a:t>
            </a:r>
            <a:r>
              <a:rPr lang="en-US" sz="1400" dirty="0">
                <a:latin typeface="Arial (body)"/>
                <a:cs typeface="Arial" pitchFamily="34" charset="0"/>
              </a:rPr>
              <a:t> </a:t>
            </a:r>
            <a:r>
              <a:rPr lang="en-US" sz="1400" dirty="0" err="1">
                <a:latin typeface="Arial (body)"/>
                <a:cs typeface="Arial" pitchFamily="34" charset="0"/>
              </a:rPr>
              <a:t>hỗ</a:t>
            </a:r>
            <a:r>
              <a:rPr lang="en-US" sz="1400" dirty="0">
                <a:latin typeface="Arial (body)"/>
                <a:cs typeface="Arial" pitchFamily="34" charset="0"/>
              </a:rPr>
              <a:t> </a:t>
            </a:r>
            <a:r>
              <a:rPr lang="en-US" sz="1400" dirty="0" err="1">
                <a:latin typeface="Arial (body)"/>
                <a:cs typeface="Arial" pitchFamily="34" charset="0"/>
              </a:rPr>
              <a:t>trợ</a:t>
            </a:r>
            <a:r>
              <a:rPr lang="en-US" sz="1400" dirty="0">
                <a:latin typeface="Arial (body)"/>
                <a:cs typeface="Arial" pitchFamily="34" charset="0"/>
              </a:rPr>
              <a:t> </a:t>
            </a:r>
            <a:r>
              <a:rPr lang="en-US" sz="1400" dirty="0" err="1">
                <a:latin typeface="Arial (body)"/>
                <a:cs typeface="Arial" pitchFamily="34" charset="0"/>
              </a:rPr>
              <a:t>điều</a:t>
            </a:r>
            <a:r>
              <a:rPr lang="en-US" sz="1400" dirty="0">
                <a:latin typeface="Arial (body)"/>
                <a:cs typeface="Arial" pitchFamily="34" charset="0"/>
              </a:rPr>
              <a:t> </a:t>
            </a:r>
            <a:r>
              <a:rPr lang="en-US" sz="1400" dirty="0" err="1">
                <a:latin typeface="Arial (body)"/>
                <a:cs typeface="Arial" pitchFamily="34" charset="0"/>
              </a:rPr>
              <a:t>tra</a:t>
            </a:r>
            <a:r>
              <a:rPr lang="en-US" sz="1400" dirty="0">
                <a:latin typeface="Arial (body)"/>
                <a:cs typeface="Arial" pitchFamily="34" charset="0"/>
              </a:rPr>
              <a:t> </a:t>
            </a:r>
            <a:r>
              <a:rPr lang="en-US" sz="1400" dirty="0" err="1">
                <a:latin typeface="Arial (body)"/>
                <a:cs typeface="Arial" pitchFamily="34" charset="0"/>
              </a:rPr>
              <a:t>số</a:t>
            </a:r>
            <a:r>
              <a:rPr lang="en-US" sz="1400" dirty="0">
                <a:latin typeface="Arial (body)"/>
                <a:cs typeface="Arial" pitchFamily="34" charset="0"/>
              </a:rPr>
              <a:t> (https://df.irlab.vn).</a:t>
            </a:r>
          </a:p>
        </p:txBody>
      </p:sp>
    </p:spTree>
    <p:extLst>
      <p:ext uri="{BB962C8B-B14F-4D97-AF65-F5344CB8AC3E}">
        <p14:creationId xmlns:p14="http://schemas.microsoft.com/office/powerpoint/2010/main" val="27072209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5. </a:t>
            </a:r>
            <a:r>
              <a:rPr lang="en-US" sz="1900" b="1" dirty="0" err="1">
                <a:latin typeface="Arial" pitchFamily="34" charset="0"/>
                <a:cs typeface="Arial" pitchFamily="34" charset="0"/>
              </a:rPr>
              <a:t>Chú</a:t>
            </a:r>
            <a:r>
              <a:rPr lang="en-US" sz="1900" b="1" dirty="0">
                <a:latin typeface="Arial" pitchFamily="34" charset="0"/>
                <a:cs typeface="Arial" pitchFamily="34" charset="0"/>
              </a:rPr>
              <a:t> </a:t>
            </a:r>
            <a:r>
              <a:rPr lang="en-US" sz="1900" b="1" dirty="0" err="1">
                <a:latin typeface="Arial" pitchFamily="34" charset="0"/>
                <a:cs typeface="Arial" pitchFamily="34" charset="0"/>
              </a:rPr>
              <a:t>trọng</a:t>
            </a:r>
            <a:r>
              <a:rPr lang="en-US" sz="1900" b="1" dirty="0">
                <a:latin typeface="Arial" pitchFamily="34" charset="0"/>
                <a:cs typeface="Arial" pitchFamily="34" charset="0"/>
              </a:rPr>
              <a:t> </a:t>
            </a:r>
            <a:r>
              <a:rPr lang="en-US" sz="1900" b="1" dirty="0" err="1">
                <a:latin typeface="Arial" pitchFamily="34" charset="0"/>
                <a:cs typeface="Arial" pitchFamily="34" charset="0"/>
              </a:rPr>
              <a:t>nâng</a:t>
            </a:r>
            <a:r>
              <a:rPr lang="en-US" sz="1900" b="1" dirty="0">
                <a:latin typeface="Arial" pitchFamily="34" charset="0"/>
                <a:cs typeface="Arial" pitchFamily="34" charset="0"/>
              </a:rPr>
              <a:t> </a:t>
            </a:r>
            <a:r>
              <a:rPr lang="en-US" sz="1900" b="1" dirty="0" err="1">
                <a:latin typeface="Arial" pitchFamily="34" charset="0"/>
                <a:cs typeface="Arial" pitchFamily="34" charset="0"/>
              </a:rPr>
              <a:t>cao</a:t>
            </a:r>
            <a:r>
              <a:rPr lang="en-US" sz="1900" b="1" dirty="0">
                <a:latin typeface="Arial" pitchFamily="34" charset="0"/>
                <a:cs typeface="Arial" pitchFamily="34" charset="0"/>
              </a:rPr>
              <a:t> </a:t>
            </a:r>
            <a:r>
              <a:rPr lang="en-US" sz="1900" b="1" dirty="0" err="1">
                <a:latin typeface="Arial" pitchFamily="34" charset="0"/>
                <a:cs typeface="Arial" pitchFamily="34" charset="0"/>
              </a:rPr>
              <a:t>nhận</a:t>
            </a:r>
            <a:r>
              <a:rPr lang="en-US" sz="1900" b="1" dirty="0">
                <a:latin typeface="Arial" pitchFamily="34" charset="0"/>
                <a:cs typeface="Arial" pitchFamily="34" charset="0"/>
              </a:rPr>
              <a:t> </a:t>
            </a:r>
            <a:r>
              <a:rPr lang="en-US" sz="1900" b="1" dirty="0" err="1">
                <a:latin typeface="Arial" pitchFamily="34" charset="0"/>
                <a:cs typeface="Arial" pitchFamily="34" charset="0"/>
              </a:rPr>
              <a:t>thức</a:t>
            </a:r>
            <a:r>
              <a:rPr lang="en-US" sz="1900" b="1" dirty="0">
                <a:latin typeface="Arial" pitchFamily="34" charset="0"/>
                <a:cs typeface="Arial" pitchFamily="34" charset="0"/>
              </a:rPr>
              <a:t>, </a:t>
            </a:r>
            <a:r>
              <a:rPr lang="en-US" sz="1900" b="1" dirty="0" err="1">
                <a:latin typeface="Arial" pitchFamily="34" charset="0"/>
                <a:cs typeface="Arial" pitchFamily="34" charset="0"/>
              </a:rPr>
              <a:t>kỹ</a:t>
            </a:r>
            <a:r>
              <a:rPr lang="en-US" sz="1900" b="1" dirty="0">
                <a:latin typeface="Arial" pitchFamily="34" charset="0"/>
                <a:cs typeface="Arial" pitchFamily="34" charset="0"/>
              </a:rPr>
              <a:t> </a:t>
            </a:r>
            <a:r>
              <a:rPr lang="en-US" sz="1900" b="1" dirty="0" err="1">
                <a:latin typeface="Arial" pitchFamily="34" charset="0"/>
                <a:cs typeface="Arial" pitchFamily="34" charset="0"/>
              </a:rPr>
              <a:t>năng</a:t>
            </a:r>
            <a:r>
              <a:rPr lang="en-US" sz="1900" b="1" dirty="0">
                <a:latin typeface="Arial" pitchFamily="34" charset="0"/>
                <a:cs typeface="Arial" pitchFamily="34" charset="0"/>
              </a:rPr>
              <a:t> an </a:t>
            </a:r>
            <a:r>
              <a:rPr lang="en-US" sz="1900" b="1" dirty="0" err="1">
                <a:latin typeface="Arial" pitchFamily="34" charset="0"/>
                <a:cs typeface="Arial" pitchFamily="34" charset="0"/>
              </a:rPr>
              <a:t>toàn</a:t>
            </a:r>
            <a:r>
              <a:rPr lang="en-US" sz="1900" b="1" dirty="0">
                <a:latin typeface="Arial" pitchFamily="34" charset="0"/>
                <a:cs typeface="Arial" pitchFamily="34" charset="0"/>
              </a:rPr>
              <a:t> </a:t>
            </a:r>
            <a:r>
              <a:rPr lang="en-US" sz="1900" b="1" dirty="0" err="1">
                <a:latin typeface="Arial" pitchFamily="34" charset="0"/>
                <a:cs typeface="Arial" pitchFamily="34" charset="0"/>
              </a:rPr>
              <a:t>thông</a:t>
            </a:r>
            <a:r>
              <a:rPr lang="en-US" sz="1900" b="1" dirty="0">
                <a:latin typeface="Arial" pitchFamily="34" charset="0"/>
                <a:cs typeface="Arial" pitchFamily="34" charset="0"/>
              </a:rPr>
              <a:t> tin </a:t>
            </a:r>
            <a:r>
              <a:rPr lang="en-US" sz="1900" b="1" dirty="0" err="1">
                <a:latin typeface="Arial" pitchFamily="34" charset="0"/>
                <a:cs typeface="Arial" pitchFamily="34" charset="0"/>
              </a:rPr>
              <a:t>mạng</a:t>
            </a:r>
            <a:endParaRPr lang="en-US" sz="1900" b="1" dirty="0">
              <a:latin typeface="Arial" pitchFamily="34" charset="0"/>
              <a:cs typeface="Arial" pitchFamily="34" charset="0"/>
            </a:endParaRP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12/13</a:t>
            </a:r>
            <a:endParaRPr lang="en-US" sz="1300" b="1" dirty="0">
              <a:solidFill>
                <a:srgbClr val="0048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87A0CB98-F3AD-7A77-0399-F5393D6C882D}"/>
              </a:ext>
            </a:extLst>
          </p:cNvPr>
          <p:cNvSpPr txBox="1"/>
          <p:nvPr/>
        </p:nvSpPr>
        <p:spPr>
          <a:xfrm>
            <a:off x="416260" y="4740694"/>
            <a:ext cx="6403722" cy="292388"/>
          </a:xfrm>
          <a:prstGeom prst="rect">
            <a:avLst/>
          </a:prstGeom>
          <a:noFill/>
        </p:spPr>
        <p:txBody>
          <a:bodyPr wrap="square" rtlCol="0">
            <a:spAutoFit/>
          </a:bodyPr>
          <a:lstStyle/>
          <a:p>
            <a:r>
              <a:rPr lang="en-US" sz="1300" b="1" dirty="0" err="1">
                <a:solidFill>
                  <a:srgbClr val="0048C0"/>
                </a:solidFill>
                <a:latin typeface="Arial" pitchFamily="34" charset="0"/>
                <a:cs typeface="Arial" pitchFamily="34" charset="0"/>
              </a:rPr>
              <a:t>Phần</a:t>
            </a:r>
            <a:r>
              <a:rPr lang="en-US" sz="1300" b="1" dirty="0">
                <a:solidFill>
                  <a:srgbClr val="0048C0"/>
                </a:solidFill>
                <a:latin typeface="Arial" pitchFamily="34" charset="0"/>
                <a:cs typeface="Arial" pitchFamily="34" charset="0"/>
              </a:rPr>
              <a:t> 2. </a:t>
            </a:r>
            <a:r>
              <a:rPr lang="en-US" sz="1300" b="1" dirty="0" err="1">
                <a:solidFill>
                  <a:srgbClr val="0048C0"/>
                </a:solidFill>
                <a:latin typeface="Arial" pitchFamily="34" charset="0"/>
                <a:cs typeface="Arial" pitchFamily="34" charset="0"/>
              </a:rPr>
              <a:t>Một</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số</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nhiệm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vụ</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trọng</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tâm</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năm</a:t>
            </a:r>
            <a:r>
              <a:rPr lang="en-US" sz="1300" b="1" dirty="0">
                <a:solidFill>
                  <a:srgbClr val="0048C0"/>
                </a:solidFill>
                <a:latin typeface="Arial" pitchFamily="34" charset="0"/>
                <a:cs typeface="Arial" pitchFamily="34" charset="0"/>
              </a:rPr>
              <a:t> 2024</a:t>
            </a:r>
          </a:p>
        </p:txBody>
      </p:sp>
      <p:pic>
        <p:nvPicPr>
          <p:cNvPr id="3" name="Picture 2">
            <a:extLst>
              <a:ext uri="{FF2B5EF4-FFF2-40B4-BE49-F238E27FC236}">
                <a16:creationId xmlns:a16="http://schemas.microsoft.com/office/drawing/2014/main" xmlns="" id="{65E0F122-16F8-1C6A-0A73-9FF299BCF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Content Placeholder 2">
            <a:extLst>
              <a:ext uri="{FF2B5EF4-FFF2-40B4-BE49-F238E27FC236}">
                <a16:creationId xmlns:a16="http://schemas.microsoft.com/office/drawing/2014/main" xmlns="" id="{528991BB-7788-089B-5996-A3B200DD6C15}"/>
              </a:ext>
            </a:extLst>
          </p:cNvPr>
          <p:cNvSpPr>
            <a:spLocks noGrp="1"/>
          </p:cNvSpPr>
          <p:nvPr>
            <p:ph idx="1"/>
          </p:nvPr>
        </p:nvSpPr>
        <p:spPr>
          <a:xfrm>
            <a:off x="5029200" y="1733550"/>
            <a:ext cx="3994119" cy="2362200"/>
          </a:xfrm>
        </p:spPr>
        <p:txBody>
          <a:bodyPr>
            <a:normAutofit/>
          </a:bodyPr>
          <a:lstStyle/>
          <a:p>
            <a:pPr marL="0" indent="0" algn="just">
              <a:buNone/>
            </a:pPr>
            <a:r>
              <a:rPr lang="en-US" sz="1400" b="1" dirty="0">
                <a:solidFill>
                  <a:srgbClr val="C00000"/>
                </a:solidFill>
                <a:latin typeface="Arial (body)"/>
                <a:cs typeface="Arial" pitchFamily="34" charset="0"/>
              </a:rPr>
              <a:t>https://ais.gov.vn, https://khonggianmang.vn</a:t>
            </a:r>
          </a:p>
          <a:p>
            <a:pPr algn="just">
              <a:buFont typeface="Wingdings" panose="05000000000000000000" pitchFamily="2" charset="2"/>
              <a:buChar char="v"/>
            </a:pPr>
            <a:r>
              <a:rPr lang="en-US" sz="1400" dirty="0" err="1">
                <a:latin typeface="Arial (body)"/>
                <a:cs typeface="Arial" pitchFamily="34" charset="0"/>
              </a:rPr>
              <a:t>Tài</a:t>
            </a:r>
            <a:r>
              <a:rPr lang="en-US" sz="1400" dirty="0">
                <a:latin typeface="Arial (body)"/>
                <a:cs typeface="Arial" pitchFamily="34" charset="0"/>
              </a:rPr>
              <a:t> </a:t>
            </a:r>
            <a:r>
              <a:rPr lang="en-US" sz="1400" dirty="0" err="1">
                <a:latin typeface="Arial (body)"/>
                <a:cs typeface="Arial" pitchFamily="34" charset="0"/>
              </a:rPr>
              <a:t>liệu</a:t>
            </a:r>
            <a:r>
              <a:rPr lang="en-US" sz="1400" dirty="0">
                <a:latin typeface="Arial (body)"/>
                <a:cs typeface="Arial" pitchFamily="34" charset="0"/>
              </a:rPr>
              <a:t> </a:t>
            </a:r>
            <a:r>
              <a:rPr lang="en-US" sz="1400" dirty="0" err="1">
                <a:latin typeface="Arial (body)"/>
                <a:cs typeface="Arial" pitchFamily="34" charset="0"/>
              </a:rPr>
              <a:t>đào</a:t>
            </a:r>
            <a:r>
              <a:rPr lang="en-US" sz="1400" dirty="0">
                <a:latin typeface="Arial (body)"/>
                <a:cs typeface="Arial" pitchFamily="34" charset="0"/>
              </a:rPr>
              <a:t> </a:t>
            </a:r>
            <a:r>
              <a:rPr lang="en-US" sz="1400" dirty="0" err="1">
                <a:latin typeface="Arial (body)"/>
                <a:cs typeface="Arial" pitchFamily="34" charset="0"/>
              </a:rPr>
              <a:t>tạo</a:t>
            </a:r>
            <a:r>
              <a:rPr lang="en-US" sz="1400" dirty="0">
                <a:latin typeface="Arial (body)"/>
                <a:cs typeface="Arial" pitchFamily="34" charset="0"/>
              </a:rPr>
              <a:t>, </a:t>
            </a:r>
            <a:r>
              <a:rPr lang="en-US" sz="1400" dirty="0" err="1">
                <a:latin typeface="Arial (body)"/>
                <a:cs typeface="Arial" pitchFamily="34" charset="0"/>
              </a:rPr>
              <a:t>hướng</a:t>
            </a:r>
            <a:r>
              <a:rPr lang="en-US" sz="1400" dirty="0">
                <a:latin typeface="Arial (body)"/>
                <a:cs typeface="Arial" pitchFamily="34" charset="0"/>
              </a:rPr>
              <a:t> </a:t>
            </a:r>
            <a:r>
              <a:rPr lang="en-US" sz="1400" dirty="0" err="1">
                <a:latin typeface="Arial (body)"/>
                <a:cs typeface="Arial" pitchFamily="34" charset="0"/>
              </a:rPr>
              <a:t>dẫn</a:t>
            </a:r>
            <a:r>
              <a:rPr lang="en-US" sz="1400" dirty="0">
                <a:latin typeface="Arial (body)"/>
                <a:cs typeface="Arial" pitchFamily="34" charset="0"/>
              </a:rPr>
              <a:t>, </a:t>
            </a:r>
            <a:r>
              <a:rPr lang="en-US" sz="1400" dirty="0" err="1">
                <a:latin typeface="Arial (body)"/>
                <a:cs typeface="Arial" pitchFamily="34" charset="0"/>
              </a:rPr>
              <a:t>tuyên</a:t>
            </a:r>
            <a:r>
              <a:rPr lang="en-US" sz="1400" dirty="0">
                <a:latin typeface="Arial (body)"/>
                <a:cs typeface="Arial" pitchFamily="34" charset="0"/>
              </a:rPr>
              <a:t> </a:t>
            </a:r>
            <a:r>
              <a:rPr lang="en-US" sz="1400" dirty="0" err="1">
                <a:latin typeface="Arial (body)"/>
                <a:cs typeface="Arial" pitchFamily="34" charset="0"/>
              </a:rPr>
              <a:t>truyền</a:t>
            </a:r>
            <a:r>
              <a:rPr lang="en-US" sz="1400" dirty="0">
                <a:latin typeface="Arial (body)"/>
                <a:cs typeface="Arial" pitchFamily="34" charset="0"/>
              </a:rPr>
              <a:t> </a:t>
            </a:r>
            <a:r>
              <a:rPr lang="en-US" sz="1400" dirty="0" err="1">
                <a:latin typeface="Arial (body)"/>
                <a:cs typeface="Arial" pitchFamily="34" charset="0"/>
              </a:rPr>
              <a:t>miễn</a:t>
            </a:r>
            <a:r>
              <a:rPr lang="en-US" sz="1400" dirty="0">
                <a:latin typeface="Arial (body)"/>
                <a:cs typeface="Arial" pitchFamily="34" charset="0"/>
              </a:rPr>
              <a:t> </a:t>
            </a:r>
            <a:r>
              <a:rPr lang="en-US" sz="1400" dirty="0" err="1">
                <a:latin typeface="Arial (body)"/>
                <a:cs typeface="Arial" pitchFamily="34" charset="0"/>
              </a:rPr>
              <a:t>phí</a:t>
            </a:r>
            <a:r>
              <a:rPr lang="en-US" sz="1400" dirty="0">
                <a:latin typeface="Arial (body)"/>
                <a:cs typeface="Arial" pitchFamily="34" charset="0"/>
              </a:rPr>
              <a:t>.</a:t>
            </a:r>
          </a:p>
          <a:p>
            <a:pPr algn="just">
              <a:buFont typeface="Wingdings" panose="05000000000000000000" pitchFamily="2" charset="2"/>
              <a:buChar char="v"/>
            </a:pPr>
            <a:r>
              <a:rPr lang="en-US" sz="1400" dirty="0" err="1">
                <a:latin typeface="Arial (body)"/>
                <a:cs typeface="Arial" pitchFamily="34" charset="0"/>
              </a:rPr>
              <a:t>Công</a:t>
            </a:r>
            <a:r>
              <a:rPr lang="en-US" sz="1400" dirty="0">
                <a:latin typeface="Arial (body)"/>
                <a:cs typeface="Arial" pitchFamily="34" charset="0"/>
              </a:rPr>
              <a:t> </a:t>
            </a:r>
            <a:r>
              <a:rPr lang="en-US" sz="1400" dirty="0" err="1">
                <a:latin typeface="Arial (body)"/>
                <a:cs typeface="Arial" pitchFamily="34" charset="0"/>
              </a:rPr>
              <a:t>cụ</a:t>
            </a:r>
            <a:r>
              <a:rPr lang="en-US" sz="1400" dirty="0">
                <a:latin typeface="Arial (body)"/>
                <a:cs typeface="Arial" pitchFamily="34" charset="0"/>
              </a:rPr>
              <a:t> </a:t>
            </a:r>
            <a:r>
              <a:rPr lang="en-US" sz="1400" dirty="0" err="1">
                <a:latin typeface="Arial (body)"/>
                <a:cs typeface="Arial" pitchFamily="34" charset="0"/>
              </a:rPr>
              <a:t>bảo</a:t>
            </a:r>
            <a:r>
              <a:rPr lang="en-US" sz="1400" dirty="0">
                <a:latin typeface="Arial (body)"/>
                <a:cs typeface="Arial" pitchFamily="34" charset="0"/>
              </a:rPr>
              <a:t> </a:t>
            </a:r>
            <a:r>
              <a:rPr lang="en-US" sz="1400" dirty="0" err="1">
                <a:latin typeface="Arial (body)"/>
                <a:cs typeface="Arial" pitchFamily="34" charset="0"/>
              </a:rPr>
              <a:t>vệ</a:t>
            </a:r>
            <a:r>
              <a:rPr lang="en-US" sz="1400" dirty="0">
                <a:latin typeface="Arial (body)"/>
                <a:cs typeface="Arial" pitchFamily="34" charset="0"/>
              </a:rPr>
              <a:t> </a:t>
            </a:r>
            <a:r>
              <a:rPr lang="en-US" sz="1400" dirty="0" err="1">
                <a:latin typeface="Arial (body)"/>
                <a:cs typeface="Arial" pitchFamily="34" charset="0"/>
              </a:rPr>
              <a:t>miễn</a:t>
            </a:r>
            <a:r>
              <a:rPr lang="en-US" sz="1400" dirty="0">
                <a:latin typeface="Arial (body)"/>
                <a:cs typeface="Arial" pitchFamily="34" charset="0"/>
              </a:rPr>
              <a:t> </a:t>
            </a:r>
            <a:r>
              <a:rPr lang="en-US" sz="1400" dirty="0" err="1">
                <a:latin typeface="Arial (body)"/>
                <a:cs typeface="Arial" pitchFamily="34" charset="0"/>
              </a:rPr>
              <a:t>phí</a:t>
            </a:r>
            <a:r>
              <a:rPr lang="en-US" sz="1400" dirty="0">
                <a:latin typeface="Arial (body)"/>
                <a:cs typeface="Arial" pitchFamily="34" charset="0"/>
              </a:rPr>
              <a:t>.</a:t>
            </a:r>
          </a:p>
          <a:p>
            <a:pPr algn="just">
              <a:buFont typeface="Wingdings" panose="05000000000000000000" pitchFamily="2" charset="2"/>
              <a:buChar char="Ø"/>
            </a:pPr>
            <a:r>
              <a:rPr lang="en-US" sz="1400" b="1" dirty="0" err="1">
                <a:solidFill>
                  <a:srgbClr val="C00000"/>
                </a:solidFill>
                <a:latin typeface="Arial (body)"/>
                <a:cs typeface="Arial" pitchFamily="34" charset="0"/>
              </a:rPr>
              <a:t>Nhận</a:t>
            </a:r>
            <a:r>
              <a:rPr lang="en-US" sz="1400" b="1" dirty="0">
                <a:solidFill>
                  <a:srgbClr val="C00000"/>
                </a:solidFill>
                <a:latin typeface="Arial (body)"/>
                <a:cs typeface="Arial" pitchFamily="34" charset="0"/>
              </a:rPr>
              <a:t> </a:t>
            </a:r>
            <a:r>
              <a:rPr lang="en-US" sz="1400" b="1" dirty="0" err="1">
                <a:solidFill>
                  <a:srgbClr val="C00000"/>
                </a:solidFill>
                <a:latin typeface="Arial (body)"/>
                <a:cs typeface="Arial" pitchFamily="34" charset="0"/>
              </a:rPr>
              <a:t>thức</a:t>
            </a:r>
            <a:r>
              <a:rPr lang="en-US" sz="1400" b="1" dirty="0">
                <a:solidFill>
                  <a:srgbClr val="C00000"/>
                </a:solidFill>
                <a:latin typeface="Arial (body)"/>
                <a:cs typeface="Arial" pitchFamily="34" charset="0"/>
              </a:rPr>
              <a:t> </a:t>
            </a:r>
            <a:r>
              <a:rPr lang="en-US" sz="1400" b="1" dirty="0" err="1">
                <a:solidFill>
                  <a:srgbClr val="C00000"/>
                </a:solidFill>
                <a:latin typeface="Arial (body)"/>
                <a:cs typeface="Arial" pitchFamily="34" charset="0"/>
              </a:rPr>
              <a:t>và</a:t>
            </a:r>
            <a:r>
              <a:rPr lang="en-US" sz="1400" b="1" dirty="0">
                <a:solidFill>
                  <a:srgbClr val="C00000"/>
                </a:solidFill>
                <a:latin typeface="Arial (body)"/>
                <a:cs typeface="Arial" pitchFamily="34" charset="0"/>
              </a:rPr>
              <a:t> </a:t>
            </a:r>
            <a:r>
              <a:rPr lang="en-US" sz="1400" b="1" dirty="0" err="1">
                <a:solidFill>
                  <a:srgbClr val="C00000"/>
                </a:solidFill>
                <a:latin typeface="Arial (body)"/>
                <a:cs typeface="Arial" pitchFamily="34" charset="0"/>
              </a:rPr>
              <a:t>hành</a:t>
            </a:r>
            <a:r>
              <a:rPr lang="en-US" sz="1400" b="1" dirty="0">
                <a:solidFill>
                  <a:srgbClr val="C00000"/>
                </a:solidFill>
                <a:latin typeface="Arial (body)"/>
                <a:cs typeface="Arial" pitchFamily="34" charset="0"/>
              </a:rPr>
              <a:t> </a:t>
            </a:r>
            <a:r>
              <a:rPr lang="en-US" sz="1400" b="1" dirty="0" err="1">
                <a:solidFill>
                  <a:srgbClr val="C00000"/>
                </a:solidFill>
                <a:latin typeface="Arial (body)"/>
                <a:cs typeface="Arial" pitchFamily="34" charset="0"/>
              </a:rPr>
              <a:t>động</a:t>
            </a:r>
            <a:r>
              <a:rPr lang="en-US" sz="1400" b="1" dirty="0">
                <a:solidFill>
                  <a:srgbClr val="C00000"/>
                </a:solidFill>
                <a:latin typeface="Arial (body)"/>
                <a:cs typeface="Arial" pitchFamily="34" charset="0"/>
              </a:rPr>
              <a:t>!</a:t>
            </a:r>
            <a:endParaRPr lang="en-US" sz="1400" dirty="0">
              <a:solidFill>
                <a:srgbClr val="C00000"/>
              </a:solidFill>
              <a:latin typeface="Arial (body)"/>
              <a:cs typeface="Arial" pitchFamily="34" charset="0"/>
            </a:endParaRPr>
          </a:p>
        </p:txBody>
      </p:sp>
      <p:pic>
        <p:nvPicPr>
          <p:cNvPr id="7" name="Picture 6">
            <a:extLst>
              <a:ext uri="{FF2B5EF4-FFF2-40B4-BE49-F238E27FC236}">
                <a16:creationId xmlns:a16="http://schemas.microsoft.com/office/drawing/2014/main" xmlns="" id="{5C1CB423-C694-8151-4AFE-3A8F1FE76E50}"/>
              </a:ext>
            </a:extLst>
          </p:cNvPr>
          <p:cNvPicPr>
            <a:picLocks noChangeAspect="1"/>
          </p:cNvPicPr>
          <p:nvPr/>
        </p:nvPicPr>
        <p:blipFill>
          <a:blip r:embed="rId4"/>
          <a:stretch>
            <a:fillRect/>
          </a:stretch>
        </p:blipFill>
        <p:spPr>
          <a:xfrm>
            <a:off x="137307" y="761737"/>
            <a:ext cx="4891893" cy="3886556"/>
          </a:xfrm>
          <a:prstGeom prst="rect">
            <a:avLst/>
          </a:prstGeom>
        </p:spPr>
      </p:pic>
    </p:spTree>
    <p:extLst>
      <p:ext uri="{BB962C8B-B14F-4D97-AF65-F5344CB8AC3E}">
        <p14:creationId xmlns:p14="http://schemas.microsoft.com/office/powerpoint/2010/main" val="77420644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fontScale="90000"/>
          </a:bodyPr>
          <a:lstStyle/>
          <a:p>
            <a:pPr algn="l"/>
            <a:r>
              <a:rPr lang="en-US" sz="1900" b="1" dirty="0">
                <a:latin typeface="Arial" pitchFamily="34" charset="0"/>
                <a:cs typeface="Arial" pitchFamily="34" charset="0"/>
              </a:rPr>
              <a:t>6</a:t>
            </a:r>
            <a:r>
              <a:rPr lang="en-US" sz="1900" b="1" dirty="0" smtClean="0">
                <a:latin typeface="Arial" pitchFamily="34" charset="0"/>
                <a:cs typeface="Arial" pitchFamily="34" charset="0"/>
              </a:rPr>
              <a:t>. </a:t>
            </a:r>
            <a:r>
              <a:rPr lang="vi-VN" sz="1900" b="1" dirty="0">
                <a:latin typeface="Arial" pitchFamily="34" charset="0"/>
                <a:cs typeface="Arial" pitchFamily="34" charset="0"/>
              </a:rPr>
              <a:t>Tăng cường triển khai các biện pháp bảo đảm ATTT cho các HTTT nội bộ có xử lý một lượng lớn thông tin cá nhân hoặc triển khai trên diện rộng</a:t>
            </a:r>
            <a:endParaRPr lang="en-US" sz="1900" b="1" dirty="0">
              <a:latin typeface="Arial" pitchFamily="34" charset="0"/>
              <a:cs typeface="Arial" pitchFamily="34" charset="0"/>
            </a:endParaRP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13</a:t>
            </a:r>
            <a:r>
              <a:rPr lang="en-US" sz="1300" b="1" dirty="0" smtClean="0">
                <a:solidFill>
                  <a:srgbClr val="0048C0"/>
                </a:solidFill>
                <a:latin typeface="Arial" pitchFamily="34" charset="0"/>
                <a:cs typeface="Arial" pitchFamily="34" charset="0"/>
              </a:rPr>
              <a:t>/13</a:t>
            </a:r>
            <a:endParaRPr lang="en-US" sz="1300" b="1" dirty="0">
              <a:solidFill>
                <a:srgbClr val="0048C0"/>
              </a:solidFill>
              <a:latin typeface="Arial" pitchFamily="34" charset="0"/>
              <a:cs typeface="Arial" pitchFamily="34" charset="0"/>
            </a:endParaRPr>
          </a:p>
        </p:txBody>
      </p:sp>
      <p:sp>
        <p:nvSpPr>
          <p:cNvPr id="2" name="TextBox 1">
            <a:extLst>
              <a:ext uri="{FF2B5EF4-FFF2-40B4-BE49-F238E27FC236}">
                <a16:creationId xmlns:a16="http://schemas.microsoft.com/office/drawing/2014/main" xmlns="" id="{DDA015A8-FC7E-1F89-C390-84BBCDFD5261}"/>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2. Một số nhiệm vụ trọng tâm năm 2024</a:t>
            </a:r>
            <a:endParaRPr lang="en-US" sz="1300" b="1" dirty="0">
              <a:solidFill>
                <a:srgbClr val="0048C0"/>
              </a:solidFill>
              <a:latin typeface="Arial" pitchFamily="34" charset="0"/>
              <a:cs typeface="Arial" pitchFamily="34" charset="0"/>
            </a:endParaRPr>
          </a:p>
        </p:txBody>
      </p:sp>
      <p:pic>
        <p:nvPicPr>
          <p:cNvPr id="4" name="Picture 2" descr="F:\Other computers\My Computer\BTTTT\06. Công việc 2023\05. Nhiệm vụ trọng tâm\Mẫu HSĐXCĐ\Hình\cap-2-vatly.drawio.png">
            <a:extLst>
              <a:ext uri="{FF2B5EF4-FFF2-40B4-BE49-F238E27FC236}">
                <a16:creationId xmlns:a16="http://schemas.microsoft.com/office/drawing/2014/main" xmlns="" id="{28BE663A-3524-20DC-583B-220614522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4430"/>
            <a:ext cx="5134307" cy="401712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xmlns="" id="{E143649E-C3D2-C91D-6CCD-49EFBEF5C20D}"/>
              </a:ext>
            </a:extLst>
          </p:cNvPr>
          <p:cNvSpPr txBox="1">
            <a:spLocks/>
          </p:cNvSpPr>
          <p:nvPr/>
        </p:nvSpPr>
        <p:spPr>
          <a:xfrm>
            <a:off x="4428933" y="1003799"/>
            <a:ext cx="4594386" cy="1744547"/>
          </a:xfrm>
          <a:prstGeom prst="rect">
            <a:avLst/>
          </a:prstGeom>
        </p:spPr>
        <p:txBody>
          <a:bodyPr vert="horz" lIns="91416" tIns="45709" rIns="91416"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en-US" sz="1200" dirty="0" smtClean="0">
                <a:latin typeface="Arial" panose="020B0604020202020204" pitchFamily="34" charset="0"/>
                <a:cs typeface="Arial" panose="020B0604020202020204" pitchFamily="34" charset="0"/>
              </a:rPr>
              <a:t>Ví dụ: Tăng </a:t>
            </a:r>
            <a:r>
              <a:rPr lang="en-US" sz="1200" dirty="0">
                <a:latin typeface="Arial" panose="020B0604020202020204" pitchFamily="34" charset="0"/>
                <a:cs typeface="Arial" panose="020B0604020202020204" pitchFamily="34" charset="0"/>
              </a:rPr>
              <a:t>cường bổ sung các biện pháp bảo đảm ATTT của cấp độ 3 cho các HTTT cấp độ 2 được triển khai trên phạm vi 1 tỉnh hoặc có xử lý một lượng lớn thông tin cá nhân như:</a:t>
            </a:r>
          </a:p>
          <a:p>
            <a:pPr marL="0" indent="0" algn="just">
              <a:lnSpc>
                <a:spcPct val="120000"/>
              </a:lnSpc>
              <a:buNone/>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Triển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các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máy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chủ</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tại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Vùng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máy</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chủ</a:t>
            </a:r>
            <a:r>
              <a:rPr lang="en-US" sz="1200" dirty="0">
                <a:latin typeface="Arial" panose="020B0604020202020204" pitchFamily="34" charset="0"/>
                <a:cs typeface="Arial" panose="020B0604020202020204" pitchFamily="34" charset="0"/>
              </a:rPr>
              <a:t> CSDL;</a:t>
            </a:r>
          </a:p>
          <a:p>
            <a:pPr marL="0" indent="0" algn="just">
              <a:lnSpc>
                <a:spcPct val="120000"/>
              </a:lnSpc>
              <a:buNone/>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Tăng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cường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dụng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giải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pháp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Tường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lửa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ứng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dụng</a:t>
            </a:r>
            <a:r>
              <a:rPr lang="en-US" sz="1200" dirty="0">
                <a:latin typeface="Arial" panose="020B0604020202020204" pitchFamily="34" charset="0"/>
                <a:cs typeface="Arial" panose="020B0604020202020204" pitchFamily="34" charset="0"/>
              </a:rPr>
              <a:t> Web </a:t>
            </a:r>
            <a:r>
              <a:rPr lang="en-US" sz="1200" dirty="0" err="1">
                <a:latin typeface="Arial" panose="020B0604020202020204" pitchFamily="34" charset="0"/>
                <a:cs typeface="Arial" panose="020B0604020202020204" pitchFamily="34" charset="0"/>
              </a:rPr>
              <a:t>cho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vùng</a:t>
            </a:r>
            <a:r>
              <a:rPr lang="en-US" sz="1200" dirty="0">
                <a:latin typeface="Arial" panose="020B0604020202020204" pitchFamily="34" charset="0"/>
                <a:cs typeface="Arial" panose="020B0604020202020204" pitchFamily="34" charset="0"/>
              </a:rPr>
              <a:t> DMZ;</a:t>
            </a:r>
          </a:p>
          <a:p>
            <a:pPr marL="0" indent="0" algn="just">
              <a:lnSpc>
                <a:spcPct val="120000"/>
              </a:lnSpc>
              <a:buNone/>
            </a:pP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Triển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giám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sát</a:t>
            </a:r>
            <a:r>
              <a:rPr lang="en-US" sz="1200" dirty="0">
                <a:latin typeface="Arial" panose="020B0604020202020204" pitchFamily="34" charset="0"/>
                <a:cs typeface="Arial" panose="020B0604020202020204" pitchFamily="34" charset="0"/>
              </a:rPr>
              <a:t> ATTT </a:t>
            </a:r>
            <a:r>
              <a:rPr lang="en-US" sz="1200" dirty="0" err="1">
                <a:latin typeface="Arial" panose="020B0604020202020204" pitchFamily="34" charset="0"/>
                <a:cs typeface="Arial" panose="020B0604020202020204" pitchFamily="34" charset="0"/>
              </a:rPr>
              <a:t>tập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trung</a:t>
            </a:r>
            <a:r>
              <a:rPr lang="en-US" sz="1200" dirty="0">
                <a:latin typeface="Arial" panose="020B0604020202020204" pitchFamily="34" charset="0"/>
                <a:cs typeface="Arial" panose="020B0604020202020204" pitchFamily="34" charset="0"/>
              </a:rPr>
              <a:t>…</a:t>
            </a:r>
          </a:p>
          <a:p>
            <a:pPr marL="0" indent="0" algn="just">
              <a:lnSpc>
                <a:spcPct val="120000"/>
              </a:lnSpc>
              <a:buNone/>
            </a:pPr>
            <a:endParaRPr lang="vi-VN" sz="12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xmlns="" id="{4B613A4B-3161-3D0E-A2B9-D1F851353A12}"/>
              </a:ext>
            </a:extLst>
          </p:cNvPr>
          <p:cNvSpPr txBox="1">
            <a:spLocks/>
          </p:cNvSpPr>
          <p:nvPr/>
        </p:nvSpPr>
        <p:spPr>
          <a:xfrm>
            <a:off x="5439363" y="2859692"/>
            <a:ext cx="3396510" cy="1744547"/>
          </a:xfrm>
          <a:prstGeom prst="rect">
            <a:avLst/>
          </a:prstGeom>
        </p:spPr>
        <p:txBody>
          <a:bodyPr vert="horz" lIns="91416" tIns="45709" rIns="91416"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vi-VN" sz="1200" b="1" dirty="0">
                <a:solidFill>
                  <a:srgbClr val="FF0000"/>
                </a:solidFill>
                <a:latin typeface="Arial" panose="020B0604020202020204" pitchFamily="34" charset="0"/>
                <a:cs typeface="Arial" panose="020B0604020202020204" pitchFamily="34" charset="0"/>
              </a:rPr>
              <a:t>Ưu tiên triển khai hệ thống thông tin trên các hạ tầng số (như Trung tâm dữ liệu, dịch vụ Điện toán đám mây) đã được triển khai đầy đủ phương án bảo đảm an toàn thông tin </a:t>
            </a:r>
            <a:r>
              <a:rPr lang="en-US" sz="1200" b="1" dirty="0">
                <a:solidFill>
                  <a:srgbClr val="FF0000"/>
                </a:solidFill>
                <a:latin typeface="Arial" panose="020B0604020202020204" pitchFamily="34" charset="0"/>
                <a:cs typeface="Arial" panose="020B0604020202020204" pitchFamily="34" charset="0"/>
              </a:rPr>
              <a:t>ở </a:t>
            </a:r>
            <a:r>
              <a:rPr lang="en-US" sz="1200" b="1" dirty="0" err="1">
                <a:solidFill>
                  <a:srgbClr val="FF0000"/>
                </a:solidFill>
                <a:latin typeface="Arial" panose="020B0604020202020204" pitchFamily="34" charset="0"/>
                <a:cs typeface="Arial" panose="020B0604020202020204" pitchFamily="34" charset="0"/>
              </a:rPr>
              <a:t>cấp</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độ</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bằng</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hoặc</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cao</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hơn</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với</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cấp</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độ</a:t>
            </a:r>
            <a:r>
              <a:rPr lang="en-US" sz="1200" b="1" dirty="0">
                <a:solidFill>
                  <a:srgbClr val="FF0000"/>
                </a:solidFill>
                <a:latin typeface="Arial" panose="020B0604020202020204" pitchFamily="34" charset="0"/>
                <a:cs typeface="Arial" panose="020B0604020202020204" pitchFamily="34" charset="0"/>
              </a:rPr>
              <a:t> </a:t>
            </a:r>
            <a:r>
              <a:rPr lang="en-US" sz="1200" b="1" dirty="0" err="1">
                <a:solidFill>
                  <a:srgbClr val="FF0000"/>
                </a:solidFill>
                <a:latin typeface="Arial" panose="020B0604020202020204" pitchFamily="34" charset="0"/>
                <a:cs typeface="Arial" panose="020B0604020202020204" pitchFamily="34" charset="0"/>
              </a:rPr>
              <a:t>của</a:t>
            </a:r>
            <a:r>
              <a:rPr lang="en-US" sz="1200" b="1" dirty="0">
                <a:solidFill>
                  <a:srgbClr val="FF0000"/>
                </a:solidFill>
                <a:latin typeface="Arial" panose="020B0604020202020204" pitchFamily="34" charset="0"/>
                <a:cs typeface="Arial" panose="020B0604020202020204" pitchFamily="34" charset="0"/>
              </a:rPr>
              <a:t> HTTT </a:t>
            </a:r>
            <a:r>
              <a:rPr lang="vi-VN" sz="1200" b="1" dirty="0">
                <a:solidFill>
                  <a:srgbClr val="FF0000"/>
                </a:solidFill>
                <a:latin typeface="Arial" panose="020B0604020202020204" pitchFamily="34" charset="0"/>
                <a:cs typeface="Arial" panose="020B0604020202020204" pitchFamily="34" charset="0"/>
              </a:rPr>
              <a:t>để kế thừa các biện pháp bảo đảm an toàn thông tin đã có</a:t>
            </a:r>
            <a:r>
              <a:rPr lang="en-US" sz="1200" b="1" dirty="0">
                <a:solidFill>
                  <a:srgbClr val="FF0000"/>
                </a:solidFill>
                <a:latin typeface="Arial" panose="020B0604020202020204" pitchFamily="34" charset="0"/>
                <a:cs typeface="Arial" panose="020B0604020202020204" pitchFamily="34" charset="0"/>
              </a:rPr>
              <a:t>.</a:t>
            </a:r>
            <a:endParaRPr lang="vi-VN" sz="12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2368E71-868F-A272-9F2A-A6FD2EA12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643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7" name="TextBox 6">
            <a:extLst>
              <a:ext uri="{FF2B5EF4-FFF2-40B4-BE49-F238E27FC236}">
                <a16:creationId xmlns:a16="http://schemas.microsoft.com/office/drawing/2014/main" xmlns="" id="{A3A3B09C-4F70-304C-98A1-D287D8445F58}"/>
              </a:ext>
            </a:extLst>
          </p:cNvPr>
          <p:cNvSpPr txBox="1"/>
          <p:nvPr/>
        </p:nvSpPr>
        <p:spPr>
          <a:xfrm>
            <a:off x="6570120" y="199128"/>
            <a:ext cx="2408000" cy="584759"/>
          </a:xfrm>
          <a:prstGeom prst="rect">
            <a:avLst/>
          </a:prstGeom>
          <a:noFill/>
        </p:spPr>
        <p:txBody>
          <a:bodyPr wrap="none" lIns="91425" tIns="45712" rIns="91425" bIns="45712" rtlCol="0">
            <a:spAutoFit/>
          </a:bodyPr>
          <a:lstStyle/>
          <a:p>
            <a:pPr algn="r"/>
            <a:r>
              <a:rPr lang="en-US" sz="1600" b="1">
                <a:solidFill>
                  <a:srgbClr val="004FC0"/>
                </a:solidFill>
                <a:latin typeface="Arial" panose="020B0604020202020204" pitchFamily="34" charset="0"/>
                <a:cs typeface="Arial" panose="020B0604020202020204" pitchFamily="34" charset="0"/>
              </a:rPr>
              <a:t>Năm 2023</a:t>
            </a:r>
          </a:p>
          <a:p>
            <a:pPr algn="r"/>
            <a:r>
              <a:rPr lang="en-US" sz="1600">
                <a:solidFill>
                  <a:srgbClr val="004FC0"/>
                </a:solidFill>
                <a:latin typeface="Arial" panose="020B0604020202020204" pitchFamily="34" charset="0"/>
                <a:cs typeface="Arial" panose="020B0604020202020204" pitchFamily="34" charset="0"/>
              </a:rPr>
              <a:t>Năm dữ liệu số quốc gia</a:t>
            </a:r>
            <a:endParaRPr lang="x-none" sz="1600">
              <a:solidFill>
                <a:srgbClr val="004FC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228600" y="1733550"/>
            <a:ext cx="5334000" cy="609600"/>
          </a:xfrm>
        </p:spPr>
        <p:txBody>
          <a:bodyPr>
            <a:normAutofit/>
          </a:bodyPr>
          <a:lstStyle/>
          <a:p>
            <a:pPr marL="514350" indent="-514350"/>
            <a:r>
              <a:rPr lang="en-US" sz="2200" dirty="0" err="1">
                <a:solidFill>
                  <a:schemeClr val="accent2">
                    <a:lumMod val="75000"/>
                  </a:schemeClr>
                </a:solidFill>
                <a:latin typeface="Arial" pitchFamily="34" charset="0"/>
                <a:cs typeface="Arial" pitchFamily="34" charset="0"/>
              </a:rPr>
              <a:t>Trân</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trọng</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cảm</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ơn</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Quý</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vị</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đã</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lắng</a:t>
            </a:r>
            <a:r>
              <a:rPr lang="en-US" sz="2200" dirty="0">
                <a:solidFill>
                  <a:schemeClr val="accent2">
                    <a:lumMod val="75000"/>
                  </a:schemeClr>
                </a:solidFill>
                <a:latin typeface="Arial" pitchFamily="34" charset="0"/>
                <a:cs typeface="Arial" pitchFamily="34" charset="0"/>
              </a:rPr>
              <a:t> </a:t>
            </a:r>
            <a:r>
              <a:rPr lang="en-US" sz="2200" dirty="0" err="1">
                <a:solidFill>
                  <a:schemeClr val="accent2">
                    <a:lumMod val="75000"/>
                  </a:schemeClr>
                </a:solidFill>
                <a:latin typeface="Arial" pitchFamily="34" charset="0"/>
                <a:cs typeface="Arial" pitchFamily="34" charset="0"/>
              </a:rPr>
              <a:t>nghe</a:t>
            </a:r>
            <a:r>
              <a:rPr lang="en-US" sz="2200" dirty="0">
                <a:solidFill>
                  <a:schemeClr val="accent2">
                    <a:lumMod val="75000"/>
                  </a:schemeClr>
                </a:solidFill>
                <a:latin typeface="Arial" pitchFamily="34" charset="0"/>
                <a:cs typeface="Arial" pitchFamily="34" charset="0"/>
              </a:rPr>
              <a:t> !</a:t>
            </a:r>
          </a:p>
        </p:txBody>
      </p:sp>
      <p:sp>
        <p:nvSpPr>
          <p:cNvPr id="9" name="Google Shape;159;p3"/>
          <p:cNvSpPr/>
          <p:nvPr/>
        </p:nvSpPr>
        <p:spPr>
          <a:xfrm>
            <a:off x="152401" y="3409950"/>
            <a:ext cx="5410199" cy="1477287"/>
          </a:xfrm>
          <a:prstGeom prst="rect">
            <a:avLst/>
          </a:prstGeom>
          <a:noFill/>
          <a:ln>
            <a:noFill/>
          </a:ln>
        </p:spPr>
        <p:txBody>
          <a:bodyPr spcFirstLastPara="1" wrap="square" lIns="91425" tIns="45700" rIns="91425" bIns="45700" anchor="t" anchorCtr="0">
            <a:spAutoFit/>
          </a:bodyPr>
          <a:lstStyle/>
          <a:p>
            <a:pPr algn="just">
              <a:spcBef>
                <a:spcPts val="600"/>
              </a:spcBef>
            </a:pPr>
            <a:r>
              <a:rPr lang="en-US" sz="1400" dirty="0">
                <a:latin typeface="Arial" pitchFamily="34" charset="0"/>
                <a:cs typeface="Arial" pitchFamily="34" charset="0"/>
              </a:rPr>
              <a:t>Chi </a:t>
            </a:r>
            <a:r>
              <a:rPr lang="en-US" sz="1400" dirty="0" err="1">
                <a:latin typeface="Arial" pitchFamily="34" charset="0"/>
                <a:cs typeface="Arial" pitchFamily="34" charset="0"/>
              </a:rPr>
              <a:t>tiết</a:t>
            </a:r>
            <a:r>
              <a:rPr lang="en-US" sz="1400" dirty="0">
                <a:latin typeface="Arial" pitchFamily="34" charset="0"/>
                <a:cs typeface="Arial" pitchFamily="34" charset="0"/>
              </a:rPr>
              <a:t> </a:t>
            </a:r>
            <a:r>
              <a:rPr lang="en-US" sz="1400" dirty="0" err="1">
                <a:latin typeface="Arial" pitchFamily="34" charset="0"/>
                <a:cs typeface="Arial" pitchFamily="34" charset="0"/>
              </a:rPr>
              <a:t>liên</a:t>
            </a:r>
            <a:r>
              <a:rPr lang="en-US" sz="1400" dirty="0">
                <a:latin typeface="Arial" pitchFamily="34" charset="0"/>
                <a:cs typeface="Arial" pitchFamily="34" charset="0"/>
              </a:rPr>
              <a:t> </a:t>
            </a:r>
            <a:r>
              <a:rPr lang="en-US" sz="1400" dirty="0" err="1">
                <a:latin typeface="Arial" pitchFamily="34" charset="0"/>
                <a:cs typeface="Arial" pitchFamily="34" charset="0"/>
              </a:rPr>
              <a:t>hệ</a:t>
            </a:r>
            <a:r>
              <a:rPr lang="en-US" sz="1400" dirty="0">
                <a:latin typeface="Arial" pitchFamily="34" charset="0"/>
                <a:cs typeface="Arial" pitchFamily="34" charset="0"/>
              </a:rPr>
              <a:t>: </a:t>
            </a:r>
            <a:r>
              <a:rPr lang="en-US" sz="1400" b="1" dirty="0" err="1">
                <a:latin typeface="Arial" pitchFamily="34" charset="0"/>
                <a:cs typeface="Arial" pitchFamily="34" charset="0"/>
              </a:rPr>
              <a:t>Nguyễn</a:t>
            </a:r>
            <a:r>
              <a:rPr lang="en-US" sz="1400" b="1" dirty="0">
                <a:latin typeface="Arial" pitchFamily="34" charset="0"/>
                <a:cs typeface="Arial" pitchFamily="34" charset="0"/>
              </a:rPr>
              <a:t> Minh Dũng</a:t>
            </a:r>
          </a:p>
          <a:p>
            <a:pPr marL="285750" indent="-285750">
              <a:spcBef>
                <a:spcPts val="600"/>
              </a:spcBef>
              <a:buFont typeface="Wingdings" pitchFamily="2" charset="2"/>
              <a:buChar char="v"/>
            </a:pPr>
            <a:r>
              <a:rPr lang="en-US" sz="1400" dirty="0" err="1">
                <a:latin typeface="Arial" pitchFamily="34" charset="0"/>
                <a:cs typeface="Arial" pitchFamily="34" charset="0"/>
              </a:rPr>
              <a:t>Phòng</a:t>
            </a:r>
            <a:r>
              <a:rPr lang="en-US" sz="1400" dirty="0">
                <a:latin typeface="Arial" pitchFamily="34" charset="0"/>
                <a:cs typeface="Arial" pitchFamily="34" charset="0"/>
              </a:rPr>
              <a:t> An </a:t>
            </a:r>
            <a:r>
              <a:rPr lang="en-US" sz="1400" dirty="0" err="1">
                <a:latin typeface="Arial" pitchFamily="34" charset="0"/>
                <a:cs typeface="Arial" pitchFamily="34" charset="0"/>
              </a:rPr>
              <a:t>toàn</a:t>
            </a:r>
            <a:r>
              <a:rPr lang="en-US" sz="1400" dirty="0">
                <a:latin typeface="Arial" pitchFamily="34" charset="0"/>
                <a:cs typeface="Arial" pitchFamily="34" charset="0"/>
              </a:rPr>
              <a:t> </a:t>
            </a:r>
            <a:r>
              <a:rPr lang="en-US" sz="1400" dirty="0" err="1">
                <a:latin typeface="Arial" pitchFamily="34" charset="0"/>
                <a:cs typeface="Arial" pitchFamily="34" charset="0"/>
              </a:rPr>
              <a:t>hệ</a:t>
            </a:r>
            <a:r>
              <a:rPr lang="en-US" sz="1400" dirty="0">
                <a:latin typeface="Arial" pitchFamily="34" charset="0"/>
                <a:cs typeface="Arial" pitchFamily="34" charset="0"/>
              </a:rPr>
              <a:t> </a:t>
            </a:r>
            <a:r>
              <a:rPr lang="en-US" sz="1400" dirty="0" err="1">
                <a:latin typeface="Arial" pitchFamily="34" charset="0"/>
                <a:cs typeface="Arial" pitchFamily="34" charset="0"/>
              </a:rPr>
              <a:t>thống</a:t>
            </a:r>
            <a:r>
              <a:rPr lang="en-US" sz="1400" dirty="0">
                <a:latin typeface="Arial" pitchFamily="34" charset="0"/>
                <a:cs typeface="Arial" pitchFamily="34" charset="0"/>
              </a:rPr>
              <a:t> </a:t>
            </a:r>
            <a:r>
              <a:rPr lang="en-US" sz="1400" dirty="0" err="1">
                <a:latin typeface="Arial" pitchFamily="34" charset="0"/>
                <a:cs typeface="Arial" pitchFamily="34" charset="0"/>
              </a:rPr>
              <a:t>thông</a:t>
            </a:r>
            <a:r>
              <a:rPr lang="en-US" sz="1400" dirty="0">
                <a:latin typeface="Arial" pitchFamily="34" charset="0"/>
                <a:cs typeface="Arial" pitchFamily="34" charset="0"/>
              </a:rPr>
              <a:t> tin,</a:t>
            </a:r>
            <a:br>
              <a:rPr lang="en-US" sz="1400" dirty="0">
                <a:latin typeface="Arial" pitchFamily="34" charset="0"/>
                <a:cs typeface="Arial" pitchFamily="34" charset="0"/>
              </a:rPr>
            </a:br>
            <a:r>
              <a:rPr lang="en-US" sz="1400" dirty="0" err="1">
                <a:latin typeface="Arial" pitchFamily="34" charset="0"/>
                <a:cs typeface="Arial" pitchFamily="34" charset="0"/>
              </a:rPr>
              <a:t>Cục</a:t>
            </a:r>
            <a:r>
              <a:rPr lang="en-US" sz="1400" dirty="0">
                <a:latin typeface="Arial" pitchFamily="34" charset="0"/>
                <a:cs typeface="Arial" pitchFamily="34" charset="0"/>
              </a:rPr>
              <a:t> An </a:t>
            </a:r>
            <a:r>
              <a:rPr lang="en-US" sz="1400" dirty="0" err="1">
                <a:latin typeface="Arial" pitchFamily="34" charset="0"/>
                <a:cs typeface="Arial" pitchFamily="34" charset="0"/>
              </a:rPr>
              <a:t>toàn</a:t>
            </a:r>
            <a:r>
              <a:rPr lang="en-US" sz="1400" dirty="0">
                <a:latin typeface="Arial" pitchFamily="34" charset="0"/>
                <a:cs typeface="Arial" pitchFamily="34" charset="0"/>
              </a:rPr>
              <a:t> </a:t>
            </a:r>
            <a:r>
              <a:rPr lang="en-US" sz="1400" dirty="0" err="1">
                <a:latin typeface="Arial" pitchFamily="34" charset="0"/>
                <a:cs typeface="Arial" pitchFamily="34" charset="0"/>
              </a:rPr>
              <a:t>thông</a:t>
            </a:r>
            <a:r>
              <a:rPr lang="en-US" sz="1400" dirty="0">
                <a:latin typeface="Arial" pitchFamily="34" charset="0"/>
                <a:cs typeface="Arial" pitchFamily="34" charset="0"/>
              </a:rPr>
              <a:t> tin, </a:t>
            </a:r>
            <a:r>
              <a:rPr lang="en-US" sz="1400" dirty="0" err="1">
                <a:latin typeface="Arial" pitchFamily="34" charset="0"/>
                <a:cs typeface="Arial" pitchFamily="34" charset="0"/>
              </a:rPr>
              <a:t>Bộ</a:t>
            </a:r>
            <a:r>
              <a:rPr lang="en-US" sz="1400" dirty="0">
                <a:latin typeface="Arial" pitchFamily="34" charset="0"/>
                <a:cs typeface="Arial" pitchFamily="34" charset="0"/>
              </a:rPr>
              <a:t> Thông tin </a:t>
            </a:r>
            <a:r>
              <a:rPr lang="en-US" sz="1400" dirty="0" err="1">
                <a:latin typeface="Arial" pitchFamily="34" charset="0"/>
                <a:cs typeface="Arial" pitchFamily="34" charset="0"/>
              </a:rPr>
              <a:t>và</a:t>
            </a:r>
            <a:r>
              <a:rPr lang="en-US" sz="1400" dirty="0">
                <a:latin typeface="Arial" pitchFamily="34" charset="0"/>
                <a:cs typeface="Arial" pitchFamily="34" charset="0"/>
              </a:rPr>
              <a:t> </a:t>
            </a:r>
            <a:r>
              <a:rPr lang="en-US" sz="1400" dirty="0" err="1">
                <a:latin typeface="Arial" pitchFamily="34" charset="0"/>
                <a:cs typeface="Arial" pitchFamily="34" charset="0"/>
              </a:rPr>
              <a:t>Truyền</a:t>
            </a:r>
            <a:r>
              <a:rPr lang="en-US" sz="1400" dirty="0">
                <a:latin typeface="Arial" pitchFamily="34" charset="0"/>
                <a:cs typeface="Arial" pitchFamily="34" charset="0"/>
              </a:rPr>
              <a:t> </a:t>
            </a:r>
            <a:r>
              <a:rPr lang="en-US" sz="1400" dirty="0" err="1">
                <a:latin typeface="Arial" pitchFamily="34" charset="0"/>
                <a:cs typeface="Arial" pitchFamily="34" charset="0"/>
              </a:rPr>
              <a:t>thông</a:t>
            </a:r>
            <a:r>
              <a:rPr lang="en-US" sz="1400" dirty="0">
                <a:latin typeface="Arial" pitchFamily="34" charset="0"/>
                <a:cs typeface="Arial" pitchFamily="34" charset="0"/>
              </a:rPr>
              <a:t>;</a:t>
            </a:r>
          </a:p>
          <a:p>
            <a:pPr marL="285750" indent="-285750" algn="just">
              <a:spcBef>
                <a:spcPts val="600"/>
              </a:spcBef>
              <a:buFont typeface="Wingdings" pitchFamily="2" charset="2"/>
              <a:buChar char="v"/>
            </a:pPr>
            <a:r>
              <a:rPr lang="en-US" sz="1400" dirty="0" err="1">
                <a:latin typeface="Arial" pitchFamily="34" charset="0"/>
                <a:cs typeface="Arial" pitchFamily="34" charset="0"/>
              </a:rPr>
              <a:t>Điện</a:t>
            </a:r>
            <a:r>
              <a:rPr lang="en-US" sz="1400" dirty="0">
                <a:latin typeface="Arial" pitchFamily="34" charset="0"/>
                <a:cs typeface="Arial" pitchFamily="34" charset="0"/>
              </a:rPr>
              <a:t> </a:t>
            </a:r>
            <a:r>
              <a:rPr lang="en-US" sz="1400" dirty="0" err="1">
                <a:latin typeface="Arial" pitchFamily="34" charset="0"/>
                <a:cs typeface="Arial" pitchFamily="34" charset="0"/>
              </a:rPr>
              <a:t>thoại</a:t>
            </a:r>
            <a:r>
              <a:rPr lang="en-US" sz="1400" dirty="0">
                <a:latin typeface="Arial" pitchFamily="34" charset="0"/>
                <a:cs typeface="Arial" pitchFamily="34" charset="0"/>
              </a:rPr>
              <a:t> / Viber / </a:t>
            </a:r>
            <a:r>
              <a:rPr lang="en-US" sz="1400" dirty="0" err="1">
                <a:latin typeface="Arial" pitchFamily="34" charset="0"/>
                <a:cs typeface="Arial" pitchFamily="34" charset="0"/>
              </a:rPr>
              <a:t>Zalo</a:t>
            </a:r>
            <a:r>
              <a:rPr lang="en-US" sz="1400" dirty="0">
                <a:latin typeface="Arial" pitchFamily="34" charset="0"/>
                <a:cs typeface="Arial" pitchFamily="34" charset="0"/>
              </a:rPr>
              <a:t>: 0914.646.840;</a:t>
            </a:r>
          </a:p>
          <a:p>
            <a:pPr marL="285750" indent="-285750" algn="just">
              <a:spcBef>
                <a:spcPts val="600"/>
              </a:spcBef>
              <a:buFont typeface="Wingdings" pitchFamily="2" charset="2"/>
              <a:buChar char="v"/>
            </a:pPr>
            <a:r>
              <a:rPr lang="en-US" sz="1400" dirty="0" err="1">
                <a:latin typeface="Arial" pitchFamily="34" charset="0"/>
                <a:cs typeface="Arial" pitchFamily="34" charset="0"/>
              </a:rPr>
              <a:t>Thư</a:t>
            </a:r>
            <a:r>
              <a:rPr lang="en-US" sz="1400" dirty="0">
                <a:latin typeface="Arial" pitchFamily="34" charset="0"/>
                <a:cs typeface="Arial" pitchFamily="34" charset="0"/>
              </a:rPr>
              <a:t> </a:t>
            </a:r>
            <a:r>
              <a:rPr lang="en-US" sz="1400" dirty="0" err="1">
                <a:latin typeface="Arial" pitchFamily="34" charset="0"/>
                <a:cs typeface="Arial" pitchFamily="34" charset="0"/>
              </a:rPr>
              <a:t>điện</a:t>
            </a:r>
            <a:r>
              <a:rPr lang="en-US" sz="1400" dirty="0">
                <a:latin typeface="Arial" pitchFamily="34" charset="0"/>
                <a:cs typeface="Arial" pitchFamily="34" charset="0"/>
              </a:rPr>
              <a:t> </a:t>
            </a:r>
            <a:r>
              <a:rPr lang="en-US" sz="1400" dirty="0" err="1">
                <a:latin typeface="Arial" pitchFamily="34" charset="0"/>
                <a:cs typeface="Arial" pitchFamily="34" charset="0"/>
              </a:rPr>
              <a:t>tử</a:t>
            </a:r>
            <a:r>
              <a:rPr lang="en-US" sz="1400" dirty="0">
                <a:latin typeface="Arial" pitchFamily="34" charset="0"/>
                <a:cs typeface="Arial" pitchFamily="34" charset="0"/>
              </a:rPr>
              <a:t>: </a:t>
            </a:r>
            <a:r>
              <a:rPr lang="en-US" sz="1400" b="1" dirty="0">
                <a:solidFill>
                  <a:schemeClr val="accent2">
                    <a:lumMod val="75000"/>
                  </a:schemeClr>
                </a:solidFill>
                <a:latin typeface="Arial" pitchFamily="34" charset="0"/>
                <a:cs typeface="Arial" pitchFamily="34" charset="0"/>
              </a:rPr>
              <a:t>dungnm@mic.gov.vn</a:t>
            </a:r>
          </a:p>
        </p:txBody>
      </p:sp>
      <p:pic>
        <p:nvPicPr>
          <p:cNvPr id="2" name="Picture 1">
            <a:extLst>
              <a:ext uri="{FF2B5EF4-FFF2-40B4-BE49-F238E27FC236}">
                <a16:creationId xmlns:a16="http://schemas.microsoft.com/office/drawing/2014/main" xmlns="" id="{BCDF133F-17DE-0CED-7DB9-3122E778BA1B}"/>
              </a:ext>
            </a:extLst>
          </p:cNvPr>
          <p:cNvPicPr>
            <a:picLocks noChangeAspect="1"/>
          </p:cNvPicPr>
          <p:nvPr/>
        </p:nvPicPr>
        <p:blipFill>
          <a:blip r:embed="rId3"/>
          <a:stretch>
            <a:fillRect/>
          </a:stretch>
        </p:blipFill>
        <p:spPr>
          <a:xfrm>
            <a:off x="141407" y="134634"/>
            <a:ext cx="2066069" cy="822296"/>
          </a:xfrm>
          <a:prstGeom prst="rect">
            <a:avLst/>
          </a:prstGeom>
        </p:spPr>
      </p:pic>
      <p:pic>
        <p:nvPicPr>
          <p:cNvPr id="3" name="Picture 2" descr="C:\Users\dungnm\Desktop\img-cps.png">
            <a:extLst>
              <a:ext uri="{FF2B5EF4-FFF2-40B4-BE49-F238E27FC236}">
                <a16:creationId xmlns:a16="http://schemas.microsoft.com/office/drawing/2014/main" xmlns="" id="{7B2781F8-857E-C085-72B3-DD3932E9D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132" y="1806478"/>
            <a:ext cx="5194868" cy="335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87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499730"/>
            <a:ext cx="8458200" cy="471820"/>
          </a:xfrm>
        </p:spPr>
        <p:txBody>
          <a:bodyPr>
            <a:noAutofit/>
          </a:bodyPr>
          <a:lstStyle/>
          <a:p>
            <a:pPr algn="r"/>
            <a:r>
              <a:rPr lang="en-US" sz="1900" b="1" dirty="0">
                <a:solidFill>
                  <a:srgbClr val="FFFF00"/>
                </a:solidFill>
                <a:latin typeface="Arial" pitchFamily="34" charset="0"/>
                <a:cs typeface="Arial" pitchFamily="34" charset="0"/>
              </a:rPr>
              <a:t>Quan điểm chỉ đạo về an toàn thông tin trong Chuyển đổi số</a:t>
            </a:r>
          </a:p>
        </p:txBody>
      </p:sp>
      <p:sp>
        <p:nvSpPr>
          <p:cNvPr id="3" name="Rectangle 2">
            <a:extLst>
              <a:ext uri="{FF2B5EF4-FFF2-40B4-BE49-F238E27FC236}">
                <a16:creationId xmlns:a16="http://schemas.microsoft.com/office/drawing/2014/main" xmlns="" id="{E59474D0-591E-AACC-89A4-6F67C626C077}"/>
              </a:ext>
            </a:extLst>
          </p:cNvPr>
          <p:cNvSpPr/>
          <p:nvPr/>
        </p:nvSpPr>
        <p:spPr>
          <a:xfrm>
            <a:off x="4343400" y="3592622"/>
            <a:ext cx="4648200" cy="692497"/>
          </a:xfrm>
          <a:prstGeom prst="rect">
            <a:avLst/>
          </a:prstGeom>
        </p:spPr>
        <p:txBody>
          <a:bodyPr wrap="square">
            <a:spAutoFit/>
          </a:bodyPr>
          <a:lstStyle/>
          <a:p>
            <a:pPr marL="285750" indent="-285750" algn="r">
              <a:buFont typeface="Wingdings" pitchFamily="2" charset="2"/>
              <a:buChar char="q"/>
            </a:pPr>
            <a:r>
              <a:rPr lang="vi-VN" sz="1300" i="1" dirty="0">
                <a:solidFill>
                  <a:srgbClr val="FFFF00"/>
                </a:solidFill>
              </a:rPr>
              <a:t>Chiến lược An toàn, </a:t>
            </a:r>
            <a:r>
              <a:rPr lang="en-US" sz="1300" i="1" dirty="0">
                <a:solidFill>
                  <a:srgbClr val="FFFF00"/>
                </a:solidFill>
              </a:rPr>
              <a:t>A</a:t>
            </a:r>
            <a:r>
              <a:rPr lang="vi-VN" sz="1300" i="1" dirty="0">
                <a:solidFill>
                  <a:srgbClr val="FFFF00"/>
                </a:solidFill>
              </a:rPr>
              <a:t>n ninh mạng quốc gia</a:t>
            </a:r>
            <a:r>
              <a:rPr lang="vi-VN" sz="1300" i="1" dirty="0">
                <a:solidFill>
                  <a:schemeClr val="bg1"/>
                </a:solidFill>
              </a:rPr>
              <a:t>, chủ động ứng phó</a:t>
            </a:r>
            <a:r>
              <a:rPr lang="en-US" sz="1300" i="1" dirty="0">
                <a:solidFill>
                  <a:schemeClr val="bg1"/>
                </a:solidFill>
              </a:rPr>
              <a:t> </a:t>
            </a:r>
            <a:r>
              <a:rPr lang="vi-VN" sz="1300" i="1" dirty="0">
                <a:solidFill>
                  <a:schemeClr val="bg1"/>
                </a:solidFill>
              </a:rPr>
              <a:t>với các thách thức từ không gian mạng đến năm 2025, tầm nhìn </a:t>
            </a:r>
            <a:r>
              <a:rPr lang="en-US" sz="1300" i="1" dirty="0">
                <a:solidFill>
                  <a:schemeClr val="bg1"/>
                </a:solidFill>
                <a:latin typeface="Arial" pitchFamily="34" charset="0"/>
                <a:cs typeface="Arial" pitchFamily="34" charset="0"/>
              </a:rPr>
              <a:t>2030</a:t>
            </a:r>
          </a:p>
        </p:txBody>
      </p:sp>
      <p:pic>
        <p:nvPicPr>
          <p:cNvPr id="11" name="Picture 10">
            <a:extLst>
              <a:ext uri="{FF2B5EF4-FFF2-40B4-BE49-F238E27FC236}">
                <a16:creationId xmlns:a16="http://schemas.microsoft.com/office/drawing/2014/main" xmlns="" id="{64F1A6ED-E957-A6C3-A5D9-1057ECD9F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89519"/>
            <a:ext cx="4074973" cy="2718007"/>
          </a:xfrm>
          <a:prstGeom prst="rect">
            <a:avLst/>
          </a:prstGeom>
        </p:spPr>
      </p:pic>
      <p:sp>
        <p:nvSpPr>
          <p:cNvPr id="12" name="Rectangle 11">
            <a:extLst>
              <a:ext uri="{FF2B5EF4-FFF2-40B4-BE49-F238E27FC236}">
                <a16:creationId xmlns:a16="http://schemas.microsoft.com/office/drawing/2014/main" xmlns="" id="{3F138842-5DEE-3646-AB8B-73D0AF24565D}"/>
              </a:ext>
            </a:extLst>
          </p:cNvPr>
          <p:cNvSpPr/>
          <p:nvPr/>
        </p:nvSpPr>
        <p:spPr>
          <a:xfrm>
            <a:off x="4191000" y="1352550"/>
            <a:ext cx="4800600" cy="2246769"/>
          </a:xfrm>
          <a:prstGeom prst="rect">
            <a:avLst/>
          </a:prstGeom>
        </p:spPr>
        <p:txBody>
          <a:bodyPr wrap="square">
            <a:spAutoFit/>
          </a:bodyPr>
          <a:lstStyle/>
          <a:p>
            <a:pPr marL="285750" indent="-285750" algn="just">
              <a:buFont typeface="Wingdings" pitchFamily="2" charset="2"/>
              <a:buChar char="v"/>
            </a:pPr>
            <a:r>
              <a:rPr lang="vi-VN" sz="1400" i="1" dirty="0">
                <a:solidFill>
                  <a:schemeClr val="bg1"/>
                </a:solidFill>
              </a:rPr>
              <a:t>An toàn, an ninh mạng là </a:t>
            </a:r>
            <a:r>
              <a:rPr lang="vi-VN" sz="1400" i="1" dirty="0">
                <a:solidFill>
                  <a:srgbClr val="FFFF00"/>
                </a:solidFill>
              </a:rPr>
              <a:t>trọng tâm của quá trình chuyển đổi số</a:t>
            </a:r>
            <a:r>
              <a:rPr lang="vi-VN" sz="1400" i="1" dirty="0">
                <a:solidFill>
                  <a:schemeClr val="bg1"/>
                </a:solidFill>
              </a:rPr>
              <a:t>, là </a:t>
            </a:r>
            <a:r>
              <a:rPr lang="vi-VN" sz="1400" i="1" dirty="0">
                <a:solidFill>
                  <a:srgbClr val="FFFF00"/>
                </a:solidFill>
              </a:rPr>
              <a:t>trụ cột quan trọng tạo lập niềm tin số</a:t>
            </a:r>
            <a:r>
              <a:rPr lang="vi-VN" sz="1400" i="1" dirty="0">
                <a:solidFill>
                  <a:schemeClr val="bg1"/>
                </a:solidFill>
              </a:rPr>
              <a:t> và </a:t>
            </a:r>
            <a:r>
              <a:rPr lang="vi-VN" sz="1400" i="1" dirty="0">
                <a:solidFill>
                  <a:srgbClr val="FFFF00"/>
                </a:solidFill>
              </a:rPr>
              <a:t>sự phát triển thịnh vượng trong kỷ nguyên số</a:t>
            </a:r>
            <a:r>
              <a:rPr lang="vi-VN" sz="1400" i="1" dirty="0">
                <a:solidFill>
                  <a:schemeClr val="bg1"/>
                </a:solidFill>
              </a:rPr>
              <a:t>.</a:t>
            </a:r>
            <a:r>
              <a:rPr lang="en-US" sz="1400" i="1" dirty="0">
                <a:solidFill>
                  <a:schemeClr val="bg1"/>
                </a:solidFill>
              </a:rPr>
              <a:t> </a:t>
            </a:r>
            <a:r>
              <a:rPr lang="vi-VN" sz="1400" i="1" dirty="0">
                <a:solidFill>
                  <a:schemeClr val="bg1"/>
                </a:solidFill>
              </a:rPr>
              <a:t>Đầu tư cho an toàn, an ninh mạng là đầu tư cho phát triển bền vững và tạo ra giá trị.</a:t>
            </a:r>
            <a:endParaRPr lang="en-US" sz="1400" i="1" dirty="0">
              <a:solidFill>
                <a:schemeClr val="bg1"/>
              </a:solidFill>
            </a:endParaRPr>
          </a:p>
          <a:p>
            <a:pPr marL="285750" indent="-285750" algn="just">
              <a:buFont typeface="Wingdings" pitchFamily="2" charset="2"/>
              <a:buChar char="v"/>
            </a:pPr>
            <a:r>
              <a:rPr lang="vi-VN" sz="1400" i="1" dirty="0">
                <a:solidFill>
                  <a:schemeClr val="bg1"/>
                </a:solidFill>
              </a:rPr>
              <a:t>Chủ quản hệ thống thông tin: </a:t>
            </a:r>
            <a:r>
              <a:rPr lang="vi-VN" sz="1400" i="1" dirty="0">
                <a:solidFill>
                  <a:srgbClr val="FFFF00"/>
                </a:solidFill>
              </a:rPr>
              <a:t>Thực hiện nghiêm túc</a:t>
            </a:r>
            <a:r>
              <a:rPr lang="vi-VN" sz="1400" i="1" dirty="0">
                <a:solidFill>
                  <a:schemeClr val="bg1"/>
                </a:solidFill>
              </a:rPr>
              <a:t> các quy định pháp luật về bảo vệ an ninh mạng; </a:t>
            </a:r>
            <a:r>
              <a:rPr lang="vi-VN" sz="1400" i="1" dirty="0">
                <a:solidFill>
                  <a:srgbClr val="FFFF00"/>
                </a:solidFill>
              </a:rPr>
              <a:t>xác định cấp độ và trách nhiệm bảo đảm an toàn hệ thống thông tin theo từng cấp độ </a:t>
            </a:r>
            <a:r>
              <a:rPr lang="vi-VN" sz="1400" i="1" dirty="0">
                <a:solidFill>
                  <a:schemeClr val="bg1"/>
                </a:solidFill>
              </a:rPr>
              <a:t>và triển khai </a:t>
            </a:r>
            <a:r>
              <a:rPr lang="vi-VN" sz="1400" i="1" dirty="0">
                <a:solidFill>
                  <a:srgbClr val="FFFF00"/>
                </a:solidFill>
              </a:rPr>
              <a:t>mô hình bảo vệ 4 lớp </a:t>
            </a:r>
            <a:r>
              <a:rPr lang="vi-VN" sz="1400" i="1" dirty="0">
                <a:solidFill>
                  <a:schemeClr val="bg1"/>
                </a:solidFill>
              </a:rPr>
              <a:t>trước khi đưa vào sử dụng.</a:t>
            </a:r>
            <a:endParaRPr lang="en-US" sz="1400" i="1" dirty="0">
              <a:solidFill>
                <a:schemeClr val="bg1"/>
              </a:solidFill>
            </a:endParaRPr>
          </a:p>
        </p:txBody>
      </p:sp>
    </p:spTree>
    <p:extLst>
      <p:ext uri="{BB962C8B-B14F-4D97-AF65-F5344CB8AC3E}">
        <p14:creationId xmlns:p14="http://schemas.microsoft.com/office/powerpoint/2010/main" val="3683964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471820"/>
          </a:xfrm>
        </p:spPr>
        <p:txBody>
          <a:bodyPr>
            <a:noAutofit/>
          </a:bodyPr>
          <a:lstStyle/>
          <a:p>
            <a:r>
              <a:rPr lang="en-US" sz="1900" b="1" dirty="0">
                <a:latin typeface="Arial" pitchFamily="34" charset="0"/>
                <a:cs typeface="Arial" pitchFamily="34" charset="0"/>
              </a:rPr>
              <a:t>                               </a:t>
            </a:r>
            <a:r>
              <a:rPr lang="en-US" sz="1900" b="1" dirty="0" err="1">
                <a:latin typeface="Arial" pitchFamily="34" charset="0"/>
                <a:cs typeface="Arial" pitchFamily="34" charset="0"/>
              </a:rPr>
              <a:t>Nội</a:t>
            </a:r>
            <a:r>
              <a:rPr lang="en-US" sz="1900" b="1" dirty="0">
                <a:latin typeface="Arial" pitchFamily="34" charset="0"/>
                <a:cs typeface="Arial" pitchFamily="34" charset="0"/>
              </a:rPr>
              <a:t> dung </a:t>
            </a:r>
            <a:r>
              <a:rPr lang="en-US" sz="1900" b="1" dirty="0" err="1">
                <a:latin typeface="Arial" pitchFamily="34" charset="0"/>
                <a:cs typeface="Arial" pitchFamily="34" charset="0"/>
              </a:rPr>
              <a:t>trình</a:t>
            </a:r>
            <a:r>
              <a:rPr lang="en-US" sz="1900" b="1" dirty="0">
                <a:latin typeface="Arial" pitchFamily="34" charset="0"/>
                <a:cs typeface="Arial" pitchFamily="34" charset="0"/>
              </a:rPr>
              <a:t> </a:t>
            </a:r>
            <a:r>
              <a:rPr lang="en-US" sz="1900" b="1" dirty="0" err="1">
                <a:latin typeface="Arial" pitchFamily="34" charset="0"/>
                <a:cs typeface="Arial" pitchFamily="34" charset="0"/>
              </a:rPr>
              <a:t>bày</a:t>
            </a:r>
            <a:endParaRPr lang="en-US" sz="1900" b="1" dirty="0">
              <a:latin typeface="Arial" pitchFamily="34" charset="0"/>
              <a:cs typeface="Arial" pitchFamily="34" charset="0"/>
            </a:endParaRPr>
          </a:p>
        </p:txBody>
      </p:sp>
      <p:sp>
        <p:nvSpPr>
          <p:cNvPr id="3" name="Content Placeholder 2"/>
          <p:cNvSpPr>
            <a:spLocks noGrp="1"/>
          </p:cNvSpPr>
          <p:nvPr>
            <p:ph idx="1"/>
          </p:nvPr>
        </p:nvSpPr>
        <p:spPr>
          <a:xfrm>
            <a:off x="2819400" y="1428751"/>
            <a:ext cx="6158720" cy="3200399"/>
          </a:xfrm>
        </p:spPr>
        <p:txBody>
          <a:bodyPr>
            <a:normAutofit/>
          </a:bodyPr>
          <a:lstStyle/>
          <a:p>
            <a:pPr algn="just">
              <a:buFont typeface="Wingdings" pitchFamily="2" charset="2"/>
              <a:buChar char="q"/>
            </a:pPr>
            <a:r>
              <a:rPr lang="en-US" sz="1600" dirty="0">
                <a:latin typeface="Arial" pitchFamily="34" charset="0"/>
                <a:cs typeface="Arial" pitchFamily="34" charset="0"/>
              </a:rPr>
              <a:t>Phần 1. </a:t>
            </a:r>
            <a:r>
              <a:rPr lang="en-US" sz="1600" dirty="0" err="1">
                <a:latin typeface="Arial" pitchFamily="34" charset="0"/>
                <a:cs typeface="Arial" pitchFamily="34" charset="0"/>
              </a:rPr>
              <a:t>Sơ</a:t>
            </a:r>
            <a:r>
              <a:rPr lang="en-US" sz="1600" dirty="0">
                <a:latin typeface="Arial" pitchFamily="34" charset="0"/>
                <a:cs typeface="Arial" pitchFamily="34" charset="0"/>
              </a:rPr>
              <a:t> </a:t>
            </a:r>
            <a:r>
              <a:rPr lang="en-US" sz="1600" dirty="0" err="1">
                <a:latin typeface="Arial" pitchFamily="34" charset="0"/>
                <a:cs typeface="Arial" pitchFamily="34" charset="0"/>
              </a:rPr>
              <a:t>lược</a:t>
            </a:r>
            <a:r>
              <a:rPr lang="en-US" sz="1600" dirty="0">
                <a:latin typeface="Arial" pitchFamily="34" charset="0"/>
                <a:cs typeface="Arial" pitchFamily="34" charset="0"/>
              </a:rPr>
              <a:t> </a:t>
            </a:r>
            <a:r>
              <a:rPr lang="en-US" sz="1600" dirty="0" err="1">
                <a:latin typeface="Arial" pitchFamily="34" charset="0"/>
                <a:cs typeface="Arial" pitchFamily="34" charset="0"/>
              </a:rPr>
              <a:t>tình</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năm</a:t>
            </a:r>
            <a:r>
              <a:rPr lang="en-US" sz="1600" dirty="0">
                <a:latin typeface="Arial" pitchFamily="34" charset="0"/>
                <a:cs typeface="Arial" pitchFamily="34" charset="0"/>
              </a:rPr>
              <a:t> 2023.</a:t>
            </a:r>
          </a:p>
          <a:p>
            <a:pPr algn="just">
              <a:buFont typeface="Wingdings" pitchFamily="2" charset="2"/>
              <a:buChar char="q"/>
            </a:pPr>
            <a:r>
              <a:rPr lang="en-US" sz="1600" dirty="0" err="1">
                <a:latin typeface="Arial" pitchFamily="34" charset="0"/>
                <a:cs typeface="Arial" pitchFamily="34" charset="0"/>
              </a:rPr>
              <a:t>Phần</a:t>
            </a:r>
            <a:r>
              <a:rPr lang="en-US" sz="1600" dirty="0">
                <a:latin typeface="Arial" pitchFamily="34" charset="0"/>
                <a:cs typeface="Arial" pitchFamily="34" charset="0"/>
              </a:rPr>
              <a:t> 2. Một số nhiệm vụ trọng tâm năm 2024</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6" name="TextBox 5">
            <a:extLst>
              <a:ext uri="{FF2B5EF4-FFF2-40B4-BE49-F238E27FC236}">
                <a16:creationId xmlns:a16="http://schemas.microsoft.com/office/drawing/2014/main" xmlns="" id="{A3A3B09C-4F70-304C-98A1-D287D8445F58}"/>
              </a:ext>
            </a:extLst>
          </p:cNvPr>
          <p:cNvSpPr txBox="1"/>
          <p:nvPr/>
        </p:nvSpPr>
        <p:spPr>
          <a:xfrm>
            <a:off x="6570120" y="199128"/>
            <a:ext cx="2408000" cy="584759"/>
          </a:xfrm>
          <a:prstGeom prst="rect">
            <a:avLst/>
          </a:prstGeom>
          <a:noFill/>
        </p:spPr>
        <p:txBody>
          <a:bodyPr wrap="none" lIns="91425" tIns="45712" rIns="91425" bIns="45712" rtlCol="0">
            <a:spAutoFit/>
          </a:bodyPr>
          <a:lstStyle/>
          <a:p>
            <a:pPr algn="r"/>
            <a:r>
              <a:rPr lang="en-US" sz="1600" b="1">
                <a:solidFill>
                  <a:srgbClr val="004FC0"/>
                </a:solidFill>
                <a:latin typeface="Arial" panose="020B0604020202020204" pitchFamily="34" charset="0"/>
                <a:cs typeface="Arial" panose="020B0604020202020204" pitchFamily="34" charset="0"/>
              </a:rPr>
              <a:t>Năm 2023</a:t>
            </a:r>
          </a:p>
          <a:p>
            <a:pPr algn="r"/>
            <a:r>
              <a:rPr lang="en-US" sz="1600">
                <a:solidFill>
                  <a:srgbClr val="004FC0"/>
                </a:solidFill>
                <a:latin typeface="Arial" panose="020B0604020202020204" pitchFamily="34" charset="0"/>
                <a:cs typeface="Arial" panose="020B0604020202020204" pitchFamily="34" charset="0"/>
              </a:rPr>
              <a:t>Năm dữ liệu số quốc gia</a:t>
            </a:r>
            <a:endParaRPr lang="x-none" sz="1600">
              <a:solidFill>
                <a:srgbClr val="004FC0"/>
              </a:solidFill>
              <a:latin typeface="Arial" panose="020B0604020202020204" pitchFamily="34" charset="0"/>
              <a:cs typeface="Arial" panose="020B0604020202020204" pitchFamily="34" charset="0"/>
            </a:endParaRPr>
          </a:p>
        </p:txBody>
      </p:sp>
      <p:pic>
        <p:nvPicPr>
          <p:cNvPr id="1026" name="Picture 2" descr="C:\Users\dungnm\Desktop\SecuritySoftw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01/13</a:t>
            </a:r>
            <a:endParaRPr lang="en-US" sz="1300" b="1" dirty="0">
              <a:solidFill>
                <a:srgbClr val="0048C0"/>
              </a:solidFill>
              <a:latin typeface="Arial" pitchFamily="34" charset="0"/>
              <a:cs typeface="Arial" pitchFamily="34" charset="0"/>
            </a:endParaRPr>
          </a:p>
        </p:txBody>
      </p:sp>
      <p:pic>
        <p:nvPicPr>
          <p:cNvPr id="4" name="Picture 3">
            <a:extLst>
              <a:ext uri="{FF2B5EF4-FFF2-40B4-BE49-F238E27FC236}">
                <a16:creationId xmlns:a16="http://schemas.microsoft.com/office/drawing/2014/main" xmlns="" id="{B2F1185D-12D4-78D2-1ED4-5991B50384C5}"/>
              </a:ext>
            </a:extLst>
          </p:cNvPr>
          <p:cNvPicPr>
            <a:picLocks noChangeAspect="1"/>
          </p:cNvPicPr>
          <p:nvPr/>
        </p:nvPicPr>
        <p:blipFill>
          <a:blip r:embed="rId4"/>
          <a:stretch>
            <a:fillRect/>
          </a:stretch>
        </p:blipFill>
        <p:spPr>
          <a:xfrm>
            <a:off x="141407" y="134634"/>
            <a:ext cx="2066069" cy="822296"/>
          </a:xfrm>
          <a:prstGeom prst="rect">
            <a:avLst/>
          </a:prstGeom>
        </p:spPr>
      </p:pic>
    </p:spTree>
    <p:extLst>
      <p:ext uri="{BB962C8B-B14F-4D97-AF65-F5344CB8AC3E}">
        <p14:creationId xmlns:p14="http://schemas.microsoft.com/office/powerpoint/2010/main" val="1006108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399" y="1428751"/>
            <a:ext cx="6280786" cy="3200399"/>
          </a:xfrm>
        </p:spPr>
        <p:txBody>
          <a:bodyPr>
            <a:normAutofit/>
          </a:bodyPr>
          <a:lstStyle/>
          <a:p>
            <a:pPr algn="just">
              <a:buFont typeface="Wingdings" pitchFamily="2" charset="2"/>
              <a:buChar char="q"/>
            </a:pPr>
            <a:r>
              <a:rPr lang="en-US" sz="1600" b="1" dirty="0">
                <a:solidFill>
                  <a:schemeClr val="accent2">
                    <a:lumMod val="75000"/>
                  </a:schemeClr>
                </a:solidFill>
                <a:latin typeface="Arial" pitchFamily="34" charset="0"/>
                <a:cs typeface="Arial" pitchFamily="34" charset="0"/>
              </a:rPr>
              <a:t>Phần 1. </a:t>
            </a:r>
            <a:r>
              <a:rPr lang="en-US" sz="1600" b="1" dirty="0" err="1">
                <a:solidFill>
                  <a:schemeClr val="accent2">
                    <a:lumMod val="75000"/>
                  </a:schemeClr>
                </a:solidFill>
                <a:latin typeface="Arial" pitchFamily="34" charset="0"/>
                <a:cs typeface="Arial" pitchFamily="34" charset="0"/>
              </a:rPr>
              <a:t>Sơ</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lược</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tình</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hình</a:t>
            </a:r>
            <a:r>
              <a:rPr lang="en-US" sz="1600" b="1" dirty="0">
                <a:solidFill>
                  <a:schemeClr val="accent2">
                    <a:lumMod val="75000"/>
                  </a:schemeClr>
                </a:solidFill>
                <a:latin typeface="Arial" pitchFamily="34" charset="0"/>
                <a:cs typeface="Arial" pitchFamily="34" charset="0"/>
              </a:rPr>
              <a:t> an </a:t>
            </a:r>
            <a:r>
              <a:rPr lang="en-US" sz="1600" b="1" dirty="0" err="1">
                <a:solidFill>
                  <a:schemeClr val="accent2">
                    <a:lumMod val="75000"/>
                  </a:schemeClr>
                </a:solidFill>
                <a:latin typeface="Arial" pitchFamily="34" charset="0"/>
                <a:cs typeface="Arial" pitchFamily="34" charset="0"/>
              </a:rPr>
              <a:t>toàn</a:t>
            </a:r>
            <a:r>
              <a:rPr lang="en-US" sz="1600" b="1" dirty="0">
                <a:solidFill>
                  <a:schemeClr val="accent2">
                    <a:lumMod val="75000"/>
                  </a:schemeClr>
                </a:solidFill>
                <a:latin typeface="Arial" pitchFamily="34" charset="0"/>
                <a:cs typeface="Arial" pitchFamily="34" charset="0"/>
              </a:rPr>
              <a:t> </a:t>
            </a:r>
            <a:r>
              <a:rPr lang="en-US" sz="1600" b="1" dirty="0" err="1">
                <a:solidFill>
                  <a:schemeClr val="accent2">
                    <a:lumMod val="75000"/>
                  </a:schemeClr>
                </a:solidFill>
                <a:latin typeface="Arial" pitchFamily="34" charset="0"/>
                <a:cs typeface="Arial" pitchFamily="34" charset="0"/>
              </a:rPr>
              <a:t>thông</a:t>
            </a:r>
            <a:r>
              <a:rPr lang="en-US" sz="1600" b="1" dirty="0">
                <a:solidFill>
                  <a:schemeClr val="accent2">
                    <a:lumMod val="75000"/>
                  </a:schemeClr>
                </a:solidFill>
                <a:latin typeface="Arial" pitchFamily="34" charset="0"/>
                <a:cs typeface="Arial" pitchFamily="34" charset="0"/>
              </a:rPr>
              <a:t> tin </a:t>
            </a:r>
            <a:r>
              <a:rPr lang="en-US" sz="1600" b="1" dirty="0" err="1">
                <a:solidFill>
                  <a:schemeClr val="accent2">
                    <a:lumMod val="75000"/>
                  </a:schemeClr>
                </a:solidFill>
                <a:latin typeface="Arial" pitchFamily="34" charset="0"/>
                <a:cs typeface="Arial" pitchFamily="34" charset="0"/>
              </a:rPr>
              <a:t>năm</a:t>
            </a:r>
            <a:r>
              <a:rPr lang="en-US" sz="1600" b="1" dirty="0">
                <a:solidFill>
                  <a:schemeClr val="accent2">
                    <a:lumMod val="75000"/>
                  </a:schemeClr>
                </a:solidFill>
                <a:latin typeface="Arial" pitchFamily="34" charset="0"/>
                <a:cs typeface="Arial" pitchFamily="34" charset="0"/>
              </a:rPr>
              <a:t> 2023.</a:t>
            </a:r>
          </a:p>
        </p:txBody>
      </p:sp>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6" name="TextBox 5">
            <a:extLst>
              <a:ext uri="{FF2B5EF4-FFF2-40B4-BE49-F238E27FC236}">
                <a16:creationId xmlns:a16="http://schemas.microsoft.com/office/drawing/2014/main" xmlns="" id="{A3A3B09C-4F70-304C-98A1-D287D8445F58}"/>
              </a:ext>
            </a:extLst>
          </p:cNvPr>
          <p:cNvSpPr txBox="1"/>
          <p:nvPr/>
        </p:nvSpPr>
        <p:spPr>
          <a:xfrm>
            <a:off x="6570120" y="199128"/>
            <a:ext cx="2408000" cy="584759"/>
          </a:xfrm>
          <a:prstGeom prst="rect">
            <a:avLst/>
          </a:prstGeom>
          <a:noFill/>
        </p:spPr>
        <p:txBody>
          <a:bodyPr wrap="none" lIns="91425" tIns="45712" rIns="91425" bIns="45712" rtlCol="0">
            <a:spAutoFit/>
          </a:bodyPr>
          <a:lstStyle/>
          <a:p>
            <a:pPr algn="r"/>
            <a:r>
              <a:rPr lang="en-US" sz="1600" b="1">
                <a:solidFill>
                  <a:srgbClr val="004FC0"/>
                </a:solidFill>
                <a:latin typeface="Arial" panose="020B0604020202020204" pitchFamily="34" charset="0"/>
                <a:cs typeface="Arial" panose="020B0604020202020204" pitchFamily="34" charset="0"/>
              </a:rPr>
              <a:t>Năm 2023</a:t>
            </a:r>
          </a:p>
          <a:p>
            <a:pPr algn="r"/>
            <a:r>
              <a:rPr lang="en-US" sz="1600">
                <a:solidFill>
                  <a:srgbClr val="004FC0"/>
                </a:solidFill>
                <a:latin typeface="Arial" panose="020B0604020202020204" pitchFamily="34" charset="0"/>
                <a:cs typeface="Arial" panose="020B0604020202020204" pitchFamily="34" charset="0"/>
              </a:rPr>
              <a:t>Năm dữ liệu số quốc gia</a:t>
            </a:r>
            <a:endParaRPr lang="x-none" sz="1600">
              <a:solidFill>
                <a:srgbClr val="004FC0"/>
              </a:solidFill>
              <a:latin typeface="Arial" panose="020B0604020202020204" pitchFamily="34" charset="0"/>
              <a:cs typeface="Arial" panose="020B0604020202020204" pitchFamily="34" charset="0"/>
            </a:endParaRPr>
          </a:p>
        </p:txBody>
      </p:sp>
      <p:pic>
        <p:nvPicPr>
          <p:cNvPr id="1026" name="Picture 2" descr="C:\Users\dungnm\Desktop\SecuritySoftw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83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819150"/>
            <a:ext cx="8229600" cy="471820"/>
          </a:xfrm>
        </p:spPr>
        <p:txBody>
          <a:bodyPr>
            <a:normAutofit/>
          </a:bodyPr>
          <a:lstStyle/>
          <a:p>
            <a:r>
              <a:rPr lang="en-US" sz="1900" b="1">
                <a:latin typeface="Arial" pitchFamily="34" charset="0"/>
                <a:cs typeface="Arial" pitchFamily="34" charset="0"/>
              </a:rPr>
              <a:t>                               Nội dung trình bày</a:t>
            </a:r>
          </a:p>
        </p:txBody>
      </p:sp>
      <p:sp>
        <p:nvSpPr>
          <p:cNvPr id="11" name="TextBox 10"/>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01/13</a:t>
            </a:r>
            <a:endParaRPr lang="en-US" sz="1300" b="1" dirty="0">
              <a:solidFill>
                <a:srgbClr val="0048C0"/>
              </a:solidFill>
              <a:latin typeface="Arial" pitchFamily="34" charset="0"/>
              <a:cs typeface="Arial" pitchFamily="34" charset="0"/>
            </a:endParaRPr>
          </a:p>
        </p:txBody>
      </p:sp>
      <p:pic>
        <p:nvPicPr>
          <p:cNvPr id="2" name="Picture 1">
            <a:extLst>
              <a:ext uri="{FF2B5EF4-FFF2-40B4-BE49-F238E27FC236}">
                <a16:creationId xmlns:a16="http://schemas.microsoft.com/office/drawing/2014/main" xmlns="" id="{3600CD28-F4E2-A63D-8520-DBDD99C6CC37}"/>
              </a:ext>
            </a:extLst>
          </p:cNvPr>
          <p:cNvPicPr>
            <a:picLocks noChangeAspect="1"/>
          </p:cNvPicPr>
          <p:nvPr/>
        </p:nvPicPr>
        <p:blipFill>
          <a:blip r:embed="rId4"/>
          <a:stretch>
            <a:fillRect/>
          </a:stretch>
        </p:blipFill>
        <p:spPr>
          <a:xfrm>
            <a:off x="141407" y="134634"/>
            <a:ext cx="2066069" cy="822296"/>
          </a:xfrm>
          <a:prstGeom prst="rect">
            <a:avLst/>
          </a:prstGeom>
        </p:spPr>
      </p:pic>
    </p:spTree>
    <p:extLst>
      <p:ext uri="{BB962C8B-B14F-4D97-AF65-F5344CB8AC3E}">
        <p14:creationId xmlns:p14="http://schemas.microsoft.com/office/powerpoint/2010/main" val="2723211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S\Desktop\Screenshot 2023-06-27 1040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924" y="590550"/>
            <a:ext cx="3941076" cy="42787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1. </a:t>
            </a:r>
            <a:r>
              <a:rPr lang="en-US" sz="1900" b="1" dirty="0" err="1">
                <a:latin typeface="Arial" pitchFamily="34" charset="0"/>
                <a:cs typeface="Arial" pitchFamily="34" charset="0"/>
              </a:rPr>
              <a:t>Nhiệm</a:t>
            </a:r>
            <a:r>
              <a:rPr lang="en-US" sz="1900" b="1" dirty="0">
                <a:latin typeface="Arial" pitchFamily="34" charset="0"/>
                <a:cs typeface="Arial" pitchFamily="34" charset="0"/>
              </a:rPr>
              <a:t> vụ </a:t>
            </a:r>
            <a:r>
              <a:rPr lang="en-US" sz="1900" b="1" dirty="0" err="1">
                <a:latin typeface="Arial" pitchFamily="34" charset="0"/>
                <a:cs typeface="Arial" pitchFamily="34" charset="0"/>
              </a:rPr>
              <a:t>trọng</a:t>
            </a:r>
            <a:r>
              <a:rPr lang="en-US" sz="1900" b="1" dirty="0">
                <a:latin typeface="Arial" pitchFamily="34" charset="0"/>
                <a:cs typeface="Arial" pitchFamily="34" charset="0"/>
              </a:rPr>
              <a:t> tâm về an </a:t>
            </a:r>
            <a:r>
              <a:rPr lang="en-US" sz="1900" b="1" dirty="0" err="1">
                <a:latin typeface="Arial" pitchFamily="34" charset="0"/>
                <a:cs typeface="Arial" pitchFamily="34" charset="0"/>
              </a:rPr>
              <a:t>toàn</a:t>
            </a:r>
            <a:r>
              <a:rPr lang="en-US" sz="1900" b="1" dirty="0">
                <a:latin typeface="Arial" pitchFamily="34" charset="0"/>
                <a:cs typeface="Arial" pitchFamily="34" charset="0"/>
              </a:rPr>
              <a:t> thông tin </a:t>
            </a:r>
            <a:r>
              <a:rPr lang="en-US" sz="1900" b="1" dirty="0" err="1">
                <a:latin typeface="Arial" pitchFamily="34" charset="0"/>
                <a:cs typeface="Arial" pitchFamily="34" charset="0"/>
              </a:rPr>
              <a:t>mạng</a:t>
            </a:r>
            <a:r>
              <a:rPr lang="en-US" sz="1900" b="1" dirty="0">
                <a:latin typeface="Arial" pitchFamily="34" charset="0"/>
                <a:cs typeface="Arial" pitchFamily="34" charset="0"/>
              </a:rPr>
              <a:t> </a:t>
            </a:r>
            <a:r>
              <a:rPr lang="en-US" sz="1900" b="1" dirty="0" err="1">
                <a:latin typeface="Arial" pitchFamily="34" charset="0"/>
                <a:cs typeface="Arial" pitchFamily="34" charset="0"/>
              </a:rPr>
              <a:t>đã</a:t>
            </a:r>
            <a:r>
              <a:rPr lang="en-US" sz="1900" b="1" dirty="0">
                <a:latin typeface="Arial" pitchFamily="34" charset="0"/>
                <a:cs typeface="Arial" pitchFamily="34" charset="0"/>
              </a:rPr>
              <a:t> </a:t>
            </a:r>
            <a:r>
              <a:rPr lang="en-US" sz="1900" b="1" dirty="0" err="1">
                <a:latin typeface="Arial" pitchFamily="34" charset="0"/>
                <a:cs typeface="Arial" pitchFamily="34" charset="0"/>
              </a:rPr>
              <a:t>triển</a:t>
            </a:r>
            <a:r>
              <a:rPr lang="en-US" sz="1900" b="1" dirty="0">
                <a:latin typeface="Arial" pitchFamily="34" charset="0"/>
                <a:cs typeface="Arial" pitchFamily="34" charset="0"/>
              </a:rPr>
              <a:t> </a:t>
            </a:r>
            <a:r>
              <a:rPr lang="en-US" sz="1900" b="1" dirty="0" err="1">
                <a:latin typeface="Arial" pitchFamily="34" charset="0"/>
                <a:cs typeface="Arial" pitchFamily="34" charset="0"/>
              </a:rPr>
              <a:t>khai</a:t>
            </a:r>
            <a:endParaRPr lang="en-US" sz="1900" b="1" dirty="0">
              <a:latin typeface="Arial" pitchFamily="34" charset="0"/>
              <a:cs typeface="Arial" pitchFamily="34" charset="0"/>
            </a:endParaRPr>
          </a:p>
        </p:txBody>
      </p:sp>
      <p:sp>
        <p:nvSpPr>
          <p:cNvPr id="12" name="Content Placeholder 2"/>
          <p:cNvSpPr>
            <a:spLocks noGrp="1"/>
          </p:cNvSpPr>
          <p:nvPr>
            <p:ph idx="1"/>
          </p:nvPr>
        </p:nvSpPr>
        <p:spPr>
          <a:xfrm>
            <a:off x="137307" y="786524"/>
            <a:ext cx="5349093" cy="3918828"/>
          </a:xfrm>
        </p:spPr>
        <p:txBody>
          <a:bodyPr>
            <a:normAutofit/>
          </a:bodyPr>
          <a:lstStyle/>
          <a:p>
            <a:pPr marL="231775" indent="-231775" algn="just"/>
            <a:r>
              <a:rPr lang="en-US" sz="1400" dirty="0">
                <a:latin typeface="Arial" pitchFamily="34" charset="0"/>
                <a:cs typeface="Arial" pitchFamily="34" charset="0"/>
              </a:rPr>
              <a:t>Văn </a:t>
            </a:r>
            <a:r>
              <a:rPr lang="en-US" sz="1400" dirty="0" err="1">
                <a:latin typeface="Arial" pitchFamily="34" charset="0"/>
                <a:cs typeface="Arial" pitchFamily="34" charset="0"/>
              </a:rPr>
              <a:t>bản</a:t>
            </a:r>
            <a:r>
              <a:rPr lang="en-US" sz="1400" dirty="0">
                <a:latin typeface="Arial" pitchFamily="34" charset="0"/>
                <a:cs typeface="Arial" pitchFamily="34" charset="0"/>
              </a:rPr>
              <a:t> số </a:t>
            </a:r>
            <a:r>
              <a:rPr lang="en-US" sz="1400" dirty="0">
                <a:solidFill>
                  <a:srgbClr val="FF0000"/>
                </a:solidFill>
                <a:latin typeface="Arial" pitchFamily="34" charset="0"/>
                <a:cs typeface="Arial" pitchFamily="34" charset="0"/>
              </a:rPr>
              <a:t>652/</a:t>
            </a:r>
            <a:r>
              <a:rPr lang="en-US" sz="1400" dirty="0" err="1">
                <a:solidFill>
                  <a:srgbClr val="FF0000"/>
                </a:solidFill>
                <a:latin typeface="Arial" pitchFamily="34" charset="0"/>
                <a:cs typeface="Arial" pitchFamily="34" charset="0"/>
              </a:rPr>
              <a:t>BTTTT-CATTT</a:t>
            </a:r>
            <a:r>
              <a:rPr lang="en-US" sz="1400" dirty="0">
                <a:latin typeface="Arial" pitchFamily="34" charset="0"/>
                <a:cs typeface="Arial" pitchFamily="34" charset="0"/>
              </a:rPr>
              <a:t> </a:t>
            </a:r>
            <a:r>
              <a:rPr lang="en-US" sz="1400" dirty="0" err="1">
                <a:latin typeface="Arial" pitchFamily="34" charset="0"/>
                <a:cs typeface="Arial" pitchFamily="34" charset="0"/>
              </a:rPr>
              <a:t>ngày</a:t>
            </a:r>
            <a:r>
              <a:rPr lang="en-US" sz="1400" dirty="0">
                <a:latin typeface="Arial" pitchFamily="34" charset="0"/>
                <a:cs typeface="Arial" pitchFamily="34" charset="0"/>
              </a:rPr>
              <a:t> 28/2/2023 </a:t>
            </a:r>
            <a:r>
              <a:rPr lang="en-US" sz="1400" dirty="0" err="1">
                <a:latin typeface="Arial" pitchFamily="34" charset="0"/>
                <a:cs typeface="Arial" pitchFamily="34" charset="0"/>
              </a:rPr>
              <a:t>của</a:t>
            </a:r>
            <a:r>
              <a:rPr lang="en-US" sz="1400" dirty="0">
                <a:latin typeface="Arial" pitchFamily="34" charset="0"/>
                <a:cs typeface="Arial" pitchFamily="34" charset="0"/>
              </a:rPr>
              <a:t> Bộ </a:t>
            </a:r>
            <a:r>
              <a:rPr lang="en-US" sz="1400" dirty="0" err="1">
                <a:latin typeface="Arial" pitchFamily="34" charset="0"/>
                <a:cs typeface="Arial" pitchFamily="34" charset="0"/>
              </a:rPr>
              <a:t>TT&amp;TT</a:t>
            </a:r>
            <a:r>
              <a:rPr lang="en-US" sz="1400" dirty="0">
                <a:latin typeface="Arial" pitchFamily="34" charset="0"/>
                <a:cs typeface="Arial" pitchFamily="34" charset="0"/>
              </a:rPr>
              <a:t> hướng dẫn triển khai một số nhiệm vụ trọng tâm về an toàn thông tin mạng năm 2023. </a:t>
            </a:r>
          </a:p>
          <a:p>
            <a:pPr marL="231775" indent="-231775" algn="just"/>
            <a:r>
              <a:rPr lang="en-US" sz="1400" dirty="0">
                <a:solidFill>
                  <a:srgbClr val="FF0000"/>
                </a:solidFill>
                <a:latin typeface="Arial" pitchFamily="34" charset="0"/>
                <a:cs typeface="Arial" pitchFamily="34" charset="0"/>
              </a:rPr>
              <a:t>07 </a:t>
            </a:r>
            <a:r>
              <a:rPr lang="en-US" sz="1400" dirty="0" err="1">
                <a:latin typeface="Arial" pitchFamily="34" charset="0"/>
                <a:cs typeface="Arial" pitchFamily="34" charset="0"/>
              </a:rPr>
              <a:t>nhiệm</a:t>
            </a:r>
            <a:r>
              <a:rPr lang="en-US" sz="1400" dirty="0">
                <a:latin typeface="Arial" pitchFamily="34" charset="0"/>
                <a:cs typeface="Arial" pitchFamily="34" charset="0"/>
              </a:rPr>
              <a:t> vụ </a:t>
            </a:r>
            <a:r>
              <a:rPr lang="en-US" sz="1400" dirty="0" err="1">
                <a:latin typeface="Arial" pitchFamily="34" charset="0"/>
                <a:cs typeface="Arial" pitchFamily="34" charset="0"/>
              </a:rPr>
              <a:t>trọng</a:t>
            </a:r>
            <a:r>
              <a:rPr lang="en-US" sz="1400" dirty="0">
                <a:latin typeface="Arial" pitchFamily="34" charset="0"/>
                <a:cs typeface="Arial" pitchFamily="34" charset="0"/>
              </a:rPr>
              <a:t> tâm:</a:t>
            </a:r>
          </a:p>
          <a:p>
            <a:pPr marL="568325" lvl="1" indent="-222250" algn="just">
              <a:buFont typeface="+mj-lt"/>
              <a:buAutoNum type="arabicParenR"/>
            </a:pPr>
            <a:r>
              <a:rPr lang="vi-VN" sz="1100" dirty="0">
                <a:latin typeface="Arial" pitchFamily="34" charset="0"/>
                <a:cs typeface="Arial" pitchFamily="34" charset="0"/>
              </a:rPr>
              <a:t>Triển khai Chiến lược An toàn, An ninh mạng quốc gia</a:t>
            </a:r>
            <a:r>
              <a:rPr lang="en-US" sz="1100" dirty="0">
                <a:latin typeface="Arial" pitchFamily="34" charset="0"/>
                <a:cs typeface="Arial" pitchFamily="34" charset="0"/>
              </a:rPr>
              <a:t>;</a:t>
            </a:r>
          </a:p>
          <a:p>
            <a:pPr marL="568325" lvl="1" indent="-222250" algn="just">
              <a:buFont typeface="+mj-lt"/>
              <a:buAutoNum type="arabicParenR"/>
            </a:pPr>
            <a:r>
              <a:rPr lang="vi-VN" sz="1100" dirty="0">
                <a:latin typeface="Arial" pitchFamily="34" charset="0"/>
                <a:cs typeface="Arial" pitchFamily="34" charset="0"/>
              </a:rPr>
              <a:t>Bảo đảm an toàn hệ thống thông tin theo cấp độ</a:t>
            </a:r>
            <a:r>
              <a:rPr lang="en-US" sz="1100" dirty="0">
                <a:latin typeface="Arial" pitchFamily="34" charset="0"/>
                <a:cs typeface="Arial" pitchFamily="34" charset="0"/>
              </a:rPr>
              <a:t>;</a:t>
            </a:r>
          </a:p>
          <a:p>
            <a:pPr marL="568325" lvl="1" indent="-222250" algn="just">
              <a:buFont typeface="+mj-lt"/>
              <a:buAutoNum type="arabicParenR"/>
            </a:pPr>
            <a:r>
              <a:rPr lang="vi-VN" sz="1100" dirty="0">
                <a:latin typeface="Arial" pitchFamily="34" charset="0"/>
                <a:cs typeface="Arial" pitchFamily="34" charset="0"/>
              </a:rPr>
              <a:t>Duy trì và nâng cao hiệu quả công tác bảo đảm an toàn thông tin theo mô hình “4 lớp”</a:t>
            </a:r>
            <a:r>
              <a:rPr lang="en-US" sz="1100" dirty="0">
                <a:latin typeface="Arial" pitchFamily="34" charset="0"/>
                <a:cs typeface="Arial" pitchFamily="34" charset="0"/>
              </a:rPr>
              <a:t>;</a:t>
            </a:r>
          </a:p>
          <a:p>
            <a:pPr marL="568325" lvl="1" indent="-222250" algn="just">
              <a:buFont typeface="+mj-lt"/>
              <a:buAutoNum type="arabicParenR"/>
            </a:pPr>
            <a:r>
              <a:rPr lang="vi-VN" sz="1100" dirty="0">
                <a:latin typeface="Arial" pitchFamily="34" charset="0"/>
                <a:cs typeface="Arial" pitchFamily="34" charset="0"/>
              </a:rPr>
              <a:t>Kiểm tra tuân thủ quy định của pháp luật về an toàn thông tin mạng</a:t>
            </a:r>
            <a:r>
              <a:rPr lang="en-US" sz="1100" dirty="0">
                <a:latin typeface="Arial" pitchFamily="34" charset="0"/>
                <a:cs typeface="Arial" pitchFamily="34" charset="0"/>
              </a:rPr>
              <a:t>;</a:t>
            </a:r>
          </a:p>
          <a:p>
            <a:pPr marL="568325" lvl="1" indent="-222250" algn="just">
              <a:buFont typeface="+mj-lt"/>
              <a:buAutoNum type="arabicParenR"/>
            </a:pPr>
            <a:r>
              <a:rPr lang="en-US" sz="1100" dirty="0">
                <a:latin typeface="Arial" pitchFamily="34" charset="0"/>
                <a:cs typeface="Arial" pitchFamily="34" charset="0"/>
              </a:rPr>
              <a:t>Diễn tập thực chiến an toàn thông tin mạng;</a:t>
            </a:r>
          </a:p>
          <a:p>
            <a:pPr marL="568325" lvl="1" indent="-222250" algn="just">
              <a:buFont typeface="+mj-lt"/>
              <a:buAutoNum type="arabicParenR"/>
            </a:pPr>
            <a:r>
              <a:rPr lang="vi-VN" sz="1100" dirty="0">
                <a:latin typeface="Arial" pitchFamily="34" charset="0"/>
                <a:cs typeface="Arial" pitchFamily="34" charset="0"/>
              </a:rPr>
              <a:t>Đẩy mạnh tuyên truyền nâng cao nhận thức và phổ biến kỹ năng</a:t>
            </a:r>
            <a:r>
              <a:rPr lang="en-US" sz="1100" dirty="0">
                <a:latin typeface="Arial" pitchFamily="34" charset="0"/>
                <a:cs typeface="Arial" pitchFamily="34" charset="0"/>
              </a:rPr>
              <a:t>;</a:t>
            </a:r>
          </a:p>
          <a:p>
            <a:pPr marL="568325" lvl="1" indent="-222250" algn="just">
              <a:buFont typeface="+mj-lt"/>
              <a:buAutoNum type="arabicParenR"/>
            </a:pPr>
            <a:r>
              <a:rPr lang="en-US" sz="1100" dirty="0">
                <a:latin typeface="Arial" pitchFamily="34" charset="0"/>
                <a:cs typeface="Arial" pitchFamily="34" charset="0"/>
              </a:rPr>
              <a:t>Bảo vệ thông tin, dữ liệu cá nhân.</a:t>
            </a:r>
          </a:p>
        </p:txBody>
      </p:sp>
      <p:sp>
        <p:nvSpPr>
          <p:cNvPr id="13" name="Rectangle 12">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4" name="TextBox 13"/>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02/13</a:t>
            </a:r>
            <a:endParaRPr lang="en-US" sz="1300" b="1" dirty="0">
              <a:solidFill>
                <a:srgbClr val="0048C0"/>
              </a:solidFill>
              <a:latin typeface="Arial" pitchFamily="34" charset="0"/>
              <a:cs typeface="Arial" pitchFamily="34" charset="0"/>
            </a:endParaRPr>
          </a:p>
        </p:txBody>
      </p:sp>
      <p:sp>
        <p:nvSpPr>
          <p:cNvPr id="3" name="TextBox 2">
            <a:extLst>
              <a:ext uri="{FF2B5EF4-FFF2-40B4-BE49-F238E27FC236}">
                <a16:creationId xmlns:a16="http://schemas.microsoft.com/office/drawing/2014/main" xmlns="" id="{FC37EF1F-4C96-BD0E-A03D-6F51556C885D}"/>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1. </a:t>
            </a:r>
            <a:r>
              <a:rPr lang="en-US" sz="1300" b="1" dirty="0" err="1">
                <a:solidFill>
                  <a:srgbClr val="0048C0"/>
                </a:solidFill>
                <a:latin typeface="Arial" pitchFamily="34" charset="0"/>
                <a:cs typeface="Arial" pitchFamily="34" charset="0"/>
              </a:rPr>
              <a:t>Sơ</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lược</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tình</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hình</a:t>
            </a:r>
            <a:r>
              <a:rPr lang="vi-VN" sz="1300" b="1" dirty="0">
                <a:solidFill>
                  <a:srgbClr val="0048C0"/>
                </a:solidFill>
                <a:latin typeface="Arial" pitchFamily="34" charset="0"/>
                <a:cs typeface="Arial" pitchFamily="34" charset="0"/>
              </a:rPr>
              <a:t> an toàn thông tin năm 2023</a:t>
            </a:r>
            <a:endParaRPr lang="en-US" sz="1300" b="1" dirty="0">
              <a:solidFill>
                <a:srgbClr val="0048C0"/>
              </a:solidFill>
              <a:latin typeface="Arial" pitchFamily="34" charset="0"/>
              <a:cs typeface="Arial" pitchFamily="34" charset="0"/>
            </a:endParaRPr>
          </a:p>
        </p:txBody>
      </p:sp>
      <p:pic>
        <p:nvPicPr>
          <p:cNvPr id="4" name="Picture 2">
            <a:extLst>
              <a:ext uri="{FF2B5EF4-FFF2-40B4-BE49-F238E27FC236}">
                <a16:creationId xmlns:a16="http://schemas.microsoft.com/office/drawing/2014/main" xmlns="" id="{651B882F-1520-1FB5-CF1D-0F0C314C7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54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2. </a:t>
            </a:r>
            <a:r>
              <a:rPr lang="en-US" sz="1900" b="1" dirty="0" err="1">
                <a:latin typeface="Arial" pitchFamily="34" charset="0"/>
                <a:cs typeface="Arial" pitchFamily="34" charset="0"/>
              </a:rPr>
              <a:t>Tình</a:t>
            </a:r>
            <a:r>
              <a:rPr lang="en-US" sz="1900" b="1" dirty="0">
                <a:latin typeface="Arial" pitchFamily="34" charset="0"/>
                <a:cs typeface="Arial" pitchFamily="34" charset="0"/>
              </a:rPr>
              <a:t> </a:t>
            </a:r>
            <a:r>
              <a:rPr lang="en-US" sz="1900" b="1" dirty="0" err="1">
                <a:latin typeface="Arial" pitchFamily="34" charset="0"/>
                <a:cs typeface="Arial" pitchFamily="34" charset="0"/>
              </a:rPr>
              <a:t>hình</a:t>
            </a:r>
            <a:r>
              <a:rPr lang="en-US" sz="1900" b="1" dirty="0">
                <a:latin typeface="Arial" pitchFamily="34" charset="0"/>
                <a:cs typeface="Arial" pitchFamily="34" charset="0"/>
              </a:rPr>
              <a:t> </a:t>
            </a:r>
            <a:r>
              <a:rPr lang="en-US" sz="1900" b="1" dirty="0" err="1">
                <a:latin typeface="Arial" pitchFamily="34" charset="0"/>
                <a:cs typeface="Arial" pitchFamily="34" charset="0"/>
              </a:rPr>
              <a:t>tấn</a:t>
            </a:r>
            <a:r>
              <a:rPr lang="en-US" sz="1900" b="1" dirty="0">
                <a:latin typeface="Arial" pitchFamily="34" charset="0"/>
                <a:cs typeface="Arial" pitchFamily="34" charset="0"/>
              </a:rPr>
              <a:t> </a:t>
            </a:r>
            <a:r>
              <a:rPr lang="en-US" sz="1900" b="1" dirty="0" err="1">
                <a:latin typeface="Arial" pitchFamily="34" charset="0"/>
                <a:cs typeface="Arial" pitchFamily="34" charset="0"/>
              </a:rPr>
              <a:t>công</a:t>
            </a:r>
            <a:r>
              <a:rPr lang="en-US" sz="1900" b="1" dirty="0">
                <a:latin typeface="Arial" pitchFamily="34" charset="0"/>
                <a:cs typeface="Arial" pitchFamily="34" charset="0"/>
              </a:rPr>
              <a:t> </a:t>
            </a:r>
            <a:r>
              <a:rPr lang="en-US" sz="1900" b="1" dirty="0" err="1">
                <a:latin typeface="Arial" pitchFamily="34" charset="0"/>
                <a:cs typeface="Arial" pitchFamily="34" charset="0"/>
              </a:rPr>
              <a:t>mạng</a:t>
            </a:r>
            <a:r>
              <a:rPr lang="en-US" sz="1900" b="1" dirty="0">
                <a:latin typeface="Arial" pitchFamily="34" charset="0"/>
                <a:cs typeface="Arial" pitchFamily="34" charset="0"/>
              </a:rPr>
              <a:t> </a:t>
            </a:r>
            <a:r>
              <a:rPr lang="en-US" sz="1900" b="1" dirty="0" err="1">
                <a:latin typeface="Arial" pitchFamily="34" charset="0"/>
                <a:cs typeface="Arial" pitchFamily="34" charset="0"/>
              </a:rPr>
              <a:t>vào</a:t>
            </a:r>
            <a:r>
              <a:rPr lang="en-US" sz="1900" b="1" dirty="0">
                <a:latin typeface="Arial" pitchFamily="34" charset="0"/>
                <a:cs typeface="Arial" pitchFamily="34" charset="0"/>
              </a:rPr>
              <a:t> </a:t>
            </a:r>
            <a:r>
              <a:rPr lang="en-US" sz="1900" b="1" dirty="0" err="1">
                <a:latin typeface="Arial" pitchFamily="34" charset="0"/>
                <a:cs typeface="Arial" pitchFamily="34" charset="0"/>
              </a:rPr>
              <a:t>các</a:t>
            </a:r>
            <a:r>
              <a:rPr lang="en-US" sz="1900" b="1" dirty="0">
                <a:latin typeface="Arial" pitchFamily="34" charset="0"/>
                <a:cs typeface="Arial" pitchFamily="34" charset="0"/>
              </a:rPr>
              <a:t> </a:t>
            </a:r>
            <a:r>
              <a:rPr lang="en-US" sz="1900" b="1" dirty="0" err="1">
                <a:latin typeface="Arial" pitchFamily="34" charset="0"/>
                <a:cs typeface="Arial" pitchFamily="34" charset="0"/>
              </a:rPr>
              <a:t>hệ</a:t>
            </a:r>
            <a:r>
              <a:rPr lang="en-US" sz="1900" b="1" dirty="0">
                <a:latin typeface="Arial" pitchFamily="34" charset="0"/>
                <a:cs typeface="Arial" pitchFamily="34" charset="0"/>
              </a:rPr>
              <a:t> </a:t>
            </a:r>
            <a:r>
              <a:rPr lang="en-US" sz="1900" b="1" dirty="0" err="1">
                <a:latin typeface="Arial" pitchFamily="34" charset="0"/>
                <a:cs typeface="Arial" pitchFamily="34" charset="0"/>
              </a:rPr>
              <a:t>thống</a:t>
            </a:r>
            <a:r>
              <a:rPr lang="en-US" sz="1900" b="1" dirty="0">
                <a:latin typeface="Arial" pitchFamily="34" charset="0"/>
                <a:cs typeface="Arial" pitchFamily="34" charset="0"/>
              </a:rPr>
              <a:t> </a:t>
            </a:r>
            <a:r>
              <a:rPr lang="en-US" sz="1900" b="1" dirty="0" err="1">
                <a:latin typeface="Arial" pitchFamily="34" charset="0"/>
                <a:cs typeface="Arial" pitchFamily="34" charset="0"/>
              </a:rPr>
              <a:t>thông</a:t>
            </a:r>
            <a:r>
              <a:rPr lang="en-US" sz="1900" b="1" dirty="0">
                <a:latin typeface="Arial" pitchFamily="34" charset="0"/>
                <a:cs typeface="Arial" pitchFamily="34" charset="0"/>
              </a:rPr>
              <a:t> tin </a:t>
            </a:r>
            <a:r>
              <a:rPr lang="en-US" sz="1900" b="1" dirty="0" err="1">
                <a:latin typeface="Arial" pitchFamily="34" charset="0"/>
                <a:cs typeface="Arial" pitchFamily="34" charset="0"/>
              </a:rPr>
              <a:t>tại</a:t>
            </a:r>
            <a:r>
              <a:rPr lang="en-US" sz="1900" b="1" dirty="0">
                <a:latin typeface="Arial" pitchFamily="34" charset="0"/>
                <a:cs typeface="Arial" pitchFamily="34" charset="0"/>
              </a:rPr>
              <a:t> </a:t>
            </a:r>
            <a:r>
              <a:rPr lang="en-US" sz="1900" b="1" dirty="0" err="1">
                <a:latin typeface="Arial" pitchFamily="34" charset="0"/>
                <a:cs typeface="Arial" pitchFamily="34" charset="0"/>
              </a:rPr>
              <a:t>Việt</a:t>
            </a:r>
            <a:r>
              <a:rPr lang="en-US" sz="1900" b="1" dirty="0">
                <a:latin typeface="Arial" pitchFamily="34" charset="0"/>
                <a:cs typeface="Arial" pitchFamily="34" charset="0"/>
              </a:rPr>
              <a:t> Nam</a:t>
            </a:r>
          </a:p>
        </p:txBody>
      </p:sp>
      <p:sp>
        <p:nvSpPr>
          <p:cNvPr id="12" name="Content Placeholder 2"/>
          <p:cNvSpPr>
            <a:spLocks noGrp="1"/>
          </p:cNvSpPr>
          <p:nvPr>
            <p:ph idx="1"/>
          </p:nvPr>
        </p:nvSpPr>
        <p:spPr>
          <a:xfrm>
            <a:off x="137307" y="4130804"/>
            <a:ext cx="5349093" cy="574548"/>
          </a:xfrm>
        </p:spPr>
        <p:txBody>
          <a:bodyPr>
            <a:normAutofit/>
          </a:bodyPr>
          <a:lstStyle/>
          <a:p>
            <a:pPr marL="231775" indent="-231775" algn="just"/>
            <a:r>
              <a:rPr lang="vi-VN" sz="1400" dirty="0">
                <a:latin typeface="Arial" pitchFamily="34" charset="0"/>
                <a:cs typeface="Arial" pitchFamily="34" charset="0"/>
              </a:rPr>
              <a:t>Số lượng địa chỉ IP Việt Nam nằm trong các mạng botnet là </a:t>
            </a:r>
            <a:r>
              <a:rPr lang="vi-VN" sz="1400" b="1" dirty="0">
                <a:solidFill>
                  <a:srgbClr val="C00000"/>
                </a:solidFill>
                <a:latin typeface="Arial" pitchFamily="34" charset="0"/>
                <a:cs typeface="Arial" pitchFamily="34" charset="0"/>
              </a:rPr>
              <a:t>456.699 địa chỉ</a:t>
            </a:r>
            <a:r>
              <a:rPr lang="vi-VN" sz="1400" dirty="0">
                <a:latin typeface="Arial" pitchFamily="34" charset="0"/>
                <a:cs typeface="Arial" pitchFamily="34" charset="0"/>
              </a:rPr>
              <a:t>, giảm </a:t>
            </a:r>
            <a:r>
              <a:rPr lang="vi-VN" sz="1400" b="1" dirty="0">
                <a:solidFill>
                  <a:srgbClr val="C00000"/>
                </a:solidFill>
                <a:latin typeface="Arial" pitchFamily="34" charset="0"/>
                <a:cs typeface="Arial" pitchFamily="34" charset="0"/>
              </a:rPr>
              <a:t>4,7%</a:t>
            </a:r>
            <a:r>
              <a:rPr lang="vi-VN" sz="1400" dirty="0">
                <a:latin typeface="Arial" pitchFamily="34" charset="0"/>
                <a:cs typeface="Arial" pitchFamily="34" charset="0"/>
              </a:rPr>
              <a:t> so với </a:t>
            </a:r>
            <a:r>
              <a:rPr lang="en-US" sz="1400" dirty="0" err="1">
                <a:latin typeface="Arial" pitchFamily="34" charset="0"/>
                <a:cs typeface="Arial" pitchFamily="34" charset="0"/>
              </a:rPr>
              <a:t>cùng</a:t>
            </a:r>
            <a:r>
              <a:rPr lang="en-US" sz="1400" dirty="0">
                <a:latin typeface="Arial" pitchFamily="34" charset="0"/>
                <a:cs typeface="Arial" pitchFamily="34" charset="0"/>
              </a:rPr>
              <a:t> </a:t>
            </a:r>
            <a:r>
              <a:rPr lang="en-US" sz="1400" dirty="0" err="1">
                <a:latin typeface="Arial" pitchFamily="34" charset="0"/>
                <a:cs typeface="Arial" pitchFamily="34" charset="0"/>
              </a:rPr>
              <a:t>kỳ</a:t>
            </a:r>
            <a:r>
              <a:rPr lang="en-US" sz="1400" dirty="0">
                <a:latin typeface="Arial" pitchFamily="34" charset="0"/>
                <a:cs typeface="Arial" pitchFamily="34" charset="0"/>
              </a:rPr>
              <a:t> </a:t>
            </a:r>
            <a:r>
              <a:rPr lang="vi-VN" sz="1400" dirty="0">
                <a:latin typeface="Arial" pitchFamily="34" charset="0"/>
                <a:cs typeface="Arial" pitchFamily="34" charset="0"/>
              </a:rPr>
              <a:t>năm 2022</a:t>
            </a:r>
            <a:r>
              <a:rPr lang="en-US" sz="1400" dirty="0">
                <a:latin typeface="Arial" pitchFamily="34" charset="0"/>
                <a:cs typeface="Arial" pitchFamily="34" charset="0"/>
              </a:rPr>
              <a:t>.</a:t>
            </a:r>
            <a:endParaRPr lang="en-US" sz="1100" b="1" dirty="0">
              <a:solidFill>
                <a:schemeClr val="accent2">
                  <a:lumMod val="75000"/>
                </a:schemeClr>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4" name="TextBox 13"/>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03/13</a:t>
            </a:r>
            <a:endParaRPr lang="en-US" sz="1300" b="1" dirty="0">
              <a:solidFill>
                <a:srgbClr val="0048C0"/>
              </a:solidFill>
              <a:latin typeface="Arial" pitchFamily="34" charset="0"/>
              <a:cs typeface="Arial" pitchFamily="34" charset="0"/>
            </a:endParaRPr>
          </a:p>
        </p:txBody>
      </p:sp>
      <p:pic>
        <p:nvPicPr>
          <p:cNvPr id="4" name="Picture 2">
            <a:extLst>
              <a:ext uri="{FF2B5EF4-FFF2-40B4-BE49-F238E27FC236}">
                <a16:creationId xmlns:a16="http://schemas.microsoft.com/office/drawing/2014/main" xmlns="" id="{2F76FF11-C042-B312-29A6-1AE6DC912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974"/>
          <a:stretch/>
        </p:blipFill>
        <p:spPr bwMode="auto">
          <a:xfrm>
            <a:off x="6133786" y="764737"/>
            <a:ext cx="2705414" cy="398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a:extLst>
              <a:ext uri="{FF2B5EF4-FFF2-40B4-BE49-F238E27FC236}">
                <a16:creationId xmlns:a16="http://schemas.microsoft.com/office/drawing/2014/main" xmlns="" id="{37517268-DF94-AFC3-82A6-F337A0EA38DA}"/>
              </a:ext>
            </a:extLst>
          </p:cNvPr>
          <p:cNvGraphicFramePr/>
          <p:nvPr>
            <p:extLst>
              <p:ext uri="{D42A27DB-BD31-4B8C-83A1-F6EECF244321}">
                <p14:modId xmlns:p14="http://schemas.microsoft.com/office/powerpoint/2010/main" val="44519392"/>
              </p:ext>
            </p:extLst>
          </p:nvPr>
        </p:nvGraphicFramePr>
        <p:xfrm>
          <a:off x="298466" y="867280"/>
          <a:ext cx="5721334" cy="322847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xmlns="" id="{6774689E-04C2-1A72-33AE-496BDCEE503C}"/>
              </a:ext>
            </a:extLst>
          </p:cNvPr>
          <p:cNvSpPr txBox="1"/>
          <p:nvPr/>
        </p:nvSpPr>
        <p:spPr>
          <a:xfrm>
            <a:off x="1295400" y="1428750"/>
            <a:ext cx="73129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11.428</a:t>
            </a:r>
          </a:p>
        </p:txBody>
      </p:sp>
      <p:sp>
        <p:nvSpPr>
          <p:cNvPr id="7" name="TextBox 6">
            <a:extLst>
              <a:ext uri="{FF2B5EF4-FFF2-40B4-BE49-F238E27FC236}">
                <a16:creationId xmlns:a16="http://schemas.microsoft.com/office/drawing/2014/main" xmlns="" id="{AB22E65F-CF2D-2932-B524-85F1B3F09981}"/>
              </a:ext>
            </a:extLst>
          </p:cNvPr>
          <p:cNvSpPr txBox="1"/>
          <p:nvPr/>
        </p:nvSpPr>
        <p:spPr>
          <a:xfrm>
            <a:off x="2763752" y="1578173"/>
            <a:ext cx="78098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10. 283</a:t>
            </a:r>
          </a:p>
        </p:txBody>
      </p:sp>
      <p:sp>
        <p:nvSpPr>
          <p:cNvPr id="8" name="TextBox 7">
            <a:extLst>
              <a:ext uri="{FF2B5EF4-FFF2-40B4-BE49-F238E27FC236}">
                <a16:creationId xmlns:a16="http://schemas.microsoft.com/office/drawing/2014/main" xmlns="" id="{6886236F-6E81-AE71-C838-D0D0CEBF003E}"/>
              </a:ext>
            </a:extLst>
          </p:cNvPr>
          <p:cNvSpPr txBox="1"/>
          <p:nvPr/>
        </p:nvSpPr>
        <p:spPr>
          <a:xfrm>
            <a:off x="3784376" y="2800350"/>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451</a:t>
            </a:r>
          </a:p>
        </p:txBody>
      </p:sp>
      <p:sp>
        <p:nvSpPr>
          <p:cNvPr id="10" name="TextBox 9">
            <a:extLst>
              <a:ext uri="{FF2B5EF4-FFF2-40B4-BE49-F238E27FC236}">
                <a16:creationId xmlns:a16="http://schemas.microsoft.com/office/drawing/2014/main" xmlns="" id="{E72C0D97-0998-0054-F993-338C0F8DE122}"/>
              </a:ext>
            </a:extLst>
          </p:cNvPr>
          <p:cNvSpPr txBox="1"/>
          <p:nvPr/>
        </p:nvSpPr>
        <p:spPr>
          <a:xfrm>
            <a:off x="4768941" y="2797373"/>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884</a:t>
            </a:r>
          </a:p>
        </p:txBody>
      </p:sp>
      <p:sp>
        <p:nvSpPr>
          <p:cNvPr id="17" name="TextBox 16">
            <a:extLst>
              <a:ext uri="{FF2B5EF4-FFF2-40B4-BE49-F238E27FC236}">
                <a16:creationId xmlns:a16="http://schemas.microsoft.com/office/drawing/2014/main" xmlns="" id="{40FDDC35-7596-9691-A19E-2ED6D62B479E}"/>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1. </a:t>
            </a:r>
            <a:r>
              <a:rPr lang="en-US" sz="1300" b="1" dirty="0" err="1">
                <a:solidFill>
                  <a:srgbClr val="0048C0"/>
                </a:solidFill>
                <a:latin typeface="Arial" pitchFamily="34" charset="0"/>
                <a:cs typeface="Arial" pitchFamily="34" charset="0"/>
              </a:rPr>
              <a:t>Sơ</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lược</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tình</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hình</a:t>
            </a:r>
            <a:r>
              <a:rPr lang="vi-VN" sz="1300" b="1" dirty="0">
                <a:solidFill>
                  <a:srgbClr val="0048C0"/>
                </a:solidFill>
                <a:latin typeface="Arial" pitchFamily="34" charset="0"/>
                <a:cs typeface="Arial" pitchFamily="34" charset="0"/>
              </a:rPr>
              <a:t> an toàn thông tin năm 2023</a:t>
            </a:r>
            <a:endParaRPr lang="en-US" sz="1300" b="1" dirty="0">
              <a:solidFill>
                <a:srgbClr val="0048C0"/>
              </a:solidFill>
              <a:latin typeface="Arial" pitchFamily="34" charset="0"/>
              <a:cs typeface="Arial" pitchFamily="34" charset="0"/>
            </a:endParaRPr>
          </a:p>
        </p:txBody>
      </p:sp>
      <p:pic>
        <p:nvPicPr>
          <p:cNvPr id="18" name="Picture 2">
            <a:extLst>
              <a:ext uri="{FF2B5EF4-FFF2-40B4-BE49-F238E27FC236}">
                <a16:creationId xmlns:a16="http://schemas.microsoft.com/office/drawing/2014/main" xmlns="" id="{62F9646A-571C-10B8-E97C-4E9BB155F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2401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3. </a:t>
            </a:r>
            <a:r>
              <a:rPr lang="en-US" sz="1900" b="1" dirty="0" err="1">
                <a:latin typeface="Arial" pitchFamily="34" charset="0"/>
                <a:cs typeface="Arial" pitchFamily="34" charset="0"/>
              </a:rPr>
              <a:t>Thiết</a:t>
            </a:r>
            <a:r>
              <a:rPr lang="en-US" sz="1900" b="1" dirty="0">
                <a:latin typeface="Arial" pitchFamily="34" charset="0"/>
                <a:cs typeface="Arial" pitchFamily="34" charset="0"/>
              </a:rPr>
              <a:t> </a:t>
            </a:r>
            <a:r>
              <a:rPr lang="en-US" sz="1900" b="1" dirty="0" err="1">
                <a:latin typeface="Arial" pitchFamily="34" charset="0"/>
                <a:cs typeface="Arial" pitchFamily="34" charset="0"/>
              </a:rPr>
              <a:t>lập</a:t>
            </a:r>
            <a:r>
              <a:rPr lang="en-US" sz="1900" b="1" dirty="0">
                <a:latin typeface="Arial" pitchFamily="34" charset="0"/>
                <a:cs typeface="Arial" pitchFamily="34" charset="0"/>
              </a:rPr>
              <a:t> 3 </a:t>
            </a:r>
            <a:r>
              <a:rPr lang="en-US" sz="1900" b="1" dirty="0" err="1">
                <a:latin typeface="Arial" pitchFamily="34" charset="0"/>
                <a:cs typeface="Arial" pitchFamily="34" charset="0"/>
              </a:rPr>
              <a:t>Nền</a:t>
            </a:r>
            <a:r>
              <a:rPr lang="en-US" sz="1900" b="1" dirty="0">
                <a:latin typeface="Arial" pitchFamily="34" charset="0"/>
                <a:cs typeface="Arial" pitchFamily="34" charset="0"/>
              </a:rPr>
              <a:t> </a:t>
            </a:r>
            <a:r>
              <a:rPr lang="en-US" sz="1900" b="1" dirty="0" err="1">
                <a:latin typeface="Arial" pitchFamily="34" charset="0"/>
                <a:cs typeface="Arial" pitchFamily="34" charset="0"/>
              </a:rPr>
              <a:t>tảng</a:t>
            </a:r>
            <a:r>
              <a:rPr lang="en-US" sz="1900" b="1" dirty="0">
                <a:latin typeface="Arial" pitchFamily="34" charset="0"/>
                <a:cs typeface="Arial" pitchFamily="34" charset="0"/>
              </a:rPr>
              <a:t> </a:t>
            </a:r>
            <a:r>
              <a:rPr lang="en-US" sz="1900" b="1" dirty="0" err="1">
                <a:latin typeface="Arial" pitchFamily="34" charset="0"/>
                <a:cs typeface="Arial" pitchFamily="34" charset="0"/>
              </a:rPr>
              <a:t>số</a:t>
            </a:r>
            <a:r>
              <a:rPr lang="en-US" sz="1900" b="1" dirty="0">
                <a:latin typeface="Arial" pitchFamily="34" charset="0"/>
                <a:cs typeface="Arial" pitchFamily="34" charset="0"/>
              </a:rPr>
              <a:t> </a:t>
            </a:r>
            <a:r>
              <a:rPr lang="en-US" sz="1900" b="1" dirty="0" err="1">
                <a:latin typeface="Arial" pitchFamily="34" charset="0"/>
                <a:cs typeface="Arial" pitchFamily="34" charset="0"/>
              </a:rPr>
              <a:t>quốc</a:t>
            </a:r>
            <a:r>
              <a:rPr lang="en-US" sz="1900" b="1" dirty="0">
                <a:latin typeface="Arial" pitchFamily="34" charset="0"/>
                <a:cs typeface="Arial" pitchFamily="34" charset="0"/>
              </a:rPr>
              <a:t> </a:t>
            </a:r>
            <a:r>
              <a:rPr lang="en-US" sz="1900" b="1" dirty="0" err="1">
                <a:latin typeface="Arial" pitchFamily="34" charset="0"/>
                <a:cs typeface="Arial" pitchFamily="34" charset="0"/>
              </a:rPr>
              <a:t>gia</a:t>
            </a:r>
            <a:endParaRPr lang="en-US" sz="1900" b="1" dirty="0">
              <a:latin typeface="Arial" pitchFamily="34" charset="0"/>
              <a:cs typeface="Arial" pitchFamily="34" charset="0"/>
            </a:endParaRPr>
          </a:p>
        </p:txBody>
      </p:sp>
      <p:sp>
        <p:nvSpPr>
          <p:cNvPr id="10" name="TextBox 9"/>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04/13</a:t>
            </a:r>
            <a:endParaRPr lang="en-US" sz="1300" b="1" dirty="0">
              <a:solidFill>
                <a:srgbClr val="0048C0"/>
              </a:solidFill>
              <a:latin typeface="Arial" pitchFamily="34" charset="0"/>
              <a:cs typeface="Arial" pitchFamily="34" charset="0"/>
            </a:endParaRPr>
          </a:p>
        </p:txBody>
      </p:sp>
      <p:pic>
        <p:nvPicPr>
          <p:cNvPr id="8" name="Picture 7" descr="A screenshot of a computer screen&#10;&#10;Description automatically generated">
            <a:extLst>
              <a:ext uri="{FF2B5EF4-FFF2-40B4-BE49-F238E27FC236}">
                <a16:creationId xmlns:a16="http://schemas.microsoft.com/office/drawing/2014/main" xmlns="" id="{3900CF2A-CEB9-A788-033C-7A70DD95F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11" y="786523"/>
            <a:ext cx="3369025" cy="166481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xmlns="" id="{A089340F-06F2-EAB8-961C-C763917A7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86522"/>
            <a:ext cx="3369025" cy="1664810"/>
          </a:xfrm>
          <a:prstGeom prst="rect">
            <a:avLst/>
          </a:prstGeom>
        </p:spPr>
      </p:pic>
      <p:pic>
        <p:nvPicPr>
          <p:cNvPr id="12" name="Picture 11" descr="A graph with a line and a line&#10;&#10;Description automatically generated with medium confidence">
            <a:extLst>
              <a:ext uri="{FF2B5EF4-FFF2-40B4-BE49-F238E27FC236}">
                <a16:creationId xmlns:a16="http://schemas.microsoft.com/office/drawing/2014/main" xmlns="" id="{328B1936-300D-E652-285D-83A4F60BC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588" y="3104086"/>
            <a:ext cx="3872612" cy="1619250"/>
          </a:xfrm>
          <a:prstGeom prst="rect">
            <a:avLst/>
          </a:prstGeom>
          <a:solidFill>
            <a:schemeClr val="bg1">
              <a:alpha val="98000"/>
            </a:schemeClr>
          </a:solidFill>
          <a:ln w="25400">
            <a:solidFill>
              <a:schemeClr val="bg1">
                <a:alpha val="90000"/>
              </a:schemeClr>
            </a:solidFill>
          </a:ln>
        </p:spPr>
      </p:pic>
      <p:sp>
        <p:nvSpPr>
          <p:cNvPr id="13" name="Google Shape;543;p2">
            <a:extLst>
              <a:ext uri="{FF2B5EF4-FFF2-40B4-BE49-F238E27FC236}">
                <a16:creationId xmlns:a16="http://schemas.microsoft.com/office/drawing/2014/main" xmlns="" id="{EF89888C-2607-5D49-9E8B-F4964985D04D}"/>
              </a:ext>
            </a:extLst>
          </p:cNvPr>
          <p:cNvSpPr txBox="1"/>
          <p:nvPr/>
        </p:nvSpPr>
        <p:spPr>
          <a:xfrm>
            <a:off x="762000" y="2419350"/>
            <a:ext cx="3581400" cy="569326"/>
          </a:xfrm>
          <a:prstGeom prst="rect">
            <a:avLst/>
          </a:prstGeom>
          <a:noFill/>
          <a:ln>
            <a:noFill/>
          </a:ln>
        </p:spPr>
        <p:txBody>
          <a:bodyPr spcFirstLastPara="1" wrap="square" lIns="0" tIns="68550" rIns="0" bIns="68550" anchor="t" anchorCtr="0">
            <a:spAutoFit/>
          </a:bodyPr>
          <a:lstStyle/>
          <a:p>
            <a:pPr>
              <a:buClr>
                <a:srgbClr val="000000"/>
              </a:buClr>
              <a:buSzPts val="1800"/>
            </a:pPr>
            <a:r>
              <a:rPr lang="en-US" sz="1400" b="1" kern="0" dirty="0" err="1">
                <a:solidFill>
                  <a:srgbClr val="3F3F3F"/>
                </a:solidFill>
                <a:ea typeface="Roboto"/>
                <a:cs typeface="Roboto"/>
                <a:sym typeface="Calibri"/>
              </a:rPr>
              <a:t>Nền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tảng</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điều</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phối</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xử</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lý</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sự</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cố</a:t>
            </a:r>
            <a:r>
              <a:rPr lang="en-US" sz="1400" b="1" kern="0" dirty="0">
                <a:solidFill>
                  <a:srgbClr val="3F3F3F"/>
                </a:solidFill>
                <a:ea typeface="Roboto"/>
                <a:cs typeface="Roboto"/>
                <a:sym typeface="Calibri"/>
              </a:rPr>
              <a:t> an </a:t>
            </a:r>
            <a:r>
              <a:rPr lang="en-US" sz="1400" b="1" kern="0" dirty="0" err="1">
                <a:solidFill>
                  <a:srgbClr val="3F3F3F"/>
                </a:solidFill>
                <a:ea typeface="Roboto"/>
                <a:cs typeface="Roboto"/>
                <a:sym typeface="Calibri"/>
              </a:rPr>
              <a:t>toàn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thông</a:t>
            </a:r>
            <a:r>
              <a:rPr lang="en-US" sz="1400" b="1" kern="0" dirty="0">
                <a:solidFill>
                  <a:srgbClr val="3F3F3F"/>
                </a:solidFill>
                <a:ea typeface="Roboto"/>
                <a:cs typeface="Roboto"/>
                <a:sym typeface="Calibri"/>
              </a:rPr>
              <a:t> tin </a:t>
            </a:r>
            <a:r>
              <a:rPr lang="en-US" sz="1400" b="1" kern="0" dirty="0" err="1">
                <a:solidFill>
                  <a:srgbClr val="3F3F3F"/>
                </a:solidFill>
                <a:ea typeface="Roboto"/>
                <a:cs typeface="Roboto"/>
                <a:sym typeface="Calibri"/>
              </a:rPr>
              <a:t>mạng</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quốc</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gia</a:t>
            </a:r>
            <a:r>
              <a:rPr lang="en-US" sz="1400" b="1" kern="0" dirty="0">
                <a:solidFill>
                  <a:srgbClr val="3F3F3F"/>
                </a:solidFill>
                <a:ea typeface="Roboto"/>
                <a:cs typeface="Roboto"/>
                <a:sym typeface="Calibri"/>
              </a:rPr>
              <a:t> (https://irlab.vn)</a:t>
            </a:r>
            <a:endParaRPr lang="vi-VN" sz="1400" b="1" kern="0" dirty="0">
              <a:solidFill>
                <a:srgbClr val="3F3F3F"/>
              </a:solidFill>
              <a:ea typeface="Roboto"/>
              <a:cs typeface="Roboto"/>
              <a:sym typeface="Calibri"/>
            </a:endParaRPr>
          </a:p>
        </p:txBody>
      </p:sp>
      <p:sp>
        <p:nvSpPr>
          <p:cNvPr id="14" name="Google Shape;543;p2">
            <a:extLst>
              <a:ext uri="{FF2B5EF4-FFF2-40B4-BE49-F238E27FC236}">
                <a16:creationId xmlns:a16="http://schemas.microsoft.com/office/drawing/2014/main" xmlns="" id="{1E2CC997-127D-6E7B-9D38-49E4930828B6}"/>
              </a:ext>
            </a:extLst>
          </p:cNvPr>
          <p:cNvSpPr txBox="1"/>
          <p:nvPr/>
        </p:nvSpPr>
        <p:spPr>
          <a:xfrm>
            <a:off x="4876800" y="2429048"/>
            <a:ext cx="3581400" cy="353882"/>
          </a:xfrm>
          <a:prstGeom prst="rect">
            <a:avLst/>
          </a:prstGeom>
          <a:noFill/>
          <a:ln>
            <a:noFill/>
          </a:ln>
        </p:spPr>
        <p:txBody>
          <a:bodyPr spcFirstLastPara="1" wrap="square" lIns="0" tIns="68550" rIns="0" bIns="68550" anchor="t" anchorCtr="0">
            <a:spAutoFit/>
          </a:bodyPr>
          <a:lstStyle/>
          <a:p>
            <a:pPr>
              <a:buClr>
                <a:srgbClr val="000000"/>
              </a:buClr>
              <a:buSzPts val="1800"/>
            </a:pPr>
            <a:r>
              <a:rPr lang="en-US" sz="1400" b="1" kern="0" dirty="0" err="1">
                <a:solidFill>
                  <a:srgbClr val="3F3F3F"/>
                </a:solidFill>
                <a:ea typeface="Roboto"/>
                <a:cs typeface="Roboto"/>
                <a:sym typeface="Calibri"/>
              </a:rPr>
              <a:t>Nền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hỗ</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trợ</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điều</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tra</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số</a:t>
            </a:r>
            <a:r>
              <a:rPr lang="en-US" sz="1400" b="1" kern="0" dirty="0">
                <a:solidFill>
                  <a:srgbClr val="3F3F3F"/>
                </a:solidFill>
                <a:ea typeface="Roboto"/>
                <a:cs typeface="Roboto"/>
                <a:sym typeface="Calibri"/>
              </a:rPr>
              <a:t> (https://df.irlab.vn)</a:t>
            </a:r>
            <a:endParaRPr lang="vi-VN" sz="1400" b="1" kern="0" dirty="0">
              <a:solidFill>
                <a:srgbClr val="3F3F3F"/>
              </a:solidFill>
              <a:ea typeface="Roboto"/>
              <a:cs typeface="Roboto"/>
              <a:sym typeface="Calibri"/>
            </a:endParaRPr>
          </a:p>
        </p:txBody>
      </p:sp>
      <p:sp>
        <p:nvSpPr>
          <p:cNvPr id="17" name="Google Shape;543;p2">
            <a:extLst>
              <a:ext uri="{FF2B5EF4-FFF2-40B4-BE49-F238E27FC236}">
                <a16:creationId xmlns:a16="http://schemas.microsoft.com/office/drawing/2014/main" xmlns="" id="{3F1061E1-C153-EF14-021B-68AAAB9C3772}"/>
              </a:ext>
            </a:extLst>
          </p:cNvPr>
          <p:cNvSpPr txBox="1"/>
          <p:nvPr/>
        </p:nvSpPr>
        <p:spPr>
          <a:xfrm>
            <a:off x="4876800" y="4171368"/>
            <a:ext cx="4114800" cy="569326"/>
          </a:xfrm>
          <a:prstGeom prst="rect">
            <a:avLst/>
          </a:prstGeom>
          <a:noFill/>
          <a:ln>
            <a:noFill/>
          </a:ln>
        </p:spPr>
        <p:txBody>
          <a:bodyPr spcFirstLastPara="1" wrap="square" lIns="0" tIns="68550" rIns="0" bIns="68550" anchor="t" anchorCtr="0">
            <a:spAutoFit/>
          </a:bodyPr>
          <a:lstStyle/>
          <a:p>
            <a:pPr>
              <a:buClr>
                <a:srgbClr val="000000"/>
              </a:buClr>
              <a:buSzPts val="1800"/>
            </a:pPr>
            <a:r>
              <a:rPr lang="en-US" sz="1400" b="1" kern="0" dirty="0" err="1">
                <a:solidFill>
                  <a:srgbClr val="3F3F3F"/>
                </a:solidFill>
                <a:ea typeface="Roboto"/>
                <a:cs typeface="Roboto"/>
                <a:sym typeface="Calibri"/>
              </a:rPr>
              <a:t>Nền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tảng</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hỗ</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trợ</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quản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lý</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bảo</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đảm</a:t>
            </a:r>
            <a:r>
              <a:rPr lang="en-US" sz="1400" b="1" kern="0" dirty="0">
                <a:solidFill>
                  <a:srgbClr val="3F3F3F"/>
                </a:solidFill>
                <a:ea typeface="Roboto"/>
                <a:cs typeface="Roboto"/>
                <a:sym typeface="Calibri"/>
              </a:rPr>
              <a:t> an </a:t>
            </a:r>
            <a:r>
              <a:rPr lang="en-US" sz="1400" b="1" kern="0" dirty="0" err="1">
                <a:solidFill>
                  <a:srgbClr val="3F3F3F"/>
                </a:solidFill>
                <a:ea typeface="Roboto"/>
                <a:cs typeface="Roboto"/>
                <a:sym typeface="Calibri"/>
              </a:rPr>
              <a:t>toàn</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hệ</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thống</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thông</a:t>
            </a:r>
            <a:r>
              <a:rPr lang="en-US" sz="1400" b="1" kern="0" dirty="0">
                <a:solidFill>
                  <a:srgbClr val="3F3F3F"/>
                </a:solidFill>
                <a:ea typeface="Roboto"/>
                <a:cs typeface="Roboto"/>
                <a:sym typeface="Calibri"/>
              </a:rPr>
              <a:t> tin </a:t>
            </a:r>
            <a:r>
              <a:rPr lang="en-US" sz="1400" b="1" kern="0" dirty="0" err="1">
                <a:solidFill>
                  <a:srgbClr val="3F3F3F"/>
                </a:solidFill>
                <a:ea typeface="Roboto"/>
                <a:cs typeface="Roboto"/>
                <a:sym typeface="Calibri"/>
              </a:rPr>
              <a:t>theo</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cấp</a:t>
            </a:r>
            <a:r>
              <a:rPr lang="en-US" sz="1400" b="1" kern="0" dirty="0">
                <a:solidFill>
                  <a:srgbClr val="3F3F3F"/>
                </a:solidFill>
                <a:ea typeface="Roboto"/>
                <a:cs typeface="Roboto"/>
                <a:sym typeface="Calibri"/>
              </a:rPr>
              <a:t> </a:t>
            </a:r>
            <a:r>
              <a:rPr lang="en-US" sz="1400" b="1" kern="0" dirty="0" err="1">
                <a:solidFill>
                  <a:srgbClr val="3F3F3F"/>
                </a:solidFill>
                <a:ea typeface="Roboto"/>
                <a:cs typeface="Roboto"/>
                <a:sym typeface="Calibri"/>
              </a:rPr>
              <a:t>độ</a:t>
            </a:r>
            <a:r>
              <a:rPr lang="en-US" sz="1400" b="1" kern="0" dirty="0">
                <a:solidFill>
                  <a:srgbClr val="3F3F3F"/>
                </a:solidFill>
                <a:ea typeface="Roboto"/>
                <a:cs typeface="Roboto"/>
                <a:sym typeface="Calibri"/>
              </a:rPr>
              <a:t> (https://capdo.ais.gov.vn)</a:t>
            </a:r>
            <a:endParaRPr lang="vi-VN" sz="1400" b="1" kern="0" dirty="0">
              <a:solidFill>
                <a:srgbClr val="3F3F3F"/>
              </a:solidFill>
              <a:ea typeface="Roboto"/>
              <a:cs typeface="Roboto"/>
              <a:sym typeface="Calibri"/>
            </a:endParaRPr>
          </a:p>
        </p:txBody>
      </p:sp>
      <p:sp>
        <p:nvSpPr>
          <p:cNvPr id="20" name="TextBox 19">
            <a:extLst>
              <a:ext uri="{FF2B5EF4-FFF2-40B4-BE49-F238E27FC236}">
                <a16:creationId xmlns:a16="http://schemas.microsoft.com/office/drawing/2014/main" xmlns="" id="{DC95B90E-32F7-158A-E7BB-25C81F776329}"/>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1. </a:t>
            </a:r>
            <a:r>
              <a:rPr lang="en-US" sz="1300" b="1" dirty="0" err="1">
                <a:solidFill>
                  <a:srgbClr val="0048C0"/>
                </a:solidFill>
                <a:latin typeface="Arial" pitchFamily="34" charset="0"/>
                <a:cs typeface="Arial" pitchFamily="34" charset="0"/>
              </a:rPr>
              <a:t>Sơ</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lược</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tình</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hình</a:t>
            </a:r>
            <a:r>
              <a:rPr lang="vi-VN" sz="1300" b="1" dirty="0">
                <a:solidFill>
                  <a:srgbClr val="0048C0"/>
                </a:solidFill>
                <a:latin typeface="Arial" pitchFamily="34" charset="0"/>
                <a:cs typeface="Arial" pitchFamily="34" charset="0"/>
              </a:rPr>
              <a:t> an toàn thông tin năm 2023</a:t>
            </a:r>
            <a:endParaRPr lang="en-US" sz="1300" b="1" dirty="0">
              <a:solidFill>
                <a:srgbClr val="0048C0"/>
              </a:solidFill>
              <a:latin typeface="Arial" pitchFamily="34" charset="0"/>
              <a:cs typeface="Arial" pitchFamily="34" charset="0"/>
            </a:endParaRPr>
          </a:p>
        </p:txBody>
      </p:sp>
      <p:pic>
        <p:nvPicPr>
          <p:cNvPr id="21" name="Picture 2">
            <a:extLst>
              <a:ext uri="{FF2B5EF4-FFF2-40B4-BE49-F238E27FC236}">
                <a16:creationId xmlns:a16="http://schemas.microsoft.com/office/drawing/2014/main" xmlns="" id="{8B4854AB-7823-A076-AC7C-B1245B9AB9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0852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a:bodyPr>
          <a:lstStyle/>
          <a:p>
            <a:pPr algn="l"/>
            <a:r>
              <a:rPr lang="en-US" sz="1900" b="1" dirty="0">
                <a:latin typeface="Arial" pitchFamily="34" charset="0"/>
                <a:cs typeface="Arial" pitchFamily="34" charset="0"/>
              </a:rPr>
              <a:t>4. </a:t>
            </a:r>
            <a:r>
              <a:rPr lang="en-US" sz="1900" b="1" dirty="0" err="1">
                <a:latin typeface="Arial" pitchFamily="34" charset="0"/>
                <a:cs typeface="Arial" pitchFamily="34" charset="0"/>
              </a:rPr>
              <a:t>Bảo</a:t>
            </a:r>
            <a:r>
              <a:rPr lang="en-US" sz="1900" b="1" dirty="0">
                <a:latin typeface="Arial" pitchFamily="34" charset="0"/>
                <a:cs typeface="Arial" pitchFamily="34" charset="0"/>
              </a:rPr>
              <a:t> </a:t>
            </a:r>
            <a:r>
              <a:rPr lang="en-US" sz="1900" b="1" dirty="0" err="1">
                <a:latin typeface="Arial" pitchFamily="34" charset="0"/>
                <a:cs typeface="Arial" pitchFamily="34" charset="0"/>
              </a:rPr>
              <a:t>vệ</a:t>
            </a:r>
            <a:r>
              <a:rPr lang="en-US" sz="1900" b="1" dirty="0">
                <a:latin typeface="Arial" pitchFamily="34" charset="0"/>
                <a:cs typeface="Arial" pitchFamily="34" charset="0"/>
              </a:rPr>
              <a:t> </a:t>
            </a:r>
            <a:r>
              <a:rPr lang="en-US" sz="1900" b="1" dirty="0" err="1">
                <a:latin typeface="Arial" pitchFamily="34" charset="0"/>
                <a:cs typeface="Arial" pitchFamily="34" charset="0"/>
              </a:rPr>
              <a:t>người</a:t>
            </a:r>
            <a:r>
              <a:rPr lang="en-US" sz="1900" b="1" dirty="0">
                <a:latin typeface="Arial" pitchFamily="34" charset="0"/>
                <a:cs typeface="Arial" pitchFamily="34" charset="0"/>
              </a:rPr>
              <a:t> </a:t>
            </a:r>
            <a:r>
              <a:rPr lang="en-US" sz="1900" b="1" dirty="0" err="1">
                <a:latin typeface="Arial" pitchFamily="34" charset="0"/>
                <a:cs typeface="Arial" pitchFamily="34" charset="0"/>
              </a:rPr>
              <a:t>dân</a:t>
            </a:r>
            <a:r>
              <a:rPr lang="en-US" sz="1900" b="1" dirty="0">
                <a:latin typeface="Arial" pitchFamily="34" charset="0"/>
                <a:cs typeface="Arial" pitchFamily="34" charset="0"/>
              </a:rPr>
              <a:t> </a:t>
            </a:r>
            <a:r>
              <a:rPr lang="en-US" sz="1900" b="1" dirty="0" err="1">
                <a:latin typeface="Arial" pitchFamily="34" charset="0"/>
                <a:cs typeface="Arial" pitchFamily="34" charset="0"/>
              </a:rPr>
              <a:t>trên</a:t>
            </a:r>
            <a:r>
              <a:rPr lang="en-US" sz="1900" b="1" dirty="0">
                <a:latin typeface="Arial" pitchFamily="34" charset="0"/>
                <a:cs typeface="Arial" pitchFamily="34" charset="0"/>
              </a:rPr>
              <a:t> </a:t>
            </a:r>
            <a:r>
              <a:rPr lang="en-US" sz="1900" b="1" dirty="0" err="1">
                <a:latin typeface="Arial" pitchFamily="34" charset="0"/>
                <a:cs typeface="Arial" pitchFamily="34" charset="0"/>
              </a:rPr>
              <a:t>Không</a:t>
            </a:r>
            <a:r>
              <a:rPr lang="en-US" sz="1900" b="1" dirty="0">
                <a:latin typeface="Arial" pitchFamily="34" charset="0"/>
                <a:cs typeface="Arial" pitchFamily="34" charset="0"/>
              </a:rPr>
              <a:t> </a:t>
            </a:r>
            <a:r>
              <a:rPr lang="en-US" sz="1900" b="1" dirty="0" err="1">
                <a:latin typeface="Arial" pitchFamily="34" charset="0"/>
                <a:cs typeface="Arial" pitchFamily="34" charset="0"/>
              </a:rPr>
              <a:t>gian</a:t>
            </a:r>
            <a:r>
              <a:rPr lang="en-US" sz="1900" b="1" dirty="0">
                <a:latin typeface="Arial" pitchFamily="34" charset="0"/>
                <a:cs typeface="Arial" pitchFamily="34" charset="0"/>
              </a:rPr>
              <a:t> </a:t>
            </a:r>
            <a:r>
              <a:rPr lang="en-US" sz="1900" b="1" dirty="0" err="1">
                <a:latin typeface="Arial" pitchFamily="34" charset="0"/>
                <a:cs typeface="Arial" pitchFamily="34" charset="0"/>
              </a:rPr>
              <a:t>mạng</a:t>
            </a:r>
            <a:endParaRPr lang="en-US" sz="1900" b="1" dirty="0">
              <a:latin typeface="Arial" pitchFamily="34" charset="0"/>
              <a:cs typeface="Arial" pitchFamily="34" charset="0"/>
            </a:endParaRPr>
          </a:p>
        </p:txBody>
      </p:sp>
      <p:sp>
        <p:nvSpPr>
          <p:cNvPr id="16" name="Content Placeholder 2"/>
          <p:cNvSpPr>
            <a:spLocks noGrp="1"/>
          </p:cNvSpPr>
          <p:nvPr>
            <p:ph idx="1"/>
          </p:nvPr>
        </p:nvSpPr>
        <p:spPr>
          <a:xfrm>
            <a:off x="4276774" y="1657350"/>
            <a:ext cx="4746544" cy="1883384"/>
          </a:xfrm>
        </p:spPr>
        <p:txBody>
          <a:bodyPr>
            <a:normAutofit/>
          </a:bodyPr>
          <a:lstStyle/>
          <a:p>
            <a:pPr algn="just">
              <a:buFont typeface="Wingdings" pitchFamily="2" charset="2"/>
              <a:buChar char="q"/>
            </a:pPr>
            <a:r>
              <a:rPr lang="vi-VN" sz="1400" dirty="0">
                <a:latin typeface="Arial (Body)"/>
              </a:rPr>
              <a:t>Cơ sở dữ liệu Chống lừa đảo trực tuyến quốc gia</a:t>
            </a:r>
            <a:r>
              <a:rPr lang="en-US" sz="1400" dirty="0">
                <a:latin typeface="Arial (Body)"/>
              </a:rPr>
              <a:t>:</a:t>
            </a:r>
            <a:endParaRPr lang="vi-VN" sz="1400" dirty="0">
              <a:latin typeface="Arial (Body)"/>
            </a:endParaRPr>
          </a:p>
          <a:p>
            <a:pPr marL="568325" lvl="1" indent="-222250" algn="just">
              <a:buFont typeface="Wingdings" pitchFamily="2" charset="2"/>
              <a:buChar char="§"/>
            </a:pPr>
            <a:r>
              <a:rPr lang="vi-VN" sz="1100" dirty="0">
                <a:latin typeface="Arial (Body)"/>
              </a:rPr>
              <a:t>Thiết lập Cơ sở dữ liệu Chống lừa đảo trực tuyến quốc gia</a:t>
            </a:r>
            <a:r>
              <a:rPr lang="en-US" sz="1100" dirty="0">
                <a:latin typeface="Arial (Body)"/>
              </a:rPr>
              <a:t>;</a:t>
            </a:r>
            <a:endParaRPr lang="vi-VN" sz="1100" dirty="0">
              <a:latin typeface="Arial (Body)"/>
            </a:endParaRPr>
          </a:p>
          <a:p>
            <a:pPr marL="568325" lvl="1" indent="-222250" algn="just">
              <a:buFont typeface="Wingdings" pitchFamily="2" charset="2"/>
              <a:buChar char="§"/>
            </a:pPr>
            <a:r>
              <a:rPr lang="vi-VN" sz="1100" dirty="0">
                <a:latin typeface="Arial (Body)"/>
              </a:rPr>
              <a:t>Kết nối, tích hợp tích hợp với các trình duyệt, công cụ tìm kiếm và các giải pháp </a:t>
            </a:r>
            <a:r>
              <a:rPr lang="en-US" sz="1100" dirty="0">
                <a:latin typeface="Arial (Body)"/>
              </a:rPr>
              <a:t>an </a:t>
            </a:r>
            <a:r>
              <a:rPr lang="en-US" sz="1100" dirty="0" err="1">
                <a:latin typeface="Arial (Body)"/>
              </a:rPr>
              <a:t>toàn</a:t>
            </a:r>
            <a:r>
              <a:rPr lang="en-US" sz="1100" dirty="0">
                <a:latin typeface="Arial (Body)"/>
              </a:rPr>
              <a:t> </a:t>
            </a:r>
            <a:r>
              <a:rPr lang="en-US" sz="1100" dirty="0" err="1">
                <a:latin typeface="Arial (Body)"/>
              </a:rPr>
              <a:t>thông</a:t>
            </a:r>
            <a:r>
              <a:rPr lang="en-US" sz="1100" dirty="0">
                <a:latin typeface="Arial (Body)"/>
              </a:rPr>
              <a:t> tin </a:t>
            </a:r>
            <a:r>
              <a:rPr lang="en-US" sz="1100" dirty="0" err="1">
                <a:latin typeface="Arial (Body)"/>
              </a:rPr>
              <a:t>mạng</a:t>
            </a:r>
            <a:r>
              <a:rPr lang="vi-VN" sz="1100" dirty="0">
                <a:latin typeface="Arial (Body)"/>
              </a:rPr>
              <a:t>.</a:t>
            </a:r>
          </a:p>
          <a:p>
            <a:pPr algn="just">
              <a:buFont typeface="Wingdings" pitchFamily="2" charset="2"/>
              <a:buChar char="q"/>
            </a:pPr>
            <a:r>
              <a:rPr lang="vi-VN" sz="1400" dirty="0">
                <a:latin typeface="Arial (Body)"/>
              </a:rPr>
              <a:t>Năm 2023: Bảo vệ người dân trên Không gian mạng</a:t>
            </a:r>
            <a:r>
              <a:rPr lang="en-US" sz="1400" dirty="0">
                <a:latin typeface="Arial (Body)"/>
              </a:rPr>
              <a:t>:</a:t>
            </a:r>
            <a:endParaRPr lang="vi-VN" sz="1400" dirty="0">
              <a:latin typeface="Arial (Body)"/>
            </a:endParaRPr>
          </a:p>
          <a:p>
            <a:pPr marL="568325" lvl="1" indent="-222250" algn="just">
              <a:buFont typeface="Wingdings" pitchFamily="2" charset="2"/>
              <a:buChar char="§"/>
            </a:pPr>
            <a:r>
              <a:rPr lang="sv-SE" sz="1100" dirty="0">
                <a:latin typeface="Arial (Body)"/>
              </a:rPr>
              <a:t>Chặn </a:t>
            </a:r>
            <a:r>
              <a:rPr lang="sv-SE" sz="1100" b="1" dirty="0">
                <a:solidFill>
                  <a:srgbClr val="C00000"/>
                </a:solidFill>
                <a:latin typeface="Arial (Body)"/>
              </a:rPr>
              <a:t>3.369 website </a:t>
            </a:r>
            <a:r>
              <a:rPr lang="sv-SE" sz="1100" dirty="0">
                <a:latin typeface="Arial (Body)"/>
              </a:rPr>
              <a:t>vi phạm, có </a:t>
            </a:r>
            <a:r>
              <a:rPr lang="sv-SE" sz="1100" b="1" dirty="0">
                <a:solidFill>
                  <a:srgbClr val="C00000"/>
                </a:solidFill>
                <a:latin typeface="Arial (Body)"/>
              </a:rPr>
              <a:t>972 website </a:t>
            </a:r>
            <a:r>
              <a:rPr lang="sv-SE" sz="1100" dirty="0">
                <a:latin typeface="Arial (Body)"/>
              </a:rPr>
              <a:t>lừa đảo</a:t>
            </a:r>
            <a:r>
              <a:rPr lang="en-US" sz="1100" dirty="0">
                <a:latin typeface="Arial (Body)"/>
              </a:rPr>
              <a:t>;</a:t>
            </a:r>
            <a:endParaRPr lang="vi-VN" sz="1100" dirty="0">
              <a:latin typeface="Arial (Body)"/>
            </a:endParaRPr>
          </a:p>
          <a:p>
            <a:pPr marL="568325" lvl="1" indent="-222250" algn="just">
              <a:buFont typeface="Wingdings" pitchFamily="2" charset="2"/>
              <a:buChar char="§"/>
            </a:pPr>
            <a:r>
              <a:rPr lang="vi-VN" sz="1100" dirty="0">
                <a:latin typeface="Arial (Body)"/>
              </a:rPr>
              <a:t>Bảo vệ </a:t>
            </a:r>
            <a:r>
              <a:rPr lang="vi-VN" sz="1100" b="1" dirty="0">
                <a:solidFill>
                  <a:srgbClr val="C00000"/>
                </a:solidFill>
                <a:latin typeface="Arial (Body)"/>
              </a:rPr>
              <a:t>3,6 triệu người dân </a:t>
            </a:r>
            <a:r>
              <a:rPr lang="vi-VN" sz="1100" dirty="0">
                <a:latin typeface="Arial (Body)"/>
              </a:rPr>
              <a:t>không truy cập website vi phạm, không bị lừa đảo tiền bạc hoặc thu thập thông tin cá nhân bất hợp pháp.</a:t>
            </a:r>
            <a:endParaRPr lang="vi-VN" sz="1400" dirty="0">
              <a:latin typeface="Arial (Body)"/>
            </a:endParaRPr>
          </a:p>
          <a:p>
            <a:pPr marL="568325" lvl="1" indent="-222250" algn="just">
              <a:buFont typeface="Wingdings" pitchFamily="2" charset="2"/>
              <a:buChar char="§"/>
            </a:pPr>
            <a:endParaRPr lang="en-US" sz="1100" dirty="0">
              <a:latin typeface="Arial (Body)"/>
            </a:endParaRP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05/13</a:t>
            </a:r>
            <a:endParaRPr lang="en-US" sz="1300" b="1" dirty="0">
              <a:solidFill>
                <a:srgbClr val="0048C0"/>
              </a:solidFill>
              <a:latin typeface="Arial" pitchFamily="34" charset="0"/>
              <a:cs typeface="Arial" pitchFamily="34" charset="0"/>
            </a:endParaRPr>
          </a:p>
        </p:txBody>
      </p:sp>
      <p:sp>
        <p:nvSpPr>
          <p:cNvPr id="4" name="TextBox 3">
            <a:extLst>
              <a:ext uri="{FF2B5EF4-FFF2-40B4-BE49-F238E27FC236}">
                <a16:creationId xmlns:a16="http://schemas.microsoft.com/office/drawing/2014/main" xmlns="" id="{3022ED80-D84D-7A3E-76F0-6098E8278E65}"/>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1. </a:t>
            </a:r>
            <a:r>
              <a:rPr lang="en-US" sz="1300" b="1" dirty="0" err="1">
                <a:solidFill>
                  <a:srgbClr val="0048C0"/>
                </a:solidFill>
                <a:latin typeface="Arial" pitchFamily="34" charset="0"/>
                <a:cs typeface="Arial" pitchFamily="34" charset="0"/>
              </a:rPr>
              <a:t>Sơ</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lược</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tình</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hình</a:t>
            </a:r>
            <a:r>
              <a:rPr lang="vi-VN" sz="1300" b="1" dirty="0">
                <a:solidFill>
                  <a:srgbClr val="0048C0"/>
                </a:solidFill>
                <a:latin typeface="Arial" pitchFamily="34" charset="0"/>
                <a:cs typeface="Arial" pitchFamily="34" charset="0"/>
              </a:rPr>
              <a:t> an toàn thông tin năm 2023</a:t>
            </a:r>
            <a:endParaRPr lang="en-US" sz="1300" b="1" dirty="0">
              <a:solidFill>
                <a:srgbClr val="0048C0"/>
              </a:solidFill>
              <a:latin typeface="Arial" pitchFamily="34" charset="0"/>
              <a:cs typeface="Arial" pitchFamily="34" charset="0"/>
            </a:endParaRPr>
          </a:p>
        </p:txBody>
      </p:sp>
      <p:pic>
        <p:nvPicPr>
          <p:cNvPr id="6" name="Picture 2">
            <a:extLst>
              <a:ext uri="{FF2B5EF4-FFF2-40B4-BE49-F238E27FC236}">
                <a16:creationId xmlns:a16="http://schemas.microsoft.com/office/drawing/2014/main" xmlns="" id="{649F4418-4C5E-EB9E-EC03-36D1BE68E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oogle Shape;587;p3" descr="Timeline&#10;&#10;Description automatically generated">
            <a:extLst>
              <a:ext uri="{FF2B5EF4-FFF2-40B4-BE49-F238E27FC236}">
                <a16:creationId xmlns:a16="http://schemas.microsoft.com/office/drawing/2014/main" xmlns="" id="{157FB749-71AF-9688-1885-8195CAE9E660}"/>
              </a:ext>
            </a:extLst>
          </p:cNvPr>
          <p:cNvPicPr preferRelativeResize="0"/>
          <p:nvPr/>
        </p:nvPicPr>
        <p:blipFill rotWithShape="1">
          <a:blip r:embed="rId4">
            <a:alphaModFix/>
          </a:blip>
          <a:srcRect/>
          <a:stretch/>
        </p:blipFill>
        <p:spPr>
          <a:xfrm>
            <a:off x="306022" y="1070365"/>
            <a:ext cx="3427778" cy="2644385"/>
          </a:xfrm>
          <a:prstGeom prst="rect">
            <a:avLst/>
          </a:prstGeom>
          <a:noFill/>
          <a:ln>
            <a:noFill/>
          </a:ln>
        </p:spPr>
      </p:pic>
      <p:sp>
        <p:nvSpPr>
          <p:cNvPr id="10" name="Google Shape;592;p3">
            <a:extLst>
              <a:ext uri="{FF2B5EF4-FFF2-40B4-BE49-F238E27FC236}">
                <a16:creationId xmlns:a16="http://schemas.microsoft.com/office/drawing/2014/main" xmlns="" id="{0448FC3B-7783-42B6-3893-89F8B992EAFE}"/>
              </a:ext>
            </a:extLst>
          </p:cNvPr>
          <p:cNvSpPr txBox="1"/>
          <p:nvPr/>
        </p:nvSpPr>
        <p:spPr>
          <a:xfrm>
            <a:off x="826973" y="3871977"/>
            <a:ext cx="2449627" cy="353882"/>
          </a:xfrm>
          <a:prstGeom prst="rect">
            <a:avLst/>
          </a:prstGeom>
          <a:noFill/>
          <a:ln>
            <a:noFill/>
          </a:ln>
        </p:spPr>
        <p:txBody>
          <a:bodyPr spcFirstLastPara="1" wrap="square" lIns="137138" tIns="68550" rIns="137138" bIns="68550" anchor="t" anchorCtr="0">
            <a:spAutoFit/>
          </a:bodyPr>
          <a:lstStyle/>
          <a:p>
            <a:pPr algn="ctr">
              <a:buClr>
                <a:srgbClr val="000000"/>
              </a:buClr>
              <a:buSzPts val="2600"/>
            </a:pPr>
            <a:r>
              <a:rPr lang="en-US" sz="1400" b="1" dirty="0">
                <a:solidFill>
                  <a:srgbClr val="FF0000"/>
                </a:solidFill>
                <a:latin typeface="Arial" panose="020B0604020202020204" pitchFamily="34" charset="0"/>
                <a:ea typeface="Roboto"/>
                <a:cs typeface="Arial" panose="020B0604020202020204" pitchFamily="34" charset="0"/>
                <a:sym typeface="Roboto"/>
              </a:rPr>
              <a:t>LỪA ĐẢO TRỰC TUYẾN</a:t>
            </a:r>
            <a:endParaRPr sz="1400" dirty="0">
              <a:solidFill>
                <a:srgbClr val="FF0000"/>
              </a:solidFill>
              <a:latin typeface="Arial" panose="020B0604020202020204" pitchFamily="34" charset="0"/>
              <a:ea typeface="Roboto"/>
              <a:cs typeface="Arial" panose="020B0604020202020204" pitchFamily="34" charset="0"/>
              <a:sym typeface="Roboto"/>
            </a:endParaRPr>
          </a:p>
        </p:txBody>
      </p:sp>
      <p:grpSp>
        <p:nvGrpSpPr>
          <p:cNvPr id="11" name="Google Shape;588;p3">
            <a:extLst>
              <a:ext uri="{FF2B5EF4-FFF2-40B4-BE49-F238E27FC236}">
                <a16:creationId xmlns:a16="http://schemas.microsoft.com/office/drawing/2014/main" xmlns="" id="{B1056929-BE1E-40AA-E97F-C4B3307761BC}"/>
              </a:ext>
            </a:extLst>
          </p:cNvPr>
          <p:cNvGrpSpPr/>
          <p:nvPr/>
        </p:nvGrpSpPr>
        <p:grpSpPr>
          <a:xfrm>
            <a:off x="3971009" y="971550"/>
            <a:ext cx="143791" cy="3251346"/>
            <a:chOff x="6063852" y="1460599"/>
            <a:chExt cx="293366" cy="4817368"/>
          </a:xfrm>
        </p:grpSpPr>
        <p:sp>
          <p:nvSpPr>
            <p:cNvPr id="12" name="Google Shape;589;p3">
              <a:extLst>
                <a:ext uri="{FF2B5EF4-FFF2-40B4-BE49-F238E27FC236}">
                  <a16:creationId xmlns:a16="http://schemas.microsoft.com/office/drawing/2014/main" xmlns="" id="{2B7A940B-721F-F25F-3099-BCE3B0D179C0}"/>
                </a:ext>
              </a:extLst>
            </p:cNvPr>
            <p:cNvSpPr/>
            <p:nvPr/>
          </p:nvSpPr>
          <p:spPr>
            <a:xfrm>
              <a:off x="6063852" y="1460599"/>
              <a:ext cx="293366" cy="242708"/>
            </a:xfrm>
            <a:prstGeom prst="ellipse">
              <a:avLst/>
            </a:prstGeom>
            <a:solidFill>
              <a:srgbClr val="64D4EA"/>
            </a:solidFill>
            <a:ln w="12700" cap="flat" cmpd="sng">
              <a:solidFill>
                <a:srgbClr val="044D67"/>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sp>
          <p:nvSpPr>
            <p:cNvPr id="13" name="Google Shape;590;p3">
              <a:extLst>
                <a:ext uri="{FF2B5EF4-FFF2-40B4-BE49-F238E27FC236}">
                  <a16:creationId xmlns:a16="http://schemas.microsoft.com/office/drawing/2014/main" xmlns="" id="{8108246F-CBF9-66F7-F614-F90A6EA23CC8}"/>
                </a:ext>
              </a:extLst>
            </p:cNvPr>
            <p:cNvSpPr/>
            <p:nvPr/>
          </p:nvSpPr>
          <p:spPr>
            <a:xfrm rot="5400000" flipH="1">
              <a:off x="3999174" y="3848036"/>
              <a:ext cx="4371152" cy="70594"/>
            </a:xfrm>
            <a:custGeom>
              <a:avLst/>
              <a:gdLst/>
              <a:ahLst/>
              <a:cxnLst/>
              <a:rect l="l" t="t" r="r" b="b"/>
              <a:pathLst>
                <a:path w="4229100" h="120000" extrusionOk="0">
                  <a:moveTo>
                    <a:pt x="0" y="0"/>
                  </a:moveTo>
                  <a:lnTo>
                    <a:pt x="4229100" y="0"/>
                  </a:lnTo>
                </a:path>
              </a:pathLst>
            </a:custGeom>
            <a:noFill/>
            <a:ln w="12700" cap="flat" cmpd="sng">
              <a:solidFill>
                <a:srgbClr val="64D4EA"/>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sp>
          <p:nvSpPr>
            <p:cNvPr id="14" name="Google Shape;591;p3">
              <a:extLst>
                <a:ext uri="{FF2B5EF4-FFF2-40B4-BE49-F238E27FC236}">
                  <a16:creationId xmlns:a16="http://schemas.microsoft.com/office/drawing/2014/main" xmlns="" id="{FA5A7DDF-CC8E-6005-C75E-FD50FDB243DA}"/>
                </a:ext>
              </a:extLst>
            </p:cNvPr>
            <p:cNvSpPr/>
            <p:nvPr/>
          </p:nvSpPr>
          <p:spPr>
            <a:xfrm>
              <a:off x="6104959" y="6068909"/>
              <a:ext cx="243784" cy="209058"/>
            </a:xfrm>
            <a:prstGeom prst="ellipse">
              <a:avLst/>
            </a:prstGeom>
            <a:solidFill>
              <a:srgbClr val="64D4EA"/>
            </a:solidFill>
            <a:ln w="12700" cap="flat" cmpd="sng">
              <a:solidFill>
                <a:srgbClr val="044D67"/>
              </a:solidFill>
              <a:prstDash val="solid"/>
              <a:miter lim="800000"/>
              <a:headEnd type="none" w="sm" len="sm"/>
              <a:tailEnd type="none" w="sm" len="sm"/>
            </a:ln>
          </p:spPr>
          <p:txBody>
            <a:bodyPr spcFirstLastPara="1" wrap="square" lIns="137138" tIns="68550" rIns="137138" bIns="68550" anchor="ctr" anchorCtr="0">
              <a:noAutofit/>
            </a:bodyPr>
            <a:lstStyle/>
            <a:p>
              <a:pPr algn="ctr">
                <a:buClr>
                  <a:srgbClr val="000000"/>
                </a:buClr>
                <a:buSzPts val="1801"/>
              </a:pPr>
              <a:endParaRPr sz="2702">
                <a:solidFill>
                  <a:srgbClr val="FFFFFF"/>
                </a:solidFill>
                <a:ea typeface="Arial"/>
                <a:cs typeface="Arial"/>
                <a:sym typeface="Arial"/>
              </a:endParaRPr>
            </a:p>
          </p:txBody>
        </p:sp>
      </p:grpSp>
    </p:spTree>
    <p:extLst>
      <p:ext uri="{BB962C8B-B14F-4D97-AF65-F5344CB8AC3E}">
        <p14:creationId xmlns:p14="http://schemas.microsoft.com/office/powerpoint/2010/main" val="887065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animEffect transition="in" filter="barn(inVertical)">
                                      <p:cBhvr>
                                        <p:cTn id="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01E4AFD-617F-BC4B-AB86-7845E9035855}"/>
              </a:ext>
            </a:extLst>
          </p:cNvPr>
          <p:cNvSpPr/>
          <p:nvPr/>
        </p:nvSpPr>
        <p:spPr>
          <a:xfrm>
            <a:off x="9056370" y="211976"/>
            <a:ext cx="87630" cy="5745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x-none"/>
          </a:p>
        </p:txBody>
      </p:sp>
      <p:sp>
        <p:nvSpPr>
          <p:cNvPr id="15" name="Title 1"/>
          <p:cNvSpPr>
            <a:spLocks noGrp="1"/>
          </p:cNvSpPr>
          <p:nvPr>
            <p:ph type="title"/>
          </p:nvPr>
        </p:nvSpPr>
        <p:spPr>
          <a:xfrm>
            <a:off x="137307" y="211975"/>
            <a:ext cx="8886012" cy="574547"/>
          </a:xfrm>
        </p:spPr>
        <p:txBody>
          <a:bodyPr>
            <a:normAutofit fontScale="90000"/>
          </a:bodyPr>
          <a:lstStyle/>
          <a:p>
            <a:pPr algn="l"/>
            <a:r>
              <a:rPr lang="en-US" sz="1900" b="1" dirty="0">
                <a:latin typeface="Arial" pitchFamily="34" charset="0"/>
                <a:cs typeface="Arial" pitchFamily="34" charset="0"/>
              </a:rPr>
              <a:t>5. </a:t>
            </a:r>
            <a:r>
              <a:rPr lang="en-US" sz="1900" b="1" dirty="0" err="1">
                <a:latin typeface="Arial" pitchFamily="34" charset="0"/>
                <a:cs typeface="Arial" pitchFamily="34" charset="0"/>
              </a:rPr>
              <a:t>Chiến</a:t>
            </a:r>
            <a:r>
              <a:rPr lang="en-US" sz="1900" b="1" dirty="0">
                <a:latin typeface="Arial" pitchFamily="34" charset="0"/>
                <a:cs typeface="Arial" pitchFamily="34" charset="0"/>
              </a:rPr>
              <a:t> </a:t>
            </a:r>
            <a:r>
              <a:rPr lang="en-US" sz="1900" b="1" dirty="0" err="1">
                <a:latin typeface="Arial" pitchFamily="34" charset="0"/>
                <a:cs typeface="Arial" pitchFamily="34" charset="0"/>
              </a:rPr>
              <a:t>dịch</a:t>
            </a:r>
            <a:r>
              <a:rPr lang="en-US" sz="1900" b="1" dirty="0">
                <a:latin typeface="Arial" pitchFamily="34" charset="0"/>
                <a:cs typeface="Arial" pitchFamily="34" charset="0"/>
              </a:rPr>
              <a:t> “</a:t>
            </a:r>
            <a:r>
              <a:rPr lang="en-US" sz="1900" b="1" dirty="0" err="1">
                <a:latin typeface="Arial" pitchFamily="34" charset="0"/>
                <a:cs typeface="Arial" pitchFamily="34" charset="0"/>
              </a:rPr>
              <a:t>Tháng</a:t>
            </a:r>
            <a:r>
              <a:rPr lang="en-US" sz="1900" b="1" dirty="0">
                <a:latin typeface="Arial" pitchFamily="34" charset="0"/>
                <a:cs typeface="Arial" pitchFamily="34" charset="0"/>
              </a:rPr>
              <a:t> </a:t>
            </a:r>
            <a:r>
              <a:rPr lang="en-US" sz="1900" b="1" dirty="0" err="1">
                <a:latin typeface="Arial" pitchFamily="34" charset="0"/>
                <a:cs typeface="Arial" pitchFamily="34" charset="0"/>
              </a:rPr>
              <a:t>hành</a:t>
            </a:r>
            <a:r>
              <a:rPr lang="en-US" sz="1900" b="1" dirty="0">
                <a:latin typeface="Arial" pitchFamily="34" charset="0"/>
                <a:cs typeface="Arial" pitchFamily="34" charset="0"/>
              </a:rPr>
              <a:t> </a:t>
            </a:r>
            <a:r>
              <a:rPr lang="en-US" sz="1900" b="1" dirty="0" err="1">
                <a:latin typeface="Arial" pitchFamily="34" charset="0"/>
                <a:cs typeface="Arial" pitchFamily="34" charset="0"/>
              </a:rPr>
              <a:t>động</a:t>
            </a:r>
            <a:r>
              <a:rPr lang="en-US" sz="1900" b="1" dirty="0">
                <a:latin typeface="Arial" pitchFamily="34" charset="0"/>
                <a:cs typeface="Arial" pitchFamily="34" charset="0"/>
              </a:rPr>
              <a:t> </a:t>
            </a:r>
            <a:r>
              <a:rPr lang="en-US" sz="1900" b="1" dirty="0" err="1">
                <a:latin typeface="Arial" pitchFamily="34" charset="0"/>
                <a:cs typeface="Arial" pitchFamily="34" charset="0"/>
              </a:rPr>
              <a:t>tuyên</a:t>
            </a:r>
            <a:r>
              <a:rPr lang="en-US" sz="1900" b="1" dirty="0">
                <a:latin typeface="Arial" pitchFamily="34" charset="0"/>
                <a:cs typeface="Arial" pitchFamily="34" charset="0"/>
              </a:rPr>
              <a:t> </a:t>
            </a:r>
            <a:r>
              <a:rPr lang="en-US" sz="1900" b="1" dirty="0" err="1">
                <a:latin typeface="Arial" pitchFamily="34" charset="0"/>
                <a:cs typeface="Arial" pitchFamily="34" charset="0"/>
              </a:rPr>
              <a:t>truyền</a:t>
            </a:r>
            <a:r>
              <a:rPr lang="en-US" sz="1900" b="1" dirty="0">
                <a:latin typeface="Arial" pitchFamily="34" charset="0"/>
                <a:cs typeface="Arial" pitchFamily="34" charset="0"/>
              </a:rPr>
              <a:t> </a:t>
            </a:r>
            <a:r>
              <a:rPr lang="en-US" sz="1900" b="1" dirty="0" err="1">
                <a:latin typeface="Arial" pitchFamily="34" charset="0"/>
                <a:cs typeface="Arial" pitchFamily="34" charset="0"/>
              </a:rPr>
              <a:t>và</a:t>
            </a:r>
            <a:r>
              <a:rPr lang="en-US" sz="1900" b="1" dirty="0">
                <a:latin typeface="Arial" pitchFamily="34" charset="0"/>
                <a:cs typeface="Arial" pitchFamily="34" charset="0"/>
              </a:rPr>
              <a:t> </a:t>
            </a:r>
            <a:r>
              <a:rPr lang="en-US" sz="1900" b="1" dirty="0" err="1">
                <a:latin typeface="Arial" pitchFamily="34" charset="0"/>
                <a:cs typeface="Arial" pitchFamily="34" charset="0"/>
              </a:rPr>
              <a:t>nhận</a:t>
            </a:r>
            <a:r>
              <a:rPr lang="en-US" sz="1900" b="1" dirty="0">
                <a:latin typeface="Arial" pitchFamily="34" charset="0"/>
                <a:cs typeface="Arial" pitchFamily="34" charset="0"/>
              </a:rPr>
              <a:t> </a:t>
            </a:r>
            <a:r>
              <a:rPr lang="en-US" sz="1900" b="1" dirty="0" err="1">
                <a:latin typeface="Arial" pitchFamily="34" charset="0"/>
                <a:cs typeface="Arial" pitchFamily="34" charset="0"/>
              </a:rPr>
              <a:t>diện</a:t>
            </a:r>
            <a:r>
              <a:rPr lang="en-US" sz="1900" b="1" dirty="0">
                <a:latin typeface="Arial" pitchFamily="34" charset="0"/>
                <a:cs typeface="Arial" pitchFamily="34" charset="0"/>
              </a:rPr>
              <a:t> </a:t>
            </a:r>
            <a:r>
              <a:rPr lang="en-US" sz="1900" b="1" dirty="0" err="1">
                <a:latin typeface="Arial" pitchFamily="34" charset="0"/>
                <a:cs typeface="Arial" pitchFamily="34" charset="0"/>
              </a:rPr>
              <a:t>phòng</a:t>
            </a:r>
            <a:r>
              <a:rPr lang="en-US" sz="1900" b="1" dirty="0">
                <a:latin typeface="Arial" pitchFamily="34" charset="0"/>
                <a:cs typeface="Arial" pitchFamily="34" charset="0"/>
              </a:rPr>
              <a:t> </a:t>
            </a:r>
            <a:r>
              <a:rPr lang="en-US" sz="1900" b="1" dirty="0" err="1">
                <a:latin typeface="Arial" pitchFamily="34" charset="0"/>
                <a:cs typeface="Arial" pitchFamily="34" charset="0"/>
              </a:rPr>
              <a:t>chống</a:t>
            </a:r>
            <a:r>
              <a:rPr lang="en-US" sz="1900" b="1" dirty="0">
                <a:latin typeface="Arial" pitchFamily="34" charset="0"/>
                <a:cs typeface="Arial" pitchFamily="34" charset="0"/>
              </a:rPr>
              <a:t> </a:t>
            </a:r>
            <a:r>
              <a:rPr lang="en-US" sz="1900" b="1" dirty="0" err="1">
                <a:latin typeface="Arial" pitchFamily="34" charset="0"/>
                <a:cs typeface="Arial" pitchFamily="34" charset="0"/>
              </a:rPr>
              <a:t>lừa</a:t>
            </a:r>
            <a:r>
              <a:rPr lang="en-US" sz="1900" b="1" dirty="0">
                <a:latin typeface="Arial" pitchFamily="34" charset="0"/>
                <a:cs typeface="Arial" pitchFamily="34" charset="0"/>
              </a:rPr>
              <a:t> </a:t>
            </a:r>
            <a:r>
              <a:rPr lang="en-US" sz="1900" b="1" dirty="0" err="1">
                <a:latin typeface="Arial" pitchFamily="34" charset="0"/>
                <a:cs typeface="Arial" pitchFamily="34" charset="0"/>
              </a:rPr>
              <a:t>đảo</a:t>
            </a:r>
            <a:r>
              <a:rPr lang="en-US" sz="1900" b="1" dirty="0">
                <a:latin typeface="Arial" pitchFamily="34" charset="0"/>
                <a:cs typeface="Arial" pitchFamily="34" charset="0"/>
              </a:rPr>
              <a:t> </a:t>
            </a:r>
            <a:r>
              <a:rPr lang="en-US" sz="1900" b="1" dirty="0" err="1">
                <a:latin typeface="Arial" pitchFamily="34" charset="0"/>
                <a:cs typeface="Arial" pitchFamily="34" charset="0"/>
              </a:rPr>
              <a:t>trực</a:t>
            </a:r>
            <a:r>
              <a:rPr lang="en-US" sz="1900" b="1" dirty="0">
                <a:latin typeface="Arial" pitchFamily="34" charset="0"/>
                <a:cs typeface="Arial" pitchFamily="34" charset="0"/>
              </a:rPr>
              <a:t> </a:t>
            </a:r>
            <a:r>
              <a:rPr lang="en-US" sz="1900" b="1" dirty="0" err="1">
                <a:latin typeface="Arial" pitchFamily="34" charset="0"/>
                <a:cs typeface="Arial" pitchFamily="34" charset="0"/>
              </a:rPr>
              <a:t>tuyến</a:t>
            </a:r>
            <a:r>
              <a:rPr lang="en-US" sz="1900" b="1" dirty="0">
                <a:latin typeface="Arial" pitchFamily="34" charset="0"/>
                <a:cs typeface="Arial" pitchFamily="34" charset="0"/>
              </a:rPr>
              <a:t>” (23/6 - 23/7/2023)</a:t>
            </a:r>
          </a:p>
        </p:txBody>
      </p:sp>
      <p:sp>
        <p:nvSpPr>
          <p:cNvPr id="8" name="TextBox 7"/>
          <p:cNvSpPr txBox="1"/>
          <p:nvPr/>
        </p:nvSpPr>
        <p:spPr>
          <a:xfrm>
            <a:off x="7947768" y="4728531"/>
            <a:ext cx="1105239" cy="292388"/>
          </a:xfrm>
          <a:prstGeom prst="rect">
            <a:avLst/>
          </a:prstGeom>
          <a:noFill/>
        </p:spPr>
        <p:txBody>
          <a:bodyPr wrap="none" rtlCol="0">
            <a:spAutoFit/>
          </a:bodyPr>
          <a:lstStyle/>
          <a:p>
            <a:pPr algn="r"/>
            <a:r>
              <a:rPr lang="en-US" sz="1300" b="1" dirty="0">
                <a:solidFill>
                  <a:srgbClr val="0048C0"/>
                </a:solidFill>
                <a:latin typeface="Arial" pitchFamily="34" charset="0"/>
                <a:cs typeface="Arial" pitchFamily="34" charset="0"/>
              </a:rPr>
              <a:t>Trang </a:t>
            </a:r>
            <a:r>
              <a:rPr lang="en-US" sz="1300" b="1" dirty="0" smtClean="0">
                <a:solidFill>
                  <a:srgbClr val="0048C0"/>
                </a:solidFill>
                <a:latin typeface="Arial" pitchFamily="34" charset="0"/>
                <a:cs typeface="Arial" pitchFamily="34" charset="0"/>
              </a:rPr>
              <a:t>06/13</a:t>
            </a:r>
            <a:endParaRPr lang="en-US" sz="1300" b="1" dirty="0">
              <a:solidFill>
                <a:srgbClr val="0048C0"/>
              </a:solidFill>
              <a:latin typeface="Arial" pitchFamily="34" charset="0"/>
              <a:cs typeface="Arial" pitchFamily="34" charset="0"/>
            </a:endParaRPr>
          </a:p>
        </p:txBody>
      </p:sp>
      <p:sp>
        <p:nvSpPr>
          <p:cNvPr id="4" name="TextBox 3">
            <a:extLst>
              <a:ext uri="{FF2B5EF4-FFF2-40B4-BE49-F238E27FC236}">
                <a16:creationId xmlns:a16="http://schemas.microsoft.com/office/drawing/2014/main" xmlns="" id="{810AFF46-9260-9705-1E03-95FD3B9E16C0}"/>
              </a:ext>
            </a:extLst>
          </p:cNvPr>
          <p:cNvSpPr txBox="1"/>
          <p:nvPr/>
        </p:nvSpPr>
        <p:spPr>
          <a:xfrm>
            <a:off x="416260" y="4740694"/>
            <a:ext cx="6403722" cy="292388"/>
          </a:xfrm>
          <a:prstGeom prst="rect">
            <a:avLst/>
          </a:prstGeom>
          <a:noFill/>
        </p:spPr>
        <p:txBody>
          <a:bodyPr wrap="square" rtlCol="0">
            <a:spAutoFit/>
          </a:bodyPr>
          <a:lstStyle/>
          <a:p>
            <a:r>
              <a:rPr lang="en-US" sz="1300" b="1" dirty="0">
                <a:solidFill>
                  <a:srgbClr val="0048C0"/>
                </a:solidFill>
                <a:latin typeface="Arial" pitchFamily="34" charset="0"/>
                <a:cs typeface="Arial" pitchFamily="34" charset="0"/>
              </a:rPr>
              <a:t>Phần 1. </a:t>
            </a:r>
            <a:r>
              <a:rPr lang="en-US" sz="1300" b="1" dirty="0" err="1">
                <a:solidFill>
                  <a:srgbClr val="0048C0"/>
                </a:solidFill>
                <a:latin typeface="Arial" pitchFamily="34" charset="0"/>
                <a:cs typeface="Arial" pitchFamily="34" charset="0"/>
              </a:rPr>
              <a:t>Sơ</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lược</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tình</a:t>
            </a:r>
            <a:r>
              <a:rPr lang="en-US" sz="1300" b="1" dirty="0">
                <a:solidFill>
                  <a:srgbClr val="0048C0"/>
                </a:solidFill>
                <a:latin typeface="Arial" pitchFamily="34" charset="0"/>
                <a:cs typeface="Arial" pitchFamily="34" charset="0"/>
              </a:rPr>
              <a:t> </a:t>
            </a:r>
            <a:r>
              <a:rPr lang="en-US" sz="1300" b="1" dirty="0" err="1">
                <a:solidFill>
                  <a:srgbClr val="0048C0"/>
                </a:solidFill>
                <a:latin typeface="Arial" pitchFamily="34" charset="0"/>
                <a:cs typeface="Arial" pitchFamily="34" charset="0"/>
              </a:rPr>
              <a:t>hình</a:t>
            </a:r>
            <a:r>
              <a:rPr lang="vi-VN" sz="1300" b="1" dirty="0">
                <a:solidFill>
                  <a:srgbClr val="0048C0"/>
                </a:solidFill>
                <a:latin typeface="Arial" pitchFamily="34" charset="0"/>
                <a:cs typeface="Arial" pitchFamily="34" charset="0"/>
              </a:rPr>
              <a:t> an toàn thông tin năm 2023</a:t>
            </a:r>
            <a:endParaRPr lang="en-US" sz="1300" b="1" dirty="0">
              <a:solidFill>
                <a:srgbClr val="0048C0"/>
              </a:solidFill>
              <a:latin typeface="Arial" pitchFamily="34" charset="0"/>
              <a:cs typeface="Arial" pitchFamily="34" charset="0"/>
            </a:endParaRPr>
          </a:p>
        </p:txBody>
      </p:sp>
      <p:pic>
        <p:nvPicPr>
          <p:cNvPr id="6" name="Picture 2">
            <a:extLst>
              <a:ext uri="{FF2B5EF4-FFF2-40B4-BE49-F238E27FC236}">
                <a16:creationId xmlns:a16="http://schemas.microsoft.com/office/drawing/2014/main" xmlns="" id="{89FC10F7-174B-AA9B-FC3E-E11DB1CF5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0" y="4682101"/>
            <a:ext cx="342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Tháng hành động tuyên truyền về nhận diện và phòng chống lừa đảo trực tuyến">
            <a:extLst>
              <a:ext uri="{FF2B5EF4-FFF2-40B4-BE49-F238E27FC236}">
                <a16:creationId xmlns:a16="http://schemas.microsoft.com/office/drawing/2014/main" xmlns="" id="{37611BC9-C27C-8065-C728-6DDA6E69D1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126483"/>
            <a:ext cx="4506989" cy="2816868"/>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xmlns="" id="{FF6A3C63-4F00-779F-EB8B-0138C698E731}"/>
              </a:ext>
            </a:extLst>
          </p:cNvPr>
          <p:cNvSpPr>
            <a:spLocks noGrp="1"/>
          </p:cNvSpPr>
          <p:nvPr>
            <p:ph idx="1"/>
          </p:nvPr>
        </p:nvSpPr>
        <p:spPr>
          <a:xfrm>
            <a:off x="4876799" y="1657350"/>
            <a:ext cx="4146520" cy="1600200"/>
          </a:xfrm>
        </p:spPr>
        <p:txBody>
          <a:bodyPr>
            <a:normAutofit/>
          </a:bodyPr>
          <a:lstStyle/>
          <a:p>
            <a:pPr algn="just">
              <a:buFont typeface="Wingdings" panose="05000000000000000000" pitchFamily="2" charset="2"/>
              <a:buChar char="q"/>
            </a:pPr>
            <a:r>
              <a:rPr lang="en-US" sz="1400" b="1" dirty="0">
                <a:solidFill>
                  <a:srgbClr val="C00000"/>
                </a:solidFill>
                <a:latin typeface="Arial (Body)"/>
              </a:rPr>
              <a:t>100% </a:t>
            </a:r>
            <a:r>
              <a:rPr lang="en-US" sz="1400" dirty="0" err="1">
                <a:latin typeface="Arial (Body)"/>
              </a:rPr>
              <a:t>Bộ</a:t>
            </a:r>
            <a:r>
              <a:rPr lang="en-US" sz="1400" dirty="0">
                <a:latin typeface="Arial (Body)"/>
              </a:rPr>
              <a:t>, </a:t>
            </a:r>
            <a:r>
              <a:rPr lang="en-US" sz="1400" dirty="0" err="1">
                <a:latin typeface="Arial (Body)"/>
              </a:rPr>
              <a:t>ngành</a:t>
            </a:r>
            <a:r>
              <a:rPr lang="en-US" sz="1400" dirty="0">
                <a:latin typeface="Arial (Body)"/>
              </a:rPr>
              <a:t>, </a:t>
            </a:r>
            <a:r>
              <a:rPr lang="en-US" sz="1400" dirty="0" err="1">
                <a:latin typeface="Arial (Body)"/>
              </a:rPr>
              <a:t>địa</a:t>
            </a:r>
            <a:r>
              <a:rPr lang="en-US" sz="1400" dirty="0">
                <a:latin typeface="Arial (Body)"/>
              </a:rPr>
              <a:t> </a:t>
            </a:r>
            <a:r>
              <a:rPr lang="en-US" sz="1400" dirty="0" err="1">
                <a:latin typeface="Arial (Body)"/>
              </a:rPr>
              <a:t>phương</a:t>
            </a:r>
            <a:r>
              <a:rPr lang="en-US" sz="1400" dirty="0">
                <a:latin typeface="Arial (Body)"/>
              </a:rPr>
              <a:t> </a:t>
            </a:r>
            <a:r>
              <a:rPr lang="en-US" sz="1400" dirty="0" err="1">
                <a:latin typeface="Arial (Body)"/>
              </a:rPr>
              <a:t>tham</a:t>
            </a:r>
            <a:r>
              <a:rPr lang="en-US" sz="1400" dirty="0">
                <a:latin typeface="Arial (Body)"/>
              </a:rPr>
              <a:t> </a:t>
            </a:r>
            <a:r>
              <a:rPr lang="en-US" sz="1400" dirty="0" err="1">
                <a:latin typeface="Arial (Body)"/>
              </a:rPr>
              <a:t>gia</a:t>
            </a:r>
            <a:r>
              <a:rPr lang="en-US" sz="1400" dirty="0">
                <a:latin typeface="Arial (Body)"/>
              </a:rPr>
              <a:t>.</a:t>
            </a:r>
          </a:p>
          <a:p>
            <a:pPr algn="just">
              <a:buFont typeface="Wingdings" panose="05000000000000000000" pitchFamily="2" charset="2"/>
              <a:buChar char="q"/>
            </a:pPr>
            <a:r>
              <a:rPr lang="en-US" sz="1400" b="1" dirty="0">
                <a:solidFill>
                  <a:srgbClr val="C00000"/>
                </a:solidFill>
                <a:latin typeface="Arial (Body)"/>
              </a:rPr>
              <a:t>108</a:t>
            </a:r>
            <a:r>
              <a:rPr lang="en-US" sz="1400" dirty="0">
                <a:latin typeface="Arial (Body)"/>
              </a:rPr>
              <a:t> </a:t>
            </a:r>
            <a:r>
              <a:rPr lang="en-US" sz="1400" dirty="0" err="1">
                <a:latin typeface="Arial (Body)"/>
              </a:rPr>
              <a:t>Cơ</a:t>
            </a:r>
            <a:r>
              <a:rPr lang="en-US" sz="1400" dirty="0">
                <a:latin typeface="Arial (Body)"/>
              </a:rPr>
              <a:t> </a:t>
            </a:r>
            <a:r>
              <a:rPr lang="en-US" sz="1400" dirty="0" err="1">
                <a:latin typeface="Arial (Body)"/>
              </a:rPr>
              <a:t>quan</a:t>
            </a:r>
            <a:r>
              <a:rPr lang="en-US" sz="1400" dirty="0">
                <a:latin typeface="Arial (Body)"/>
              </a:rPr>
              <a:t> </a:t>
            </a:r>
            <a:r>
              <a:rPr lang="en-US" sz="1400" dirty="0" err="1">
                <a:latin typeface="Arial (Body)"/>
              </a:rPr>
              <a:t>báo</a:t>
            </a:r>
            <a:r>
              <a:rPr lang="en-US" sz="1400" dirty="0">
                <a:latin typeface="Arial (Body)"/>
              </a:rPr>
              <a:t> </a:t>
            </a:r>
            <a:r>
              <a:rPr lang="en-US" sz="1400" dirty="0" err="1">
                <a:latin typeface="Arial (Body)"/>
              </a:rPr>
              <a:t>chí</a:t>
            </a:r>
            <a:r>
              <a:rPr lang="en-US" sz="1400" dirty="0">
                <a:latin typeface="Arial (Body)"/>
              </a:rPr>
              <a:t> </a:t>
            </a:r>
            <a:r>
              <a:rPr lang="en-US" sz="1400" dirty="0" err="1">
                <a:latin typeface="Arial (Body)"/>
              </a:rPr>
              <a:t>tham</a:t>
            </a:r>
            <a:r>
              <a:rPr lang="en-US" sz="1400" dirty="0">
                <a:latin typeface="Arial (Body)"/>
              </a:rPr>
              <a:t> </a:t>
            </a:r>
            <a:r>
              <a:rPr lang="en-US" sz="1400" dirty="0" err="1">
                <a:latin typeface="Arial (Body)"/>
              </a:rPr>
              <a:t>gia</a:t>
            </a:r>
            <a:r>
              <a:rPr lang="en-US" sz="1400" dirty="0">
                <a:latin typeface="Arial (Body)"/>
              </a:rPr>
              <a:t>.</a:t>
            </a:r>
          </a:p>
          <a:p>
            <a:pPr algn="just">
              <a:buFont typeface="Wingdings" panose="05000000000000000000" pitchFamily="2" charset="2"/>
              <a:buChar char="q"/>
            </a:pPr>
            <a:r>
              <a:rPr lang="en-US" sz="1400" b="1" dirty="0">
                <a:solidFill>
                  <a:srgbClr val="C00000"/>
                </a:solidFill>
                <a:latin typeface="Arial (Body)"/>
              </a:rPr>
              <a:t>2.000</a:t>
            </a:r>
            <a:r>
              <a:rPr lang="en-US" sz="1400" dirty="0">
                <a:latin typeface="Arial (Body)"/>
              </a:rPr>
              <a:t> video, </a:t>
            </a:r>
            <a:r>
              <a:rPr lang="en-US" sz="1400" b="1" dirty="0">
                <a:solidFill>
                  <a:srgbClr val="C00000"/>
                </a:solidFill>
                <a:latin typeface="Arial (Body)"/>
              </a:rPr>
              <a:t>1.550</a:t>
            </a:r>
            <a:r>
              <a:rPr lang="en-US" sz="1400" dirty="0">
                <a:latin typeface="Arial (Body)"/>
              </a:rPr>
              <a:t> </a:t>
            </a:r>
            <a:r>
              <a:rPr lang="en-US" sz="1400" dirty="0" err="1">
                <a:latin typeface="Arial (Body)"/>
              </a:rPr>
              <a:t>bài</a:t>
            </a:r>
            <a:r>
              <a:rPr lang="en-US" sz="1400" dirty="0">
                <a:latin typeface="Arial (Body)"/>
              </a:rPr>
              <a:t> </a:t>
            </a:r>
            <a:r>
              <a:rPr lang="en-US" sz="1400" dirty="0" err="1">
                <a:latin typeface="Arial (Body)"/>
              </a:rPr>
              <a:t>viết</a:t>
            </a:r>
            <a:r>
              <a:rPr lang="en-US" sz="1400" dirty="0">
                <a:latin typeface="Arial (Body)"/>
              </a:rPr>
              <a:t> </a:t>
            </a:r>
            <a:r>
              <a:rPr lang="en-US" sz="1400" dirty="0" err="1">
                <a:latin typeface="Arial (Body)"/>
              </a:rPr>
              <a:t>tuyên</a:t>
            </a:r>
            <a:r>
              <a:rPr lang="en-US" sz="1400" dirty="0">
                <a:latin typeface="Arial (Body)"/>
              </a:rPr>
              <a:t> </a:t>
            </a:r>
            <a:r>
              <a:rPr lang="en-US" sz="1400" dirty="0" err="1">
                <a:latin typeface="Arial (Body)"/>
              </a:rPr>
              <a:t>truyền</a:t>
            </a:r>
            <a:r>
              <a:rPr lang="en-US" sz="1400" dirty="0">
                <a:latin typeface="Arial (Body)"/>
              </a:rPr>
              <a:t>, </a:t>
            </a:r>
            <a:r>
              <a:rPr lang="en-US" sz="1400" b="1" dirty="0">
                <a:solidFill>
                  <a:srgbClr val="C00000"/>
                </a:solidFill>
                <a:latin typeface="Arial (Body)"/>
              </a:rPr>
              <a:t>500</a:t>
            </a:r>
            <a:r>
              <a:rPr lang="en-US" sz="1400" dirty="0">
                <a:latin typeface="Arial (Body)"/>
              </a:rPr>
              <a:t> video </a:t>
            </a:r>
            <a:r>
              <a:rPr lang="en-US" sz="1400" dirty="0" err="1">
                <a:latin typeface="Arial (Body)"/>
              </a:rPr>
              <a:t>truyền</a:t>
            </a:r>
            <a:r>
              <a:rPr lang="en-US" sz="1400" dirty="0">
                <a:latin typeface="Arial (Body)"/>
              </a:rPr>
              <a:t> </a:t>
            </a:r>
            <a:r>
              <a:rPr lang="en-US" sz="1400" dirty="0" err="1">
                <a:latin typeface="Arial (Body)"/>
              </a:rPr>
              <a:t>hình</a:t>
            </a:r>
            <a:r>
              <a:rPr lang="en-US" sz="1400" dirty="0">
                <a:latin typeface="Arial (Body)"/>
              </a:rPr>
              <a:t>.</a:t>
            </a:r>
          </a:p>
          <a:p>
            <a:pPr algn="just">
              <a:buFont typeface="Wingdings" panose="05000000000000000000" pitchFamily="2" charset="2"/>
              <a:buChar char="q"/>
            </a:pPr>
            <a:r>
              <a:rPr lang="vi-VN" sz="1400" b="1" dirty="0">
                <a:solidFill>
                  <a:srgbClr val="C00000"/>
                </a:solidFill>
                <a:latin typeface="Arial (Body)"/>
              </a:rPr>
              <a:t>2,1 tỷ </a:t>
            </a:r>
            <a:r>
              <a:rPr lang="vi-VN" sz="1400" dirty="0">
                <a:latin typeface="Arial (Body)"/>
              </a:rPr>
              <a:t>lượt xem từ </a:t>
            </a:r>
            <a:r>
              <a:rPr lang="vi-VN" sz="1400" b="1" dirty="0">
                <a:solidFill>
                  <a:srgbClr val="C00000"/>
                </a:solidFill>
                <a:latin typeface="Arial (Body)"/>
              </a:rPr>
              <a:t>20,85 triệu </a:t>
            </a:r>
            <a:r>
              <a:rPr lang="vi-VN" sz="1400" dirty="0">
                <a:latin typeface="Arial (Body)"/>
              </a:rPr>
              <a:t>người dùng, </a:t>
            </a:r>
            <a:r>
              <a:rPr lang="vi-VN" sz="1400" b="1" dirty="0">
                <a:solidFill>
                  <a:srgbClr val="C00000"/>
                </a:solidFill>
                <a:latin typeface="Arial (Body)"/>
              </a:rPr>
              <a:t>2.000 </a:t>
            </a:r>
            <a:r>
              <a:rPr lang="vi-VN" sz="1400" dirty="0">
                <a:latin typeface="Arial (Body)"/>
              </a:rPr>
              <a:t>cuốn</a:t>
            </a:r>
            <a:r>
              <a:rPr lang="vi-VN" sz="1400" b="1" dirty="0">
                <a:solidFill>
                  <a:srgbClr val="C00000"/>
                </a:solidFill>
                <a:latin typeface="Arial (Body)"/>
              </a:rPr>
              <a:t> </a:t>
            </a:r>
            <a:r>
              <a:rPr lang="vi-VN" sz="1400" dirty="0">
                <a:latin typeface="Arial (Body)"/>
              </a:rPr>
              <a:t>sổ tay và hơn </a:t>
            </a:r>
            <a:r>
              <a:rPr lang="vi-VN" sz="1400" b="1" dirty="0">
                <a:solidFill>
                  <a:srgbClr val="C00000"/>
                </a:solidFill>
                <a:latin typeface="Arial (Body)"/>
              </a:rPr>
              <a:t>323.800</a:t>
            </a:r>
            <a:r>
              <a:rPr lang="vi-VN" sz="1400" dirty="0">
                <a:latin typeface="Arial (Body)"/>
              </a:rPr>
              <a:t> tờ rơi</a:t>
            </a:r>
            <a:r>
              <a:rPr lang="en-US" sz="1100" dirty="0">
                <a:latin typeface="Arial (Body)"/>
              </a:rPr>
              <a:t>…</a:t>
            </a:r>
            <a:endParaRPr lang="en-US" sz="1400" dirty="0">
              <a:latin typeface="Arial (Body)"/>
            </a:endParaRPr>
          </a:p>
        </p:txBody>
      </p:sp>
    </p:spTree>
    <p:extLst>
      <p:ext uri="{BB962C8B-B14F-4D97-AF65-F5344CB8AC3E}">
        <p14:creationId xmlns:p14="http://schemas.microsoft.com/office/powerpoint/2010/main" val="273386489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2427</TotalTime>
  <Words>1870</Words>
  <Application>Microsoft Office PowerPoint</Application>
  <PresentationFormat>On-screen Show (16:9)</PresentationFormat>
  <Paragraphs>142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Một số nhiệm vụ trọng tâm về An toàn thông tin trong Chuyển đổi số năm 2024</vt:lpstr>
      <vt:lpstr>Quan điểm chỉ đạo về an toàn thông tin trong Chuyển đổi số</vt:lpstr>
      <vt:lpstr>                               Nội dung trình bày</vt:lpstr>
      <vt:lpstr>                               Nội dung trình bày</vt:lpstr>
      <vt:lpstr>1. Nhiệm vụ trọng tâm về an toàn thông tin mạng đã triển khai</vt:lpstr>
      <vt:lpstr>2. Tình hình tấn công mạng vào các hệ thống thông tin tại Việt Nam</vt:lpstr>
      <vt:lpstr>3. Thiết lập 3 Nền tảng số quốc gia</vt:lpstr>
      <vt:lpstr>4. Bảo vệ người dân trên Không gian mạng</vt:lpstr>
      <vt:lpstr>5. Chiến dịch “Tháng hành động tuyên truyền và nhận diện phòng chống lừa đảo trực tuyến” (23/6 - 23/7/2023)</vt:lpstr>
      <vt:lpstr>                               Nội dung trình bày</vt:lpstr>
      <vt:lpstr>1. Thúc đẩy triển khai đồng bộ, toàn diện công tác bảo đảm ATTTM</vt:lpstr>
      <vt:lpstr>2. Giải quyết những nguy cơ tiềm ẩn hoặc đã nằm sẵn trong hệ thống thông tin là ưu tiên hàng đầu</vt:lpstr>
      <vt:lpstr>3. Diễn tập thực chiến an toàn thông tin mạng</vt:lpstr>
      <vt:lpstr>4. Sử dụng thường xuyên, hiệu quả các Nền tảng số được hỗ trợ</vt:lpstr>
      <vt:lpstr>5. Chú trọng nâng cao nhận thức, kỹ năng an toàn thông tin mạng</vt:lpstr>
      <vt:lpstr>6. Tăng cường triển khai các biện pháp bảo đảm ATTT cho các HTTT nội bộ có xử lý một lượng lớn thông tin cá nhân hoặc triển khai trên diện rộng</vt:lpstr>
      <vt:lpstr>Trân trọng cảm ơn Quý vị đã lắng nghe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dungnm</dc:creator>
  <cp:lastModifiedBy>AIS</cp:lastModifiedBy>
  <cp:revision>415</cp:revision>
  <dcterms:created xsi:type="dcterms:W3CDTF">2023-06-26T11:51:30Z</dcterms:created>
  <dcterms:modified xsi:type="dcterms:W3CDTF">2023-12-14T04:55:43Z</dcterms:modified>
</cp:coreProperties>
</file>