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8" r:id="rId4"/>
    <p:sldId id="257" r:id="rId5"/>
    <p:sldId id="261" r:id="rId6"/>
    <p:sldId id="262" r:id="rId7"/>
    <p:sldId id="264" r:id="rId8"/>
    <p:sldId id="263" r:id="rId9"/>
    <p:sldId id="265" r:id="rId10"/>
    <p:sldId id="270" r:id="rId11"/>
    <p:sldId id="266" r:id="rId12"/>
    <p:sldId id="267" r:id="rId13"/>
    <p:sldId id="268" r:id="rId14"/>
    <p:sldId id="269" r:id="rId15"/>
    <p:sldId id="26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DFF"/>
    <a:srgbClr val="5DD5FF"/>
    <a:srgbClr val="FF9933"/>
    <a:srgbClr val="9EFF29"/>
    <a:srgbClr val="003635"/>
    <a:srgbClr val="00217E"/>
    <a:srgbClr val="600000"/>
    <a:srgbClr val="FF8225"/>
    <a:srgbClr val="FF2549"/>
    <a:srgbClr val="FF0D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54587-4DA9-46F7-8BED-6E54B7170150}" v="8758" dt="2022-09-08T16:37:33.9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0" autoAdjust="0"/>
    <p:restoredTop sz="85022" autoAdjust="0"/>
  </p:normalViewPr>
  <p:slideViewPr>
    <p:cSldViewPr snapToGrid="0">
      <p:cViewPr varScale="1">
        <p:scale>
          <a:sx n="109" d="100"/>
          <a:sy n="109" d="100"/>
        </p:scale>
        <p:origin x="576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4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76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92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72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46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25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65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42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321" y="1917290"/>
            <a:ext cx="8096860" cy="146746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0657" y="3639165"/>
            <a:ext cx="7766107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179871"/>
            <a:ext cx="8229600" cy="356911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363" y="436033"/>
            <a:ext cx="655593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013" y="1209366"/>
            <a:ext cx="6526162" cy="350862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93" y="138907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803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80429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803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80429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Visio_Drawing.vsd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85" y="1814052"/>
            <a:ext cx="8532658" cy="1622322"/>
          </a:xfrm>
        </p:spPr>
        <p:txBody>
          <a:bodyPr>
            <a:normAutofit/>
          </a:bodyPr>
          <a:lstStyle/>
          <a:p>
            <a:r>
              <a:rPr lang="en-US" b="1"/>
              <a:t>Tích hợp, chia sẻ </a:t>
            </a:r>
            <a:br>
              <a:rPr lang="en-US" b="1"/>
            </a:br>
            <a:r>
              <a:rPr lang="en-US" b="1"/>
              <a:t>thông tin giảng viên với các hệ thống khác</a:t>
            </a:r>
            <a:endParaRPr lang="en-US" b="1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5658638-2DF5-45CC-BB6E-83112000E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657" y="3639165"/>
            <a:ext cx="8303343" cy="678426"/>
          </a:xfrm>
        </p:spPr>
        <p:txBody>
          <a:bodyPr>
            <a:normAutofit/>
          </a:bodyPr>
          <a:lstStyle/>
          <a:p>
            <a:r>
              <a:rPr lang="en-US" sz="1700"/>
              <a:t>Ng</a:t>
            </a:r>
            <a:r>
              <a:rPr lang="vi-VN" sz="1700"/>
              <a:t>ư</a:t>
            </a:r>
            <a:r>
              <a:rPr lang="en-US" sz="1700"/>
              <a:t>ời trình bày: Nhâm Ngọc Tân</a:t>
            </a:r>
          </a:p>
          <a:p>
            <a:r>
              <a:rPr lang="en-US" sz="1700"/>
              <a:t>Phó Giám đốc Trung tâm CNPM &amp; GIS – Cục CNTT và DL TNMT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Mô hình kết nối, tích hợp, chia sẻ dữ liệu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AA842F-1AE7-4E21-807D-58725C4E0E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2446" y="1526100"/>
            <a:ext cx="4907937" cy="352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80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Quy trình kết nối, tích hợp, chia sẻ dữ liệu</a:t>
            </a:r>
            <a:endParaRPr lang="en-US" b="1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F7ED227-E837-48E2-AAC7-86AB0FC84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1823" y="1461944"/>
            <a:ext cx="841008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0B632CD-FB9C-4176-869D-2F9417E291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994558"/>
              </p:ext>
            </p:extLst>
          </p:nvPr>
        </p:nvGraphicFramePr>
        <p:xfrm>
          <a:off x="1834443" y="1461945"/>
          <a:ext cx="5460717" cy="3696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4" imgW="9874108" imgH="6686788" progId="Visio.Drawing.15">
                  <p:embed/>
                </p:oleObj>
              </mc:Choice>
              <mc:Fallback>
                <p:oleObj name="Visio" r:id="rId4" imgW="9874108" imgH="6686788" progId="Visio.Drawing.15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0B632CD-FB9C-4176-869D-2F9417E291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4443" y="1461945"/>
                        <a:ext cx="5460717" cy="36969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1990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/>
              <a:t>URL: https://api.monre.gov.vn/token</a:t>
            </a:r>
          </a:p>
          <a:p>
            <a:pPr lvl="0"/>
            <a:r>
              <a:rPr lang="en-US"/>
              <a:t>Method: POST</a:t>
            </a:r>
          </a:p>
          <a:p>
            <a:pPr lvl="0"/>
            <a:r>
              <a:rPr lang="en-US"/>
              <a:t>Định dạng gói tin: application/x-www-form-urlencoded</a:t>
            </a:r>
          </a:p>
          <a:p>
            <a:pPr lvl="0"/>
            <a:r>
              <a:rPr lang="en-US"/>
              <a:t>Header bảo mật: Authorization: Basic Base64 (consumer-key:consumer-secret)</a:t>
            </a:r>
          </a:p>
          <a:p>
            <a:pPr lvl="0"/>
            <a:r>
              <a:rPr lang="en-US"/>
              <a:t>Thông tin đầu vào: grant_type=client_credentials</a:t>
            </a:r>
          </a:p>
          <a:p>
            <a:r>
              <a:rPr lang="en-US"/>
              <a:t>Thông tin đầu ra: thông tin access token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Lấy thông tin token từ LGSP của Bộ TN&amp;MT</a:t>
            </a:r>
            <a:endParaRPr lang="en-US" b="1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44CCE0E-076C-44DC-8CE0-FE6AC985C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7424"/>
              </p:ext>
            </p:extLst>
          </p:nvPr>
        </p:nvGraphicFramePr>
        <p:xfrm>
          <a:off x="961509" y="3940098"/>
          <a:ext cx="6532211" cy="1074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5009">
                  <a:extLst>
                    <a:ext uri="{9D8B030D-6E8A-4147-A177-3AD203B41FA5}">
                      <a16:colId xmlns:a16="http://schemas.microsoft.com/office/drawing/2014/main" val="3538071273"/>
                    </a:ext>
                  </a:extLst>
                </a:gridCol>
                <a:gridCol w="816526">
                  <a:extLst>
                    <a:ext uri="{9D8B030D-6E8A-4147-A177-3AD203B41FA5}">
                      <a16:colId xmlns:a16="http://schemas.microsoft.com/office/drawing/2014/main" val="2237327330"/>
                    </a:ext>
                  </a:extLst>
                </a:gridCol>
                <a:gridCol w="875498">
                  <a:extLst>
                    <a:ext uri="{9D8B030D-6E8A-4147-A177-3AD203B41FA5}">
                      <a16:colId xmlns:a16="http://schemas.microsoft.com/office/drawing/2014/main" val="3573186968"/>
                    </a:ext>
                  </a:extLst>
                </a:gridCol>
                <a:gridCol w="3275178">
                  <a:extLst>
                    <a:ext uri="{9D8B030D-6E8A-4147-A177-3AD203B41FA5}">
                      <a16:colId xmlns:a16="http://schemas.microsoft.com/office/drawing/2014/main" val="517615437"/>
                    </a:ext>
                  </a:extLst>
                </a:gridCol>
              </a:tblGrid>
              <a:tr h="255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Tên trường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Kiểu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Bắt buộc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Mô tả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0721756"/>
                  </a:ext>
                </a:extLst>
              </a:tr>
              <a:tr h="35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access_token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Chuỗi token được cấp tương ứng với một phiên làm việc của một HTTT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746331"/>
                  </a:ext>
                </a:extLst>
              </a:tr>
              <a:tr h="35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token_type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string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Kiểu token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7640953"/>
                  </a:ext>
                </a:extLst>
              </a:tr>
              <a:tr h="35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expires_in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Thời gian token có hiệu lực (giây)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463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254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73" y="1419079"/>
            <a:ext cx="6008913" cy="3724421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URL: https://api.monre.gov.vn/danhmuc/AllCategory/1.0.0?isDanhMuc=COQUANDONVI</a:t>
            </a:r>
          </a:p>
          <a:p>
            <a:r>
              <a:rPr lang="en-US"/>
              <a:t>Method: GET</a:t>
            </a:r>
          </a:p>
          <a:p>
            <a:r>
              <a:rPr lang="en-US"/>
              <a:t>Header bảo mật: </a:t>
            </a:r>
          </a:p>
          <a:p>
            <a:pPr marL="0" indent="0">
              <a:buNone/>
            </a:pPr>
            <a:r>
              <a:rPr lang="en-US"/>
              <a:t>     + Authorization: Bearer {token} (token sinh ra từ API lấy thông tin token phía trên) </a:t>
            </a:r>
          </a:p>
          <a:p>
            <a:pPr marL="0" indent="0">
              <a:buNone/>
            </a:pPr>
            <a:r>
              <a:rPr lang="en-US"/>
              <a:t>     + Accept: application/json hoặc application/xml </a:t>
            </a:r>
          </a:p>
          <a:p>
            <a:r>
              <a:rPr lang="en-US"/>
              <a:t>Thông tin đầu ra: Danh sách danh mục c</a:t>
            </a:r>
            <a:r>
              <a:rPr lang="vi-VN"/>
              <a:t>ơ</a:t>
            </a:r>
            <a:r>
              <a:rPr lang="en-US"/>
              <a:t> quan, đ</a:t>
            </a:r>
            <a:r>
              <a:rPr lang="vi-VN"/>
              <a:t>ơ</a:t>
            </a:r>
            <a:r>
              <a:rPr lang="en-US"/>
              <a:t>n vị dạng JSON</a:t>
            </a:r>
          </a:p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40304" y="939257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Lấy thông tin danh mục c</a:t>
            </a:r>
            <a:r>
              <a:rPr lang="vi-VN" b="1"/>
              <a:t>ơ</a:t>
            </a:r>
            <a:r>
              <a:rPr lang="en-US" b="1"/>
              <a:t> quan, đ</a:t>
            </a:r>
            <a:r>
              <a:rPr lang="vi-VN" b="1"/>
              <a:t>ơ</a:t>
            </a:r>
            <a:r>
              <a:rPr lang="en-US" b="1"/>
              <a:t>n vị</a:t>
            </a:r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9719A4-AF3C-4B0D-8BA9-9BA9F97BCD6E}"/>
              </a:ext>
            </a:extLst>
          </p:cNvPr>
          <p:cNvSpPr/>
          <p:nvPr/>
        </p:nvSpPr>
        <p:spPr>
          <a:xfrm>
            <a:off x="6139543" y="1368061"/>
            <a:ext cx="2953336" cy="37548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400"/>
              <a:t>"Fax": null,</a:t>
            </a:r>
          </a:p>
          <a:p>
            <a:r>
              <a:rPr lang="en-US" sz="1400"/>
              <a:t>"Email": null,</a:t>
            </a:r>
          </a:p>
          <a:p>
            <a:r>
              <a:rPr lang="en-US" sz="1400"/>
              <a:t>"DiaChi": null,</a:t>
            </a:r>
          </a:p>
          <a:p>
            <a:r>
              <a:rPr lang="en-US" sz="1400"/>
              <a:t>"IDNhom": null,</a:t>
            </a:r>
          </a:p>
          <a:p>
            <a:r>
              <a:rPr lang="en-US" sz="1400"/>
              <a:t>"CapDonVi": 1,</a:t>
            </a:r>
          </a:p>
          <a:p>
            <a:r>
              <a:rPr lang="en-US" sz="1400"/>
              <a:t>"TenDonVi": "Vụ Pháp chế",</a:t>
            </a:r>
          </a:p>
          <a:p>
            <a:r>
              <a:rPr lang="en-US" sz="1400"/>
              <a:t>"children": null,</a:t>
            </a:r>
          </a:p>
          <a:p>
            <a:r>
              <a:rPr lang="en-US" sz="1400"/>
              <a:t>"DienThoai": null,</a:t>
            </a:r>
          </a:p>
          <a:p>
            <a:r>
              <a:rPr lang="en-US" sz="1400"/>
              <a:t>"MaDinhDanh": "000.00.04.G13",</a:t>
            </a:r>
          </a:p>
          <a:p>
            <a:r>
              <a:rPr lang="en-US" sz="1400"/>
              <a:t>"DonViCapCha": 0,</a:t>
            </a:r>
          </a:p>
          <a:p>
            <a:r>
              <a:rPr lang="en-US" sz="1400"/>
              <a:t>"ThuocHeThong": null,</a:t>
            </a:r>
          </a:p>
          <a:p>
            <a:r>
              <a:rPr lang="en-US" sz="1400"/>
              <a:t>"IDCoQuanDonVi": 507,</a:t>
            </a:r>
          </a:p>
          <a:p>
            <a:r>
              <a:rPr lang="en-US" sz="1400"/>
              <a:t>"TenCoQuanChuQuan": Bộ TN&amp;MT,</a:t>
            </a:r>
          </a:p>
          <a:p>
            <a:r>
              <a:rPr lang="en-US" sz="1400"/>
              <a:t>"TenDonViLienThong": "Vụ Pháp chế - Bộ TN&amp;MT",</a:t>
            </a:r>
          </a:p>
          <a:p>
            <a:r>
              <a:rPr lang="en-US" sz="1400"/>
              <a:t>"TrangCongThongTin": vupc.monre.gov.vn</a:t>
            </a:r>
          </a:p>
        </p:txBody>
      </p:sp>
    </p:spTree>
    <p:extLst>
      <p:ext uri="{BB962C8B-B14F-4D97-AF65-F5344CB8AC3E}">
        <p14:creationId xmlns:p14="http://schemas.microsoft.com/office/powerpoint/2010/main" val="694808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/>
          </a:bodyPr>
          <a:lstStyle/>
          <a:p>
            <a:r>
              <a:rPr lang="en-US"/>
              <a:t>Dịch vụ dữ liệu danh mục dùng chung</a:t>
            </a:r>
          </a:p>
          <a:p>
            <a:r>
              <a:rPr lang="en-US"/>
              <a:t>Dịch vụ dữ liệu thông tin CBCCVC của Bộ TN&amp;MT</a:t>
            </a:r>
          </a:p>
          <a:p>
            <a:r>
              <a:rPr lang="en-US"/>
              <a:t>Dịch vụ dữ liệu chuyên gia NCKH trong và ngoài Bộ TN&amp;MT</a:t>
            </a:r>
          </a:p>
          <a:p>
            <a:r>
              <a:rPr lang="en-US"/>
              <a:t>Dịch vụ dữ liệu cung cấp thông tin giảng viên cho các hệ thống khác có nhu cầu khai thác, sử dụng.</a:t>
            </a:r>
          </a:p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Các dịch vụ dữ liệu tích hợp vào LGSP của Bộ TN&amp;MT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585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279190F-2EAC-4DAB-932A-AF7275DAAFC7}"/>
              </a:ext>
            </a:extLst>
          </p:cNvPr>
          <p:cNvSpPr txBox="1">
            <a:spLocks/>
          </p:cNvSpPr>
          <p:nvPr/>
        </p:nvSpPr>
        <p:spPr>
          <a:xfrm>
            <a:off x="438582" y="2331839"/>
            <a:ext cx="8266835" cy="4798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/>
              <a:t>Trân trọng cảm </a:t>
            </a:r>
            <a:r>
              <a:rPr lang="vi-VN" b="1" i="1"/>
              <a:t>ơ</a:t>
            </a:r>
            <a:r>
              <a:rPr lang="en-US" b="1" i="1"/>
              <a:t>n!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Nội dung trình bày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25615" y="1209366"/>
            <a:ext cx="6866626" cy="3508626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1. Thông tin giảng viên trong CSDL Giảng viên</a:t>
            </a:r>
            <a:endParaRPr lang="en-US" dirty="0"/>
          </a:p>
          <a:p>
            <a:pPr marL="0" indent="0">
              <a:buNone/>
            </a:pPr>
            <a:r>
              <a:rPr lang="en-US"/>
              <a:t>2. Thông tin chuyên gia trong CSDL Chuyên gia NCKH</a:t>
            </a:r>
          </a:p>
          <a:p>
            <a:pPr marL="0" indent="0">
              <a:buNone/>
            </a:pPr>
            <a:r>
              <a:rPr lang="en-US"/>
              <a:t>3. Thông tin CBCCVC trong CSDL CBCCVC</a:t>
            </a:r>
          </a:p>
          <a:p>
            <a:pPr marL="0" indent="0">
              <a:buNone/>
            </a:pPr>
            <a:r>
              <a:rPr lang="en-US"/>
              <a:t>4. Các thông tin tích hợp, chia sẻ</a:t>
            </a:r>
          </a:p>
          <a:p>
            <a:pPr marL="0" indent="0">
              <a:buNone/>
            </a:pPr>
            <a:r>
              <a:rPr lang="en-US"/>
              <a:t>5. Giải pháp tích hợp, chia sẻ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2693" y="138907"/>
            <a:ext cx="8266835" cy="763525"/>
          </a:xfrm>
        </p:spPr>
        <p:txBody>
          <a:bodyPr>
            <a:normAutofit/>
          </a:bodyPr>
          <a:lstStyle/>
          <a:p>
            <a:r>
              <a:rPr lang="en-US"/>
              <a:t>1. Thông tin giảng viên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9224" y="962448"/>
            <a:ext cx="8266835" cy="479822"/>
          </a:xfrm>
        </p:spPr>
        <p:txBody>
          <a:bodyPr/>
          <a:lstStyle/>
          <a:p>
            <a:r>
              <a:rPr lang="en-US"/>
              <a:t>Thông tin chung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59224" y="1502286"/>
            <a:ext cx="4345048" cy="350230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/>
              <a:t>Họ và tên</a:t>
            </a:r>
          </a:p>
          <a:p>
            <a:pPr algn="l"/>
            <a:r>
              <a:rPr lang="en-US"/>
              <a:t>Ngày sinh</a:t>
            </a:r>
          </a:p>
          <a:p>
            <a:pPr algn="l"/>
            <a:r>
              <a:rPr lang="en-US"/>
              <a:t>Giới tính</a:t>
            </a:r>
          </a:p>
          <a:p>
            <a:pPr algn="l"/>
            <a:r>
              <a:rPr lang="en-US"/>
              <a:t>Chức vụ</a:t>
            </a:r>
          </a:p>
          <a:p>
            <a:pPr algn="l"/>
            <a:r>
              <a:rPr lang="en-US"/>
              <a:t>Đ</a:t>
            </a:r>
            <a:r>
              <a:rPr lang="vi-VN"/>
              <a:t>ơ</a:t>
            </a:r>
            <a:r>
              <a:rPr lang="en-US"/>
              <a:t>n vị công tác</a:t>
            </a:r>
          </a:p>
          <a:p>
            <a:pPr algn="l"/>
            <a:r>
              <a:rPr lang="en-US"/>
              <a:t>Mã số CDNN hoặc ngạch</a:t>
            </a:r>
          </a:p>
          <a:p>
            <a:pPr algn="l"/>
            <a:r>
              <a:rPr lang="en-US"/>
              <a:t>Thời gian giữ CDNN hoặc ngạch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80282" y="1457815"/>
            <a:ext cx="4040187" cy="354677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/>
              <a:t>Học hàm, học vị</a:t>
            </a:r>
          </a:p>
          <a:p>
            <a:pPr algn="l"/>
            <a:r>
              <a:rPr lang="en-US"/>
              <a:t>Chuyên ngành đào tạo</a:t>
            </a:r>
          </a:p>
          <a:p>
            <a:pPr algn="l"/>
            <a:r>
              <a:rPr lang="en-US"/>
              <a:t>Trình độ LLCT</a:t>
            </a:r>
          </a:p>
          <a:p>
            <a:pPr algn="l"/>
            <a:r>
              <a:rPr lang="en-US"/>
              <a:t>Bồi d</a:t>
            </a:r>
            <a:r>
              <a:rPr lang="vi-VN"/>
              <a:t>ư</a:t>
            </a:r>
            <a:r>
              <a:rPr lang="en-US"/>
              <a:t>ỡng tiêu chuẩn CDNN</a:t>
            </a:r>
          </a:p>
          <a:p>
            <a:pPr algn="l"/>
            <a:r>
              <a:rPr lang="en-US"/>
              <a:t>Nghiệp vụ s</a:t>
            </a:r>
            <a:r>
              <a:rPr lang="vi-VN"/>
              <a:t>ư</a:t>
            </a:r>
            <a:r>
              <a:rPr lang="en-US"/>
              <a:t> phạm</a:t>
            </a:r>
          </a:p>
          <a:p>
            <a:pPr algn="l"/>
            <a:r>
              <a:rPr lang="en-US"/>
              <a:t>Kinh nghiệm liên quan đến nội dung giảng dạy</a:t>
            </a:r>
          </a:p>
          <a:p>
            <a:pPr algn="l"/>
            <a:r>
              <a:rPr lang="en-US"/>
              <a:t>Tên ch</a:t>
            </a:r>
            <a:r>
              <a:rPr lang="vi-VN"/>
              <a:t>ư</a:t>
            </a:r>
            <a:r>
              <a:rPr lang="en-US"/>
              <a:t>ơng trình, tài liệu, sách tham khảo đã tham gia biên soạn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1. Thông tin giảng viên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246694"/>
          </a:xfrm>
        </p:spPr>
        <p:txBody>
          <a:bodyPr/>
          <a:lstStyle/>
          <a:p>
            <a:r>
              <a:rPr lang="en-US" sz="2400"/>
              <a:t>Quá trình đào tạo</a:t>
            </a:r>
            <a:endParaRPr lang="en-US" sz="2400" dirty="0"/>
          </a:p>
          <a:p>
            <a:r>
              <a:rPr lang="en-US" sz="2400"/>
              <a:t>Quá trình công tác</a:t>
            </a:r>
            <a:endParaRPr lang="en-US" sz="2400" dirty="0"/>
          </a:p>
          <a:p>
            <a:r>
              <a:rPr lang="en-US" sz="2400"/>
              <a:t>Các đề tài đã tham gia</a:t>
            </a:r>
            <a:endParaRPr lang="en-US" sz="2400" dirty="0"/>
          </a:p>
          <a:p>
            <a:r>
              <a:rPr lang="en-US" sz="2400"/>
              <a:t>Các giải th</a:t>
            </a:r>
            <a:r>
              <a:rPr lang="vi-VN" sz="2400"/>
              <a:t>ư</a:t>
            </a:r>
            <a:r>
              <a:rPr lang="en-US" sz="2400"/>
              <a:t>ởng đã đạt đ</a:t>
            </a:r>
            <a:r>
              <a:rPr lang="vi-VN" sz="2400"/>
              <a:t>ư</a:t>
            </a:r>
            <a:r>
              <a:rPr lang="en-US" sz="2400"/>
              <a:t>ợc</a:t>
            </a:r>
          </a:p>
          <a:p>
            <a:r>
              <a:rPr lang="en-US" sz="2400"/>
              <a:t>Các công trình đã công bố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75719" y="957232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/>
              <a:t>Thông tin về quá trình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2693" y="138907"/>
            <a:ext cx="8266835" cy="763525"/>
          </a:xfrm>
        </p:spPr>
        <p:txBody>
          <a:bodyPr>
            <a:normAutofit/>
          </a:bodyPr>
          <a:lstStyle/>
          <a:p>
            <a:r>
              <a:rPr lang="en-US"/>
              <a:t>2. Thông tin chuyên gia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9223" y="962448"/>
            <a:ext cx="8266835" cy="479822"/>
          </a:xfrm>
        </p:spPr>
        <p:txBody>
          <a:bodyPr/>
          <a:lstStyle/>
          <a:p>
            <a:r>
              <a:rPr lang="en-US"/>
              <a:t>Lý lịch khoa học (Mẫu M19-LLCG trong TT26/2018/TT-BTNMT)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59223" y="1502286"/>
            <a:ext cx="4040187" cy="3502307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/>
              <a:t>Họ và tên</a:t>
            </a:r>
          </a:p>
          <a:p>
            <a:pPr algn="l"/>
            <a:r>
              <a:rPr lang="en-US"/>
              <a:t>Năm sinh</a:t>
            </a:r>
          </a:p>
          <a:p>
            <a:pPr algn="l"/>
            <a:r>
              <a:rPr lang="en-US"/>
              <a:t>Giới tính</a:t>
            </a:r>
          </a:p>
          <a:p>
            <a:pPr algn="l"/>
            <a:r>
              <a:rPr lang="en-US"/>
              <a:t>Học hàm, học vị, năm đạt đ</a:t>
            </a:r>
            <a:r>
              <a:rPr lang="vi-VN"/>
              <a:t>ư</a:t>
            </a:r>
            <a:r>
              <a:rPr lang="en-US"/>
              <a:t>ợc</a:t>
            </a:r>
          </a:p>
          <a:p>
            <a:pPr algn="l"/>
            <a:r>
              <a:rPr lang="en-US"/>
              <a:t>Chức danh nghiên cứu</a:t>
            </a:r>
          </a:p>
          <a:p>
            <a:pPr algn="l"/>
            <a:r>
              <a:rPr lang="en-US"/>
              <a:t>Địa chỉ nhà riêng</a:t>
            </a:r>
          </a:p>
          <a:p>
            <a:pPr algn="l"/>
            <a:r>
              <a:rPr lang="en-US"/>
              <a:t>Điện thoại, fax</a:t>
            </a:r>
          </a:p>
          <a:p>
            <a:pPr algn="l"/>
            <a:r>
              <a:rPr lang="en-US"/>
              <a:t>Tổ chức – n</a:t>
            </a:r>
            <a:r>
              <a:rPr lang="vi-VN"/>
              <a:t>ơ</a:t>
            </a:r>
            <a:r>
              <a:rPr lang="en-US"/>
              <a:t>i làm việc của cá nhân đăng ký chủ nhiệm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12258" y="1457815"/>
            <a:ext cx="4308212" cy="354677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/>
              <a:t>Quá trình đào tạo</a:t>
            </a:r>
          </a:p>
          <a:p>
            <a:pPr algn="l"/>
            <a:r>
              <a:rPr lang="en-US"/>
              <a:t>Quá trình công tác</a:t>
            </a:r>
          </a:p>
          <a:p>
            <a:pPr algn="l"/>
            <a:r>
              <a:rPr lang="en-US"/>
              <a:t>Các công trình công bố chủ yếu</a:t>
            </a:r>
          </a:p>
          <a:p>
            <a:pPr algn="l"/>
            <a:r>
              <a:rPr lang="en-US"/>
              <a:t>Số l</a:t>
            </a:r>
            <a:r>
              <a:rPr lang="vi-VN"/>
              <a:t>ư</a:t>
            </a:r>
            <a:r>
              <a:rPr lang="en-US"/>
              <a:t>ợng văn bằng bảo hộ quyền sở hữu công nghiệp</a:t>
            </a:r>
          </a:p>
          <a:p>
            <a:pPr algn="l"/>
            <a:r>
              <a:rPr lang="en-US"/>
              <a:t>Số công trình đ</a:t>
            </a:r>
            <a:r>
              <a:rPr lang="vi-VN"/>
              <a:t>ư</a:t>
            </a:r>
            <a:r>
              <a:rPr lang="en-US"/>
              <a:t>ợc áp dụng trong thực tiễn</a:t>
            </a:r>
          </a:p>
          <a:p>
            <a:pPr algn="l"/>
            <a:r>
              <a:rPr lang="en-US"/>
              <a:t>Các đề tài, đề án, dự án đã chủ trì hoặc tham gia</a:t>
            </a:r>
          </a:p>
          <a:p>
            <a:pPr algn="l"/>
            <a:r>
              <a:rPr lang="en-US"/>
              <a:t>Giải th</a:t>
            </a:r>
            <a:r>
              <a:rPr lang="vi-VN"/>
              <a:t>ư</a:t>
            </a:r>
            <a:r>
              <a:rPr lang="en-US"/>
              <a:t>ởng đã đạt đ</a:t>
            </a:r>
            <a:r>
              <a:rPr lang="vi-VN"/>
              <a:t>ư</a:t>
            </a:r>
            <a:r>
              <a:rPr lang="en-US"/>
              <a:t>ợc</a:t>
            </a:r>
          </a:p>
          <a:p>
            <a:pPr algn="l"/>
            <a:r>
              <a:rPr lang="en-US"/>
              <a:t>Thành tựu hoạt động KHCN và sản xuất kinh doanh khác</a:t>
            </a:r>
          </a:p>
        </p:txBody>
      </p:sp>
    </p:spTree>
    <p:extLst>
      <p:ext uri="{BB962C8B-B14F-4D97-AF65-F5344CB8AC3E}">
        <p14:creationId xmlns:p14="http://schemas.microsoft.com/office/powerpoint/2010/main" val="315587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2693" y="138907"/>
            <a:ext cx="8266835" cy="763525"/>
          </a:xfrm>
        </p:spPr>
        <p:txBody>
          <a:bodyPr>
            <a:normAutofit/>
          </a:bodyPr>
          <a:lstStyle/>
          <a:p>
            <a:r>
              <a:rPr lang="en-US"/>
              <a:t>3. Thông tin CBCCVC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9223" y="962448"/>
            <a:ext cx="8266835" cy="479822"/>
          </a:xfrm>
        </p:spPr>
        <p:txBody>
          <a:bodyPr/>
          <a:lstStyle/>
          <a:p>
            <a:r>
              <a:rPr lang="en-US"/>
              <a:t>Lý lịch 2C-BNV/2008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59223" y="1502286"/>
            <a:ext cx="4040187" cy="3641214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/>
              <a:t>Họ và tên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Tên gọi khác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Ngày sinh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Giới tỉnh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Quê quán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Dân tộc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Tôn giáo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</a:t>
            </a:r>
            <a:r>
              <a:rPr lang="vi-VN"/>
              <a:t>ơ</a:t>
            </a:r>
            <a:r>
              <a:rPr lang="en-US"/>
              <a:t>i đăng ký hộ khẩu th</a:t>
            </a:r>
            <a:r>
              <a:rPr lang="vi-VN"/>
              <a:t>ư</a:t>
            </a:r>
            <a:r>
              <a:rPr lang="en-US"/>
              <a:t>ờng trú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Nơi ở hiện nay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Nghề nghiệp khi được tuyển dụng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Ngày tuyển dụng, c</a:t>
            </a:r>
            <a:r>
              <a:rPr lang="vi-VN"/>
              <a:t>ơ</a:t>
            </a:r>
            <a:r>
              <a:rPr lang="en-US"/>
              <a:t> quan tuyển dụng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Chức vụ hiện tại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Công việc chính đ</a:t>
            </a:r>
            <a:r>
              <a:rPr lang="vi-VN"/>
              <a:t>ư</a:t>
            </a:r>
            <a:r>
              <a:rPr lang="en-US"/>
              <a:t>ợc giao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Ngạch công chức (viên chức)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Trình độ đào tạo (phổ thông, chuyển môn, LLCT, QLNN, Ngoại ngữ, Tin học)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/>
              <a:t>Ngày vào Đảng CSVN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12258" y="1457814"/>
            <a:ext cx="4308212" cy="3641213"/>
          </a:xfrm>
        </p:spPr>
        <p:txBody>
          <a:bodyPr>
            <a:normAutofit fontScale="55000" lnSpcReduction="20000"/>
          </a:bodyPr>
          <a:lstStyle/>
          <a:p>
            <a:pPr marL="457200" indent="-457200" algn="l">
              <a:buFont typeface="+mj-lt"/>
              <a:buAutoNum type="arabicPeriod" startAt="17"/>
            </a:pPr>
            <a:r>
              <a:rPr lang="en-US"/>
              <a:t>Tham gia tổ chức CT-XH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Ngày nhập ngũ, xuất ngũ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Danh hiệu đ</a:t>
            </a:r>
            <a:r>
              <a:rPr lang="vi-VN"/>
              <a:t>ư</a:t>
            </a:r>
            <a:r>
              <a:rPr lang="en-US"/>
              <a:t>ợc phong tặng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Sở trường công tác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Khen th</a:t>
            </a:r>
            <a:r>
              <a:rPr lang="vi-VN"/>
              <a:t>ư</a:t>
            </a:r>
            <a:r>
              <a:rPr lang="en-US"/>
              <a:t>ởng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Kỷ luật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Tình trạng sức khỏe (chiều cao, cân nặng, nhóm máu)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Là th</a:t>
            </a:r>
            <a:r>
              <a:rPr lang="vi-VN"/>
              <a:t>ư</a:t>
            </a:r>
            <a:r>
              <a:rPr lang="en-US"/>
              <a:t>ơng binh, con gia đình chính sách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Số chứng minh th</a:t>
            </a:r>
            <a:r>
              <a:rPr lang="vi-VN"/>
              <a:t>ư</a:t>
            </a:r>
            <a:r>
              <a:rPr lang="en-US"/>
              <a:t> nhân dân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Số sổ BHXH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Quá trình đào tạo, bồi d</a:t>
            </a:r>
            <a:r>
              <a:rPr lang="vi-VN"/>
              <a:t>ư</a:t>
            </a:r>
            <a:r>
              <a:rPr lang="en-US"/>
              <a:t>ỡng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Quá trình công tác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Đặc điểm lịch sử bản than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Quan hệ gia đình (Bản thân, bên vợ/chồng)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Quá trình l</a:t>
            </a:r>
            <a:r>
              <a:rPr lang="vi-VN"/>
              <a:t>ư</a:t>
            </a:r>
            <a:r>
              <a:rPr lang="en-US"/>
              <a:t>ơng</a:t>
            </a:r>
          </a:p>
          <a:p>
            <a:pPr marL="457200" indent="-457200" algn="l">
              <a:buFont typeface="+mj-lt"/>
              <a:buAutoNum type="arabicPeriod" startAt="17"/>
            </a:pPr>
            <a:r>
              <a:rPr lang="en-US"/>
              <a:t>Nhận xét, đánh giá của c</a:t>
            </a:r>
            <a:r>
              <a:rPr lang="vi-VN"/>
              <a:t>ơ</a:t>
            </a:r>
            <a:r>
              <a:rPr lang="en-US"/>
              <a:t> quan, đ</a:t>
            </a:r>
            <a:r>
              <a:rPr lang="vi-VN"/>
              <a:t>ơ</a:t>
            </a:r>
            <a:r>
              <a:rPr lang="en-US"/>
              <a:t>n vị</a:t>
            </a:r>
          </a:p>
        </p:txBody>
      </p:sp>
    </p:spTree>
    <p:extLst>
      <p:ext uri="{BB962C8B-B14F-4D97-AF65-F5344CB8AC3E}">
        <p14:creationId xmlns:p14="http://schemas.microsoft.com/office/powerpoint/2010/main" val="239304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2693" y="138907"/>
            <a:ext cx="8266835" cy="763525"/>
          </a:xfrm>
        </p:spPr>
        <p:txBody>
          <a:bodyPr>
            <a:normAutofit/>
          </a:bodyPr>
          <a:lstStyle/>
          <a:p>
            <a:r>
              <a:rPr lang="en-US"/>
              <a:t>4. Tích hợp, chia sẻ thông tin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59223" y="962448"/>
            <a:ext cx="8266835" cy="479822"/>
          </a:xfrm>
        </p:spPr>
        <p:txBody>
          <a:bodyPr/>
          <a:lstStyle/>
          <a:p>
            <a:r>
              <a:rPr lang="en-US"/>
              <a:t>Đánh giá thông tin từ 2 CSDL Chuyên gia và CBCCVC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59223" y="1502286"/>
            <a:ext cx="4172520" cy="3641214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800" b="1"/>
              <a:t>CSDL Chuyên gia NCKH</a:t>
            </a:r>
            <a:r>
              <a:rPr lang="en-US" sz="1800"/>
              <a:t>:</a:t>
            </a:r>
          </a:p>
          <a:p>
            <a:pPr algn="l"/>
            <a:r>
              <a:rPr lang="en-US" sz="1800"/>
              <a:t>Đầy đủ thông tin về các quá trình của chuyên gia: Đào tạo, Công tác, Các đề tài, Giải th</a:t>
            </a:r>
            <a:r>
              <a:rPr lang="vi-VN" sz="1800"/>
              <a:t>ư</a:t>
            </a:r>
            <a:r>
              <a:rPr lang="en-US" sz="1800"/>
              <a:t>ởng và Các công trình đã công bố đáp ứng được thông tin quá trình của giảng viên. </a:t>
            </a:r>
          </a:p>
          <a:p>
            <a:pPr algn="l"/>
            <a:r>
              <a:rPr lang="en-US" sz="1800"/>
              <a:t>Có thông tin về học hàm, học vị</a:t>
            </a:r>
          </a:p>
          <a:p>
            <a:pPr algn="l"/>
            <a:r>
              <a:rPr lang="en-US" sz="1800"/>
              <a:t>Chỉ có năm sinh</a:t>
            </a:r>
          </a:p>
          <a:p>
            <a:pPr algn="l"/>
            <a:r>
              <a:rPr lang="en-US" sz="1800"/>
              <a:t>Ch</a:t>
            </a:r>
            <a:r>
              <a:rPr lang="vi-VN" sz="1800"/>
              <a:t>ư</a:t>
            </a:r>
            <a:r>
              <a:rPr lang="en-US" sz="1800"/>
              <a:t>a có mã quản lý duy nhất để dùng chung thống nhất.</a:t>
            </a:r>
          </a:p>
          <a:p>
            <a:pPr algn="l"/>
            <a:r>
              <a:rPr lang="en-US" sz="1800"/>
              <a:t>Đề xuất bổ sung Số CCCD làm mã định danh duy nhất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12258" y="1457814"/>
            <a:ext cx="4476510" cy="3685685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800" b="1"/>
              <a:t>CSDL CBCCVC</a:t>
            </a:r>
          </a:p>
          <a:p>
            <a:pPr algn="l"/>
            <a:r>
              <a:rPr lang="en-US" sz="1800"/>
              <a:t>Đầy đủ thông tin chung của CBCCVC đáp ứng được thông tin chung của giảng viên.</a:t>
            </a:r>
          </a:p>
          <a:p>
            <a:pPr algn="l"/>
            <a:r>
              <a:rPr lang="en-US" sz="1800"/>
              <a:t>Chỉ có thông tin về học vị, chưa có thông tin về học hàm.</a:t>
            </a:r>
          </a:p>
          <a:p>
            <a:pPr algn="l"/>
            <a:r>
              <a:rPr lang="en-US" sz="1800"/>
              <a:t>Có thông tin chi tiết về quá trình đào tạo, quá trình công tác.</a:t>
            </a:r>
          </a:p>
          <a:p>
            <a:pPr algn="l"/>
            <a:r>
              <a:rPr lang="en-US" sz="1800"/>
              <a:t>Có thông tin về số CMTND/CCCD nh</a:t>
            </a:r>
            <a:r>
              <a:rPr lang="vi-VN" sz="1800"/>
              <a:t>ư</a:t>
            </a:r>
            <a:r>
              <a:rPr lang="en-US" sz="1800"/>
              <a:t>ng chưa bắt buộc phải nhập nên thông tin chưa đầy đủ</a:t>
            </a:r>
          </a:p>
          <a:p>
            <a:pPr algn="l"/>
            <a:r>
              <a:rPr lang="en-US" sz="1800"/>
              <a:t>Đề xuất bắt buộc nhập số CMTND/CCCD làm mã định danh duy nhất</a:t>
            </a:r>
          </a:p>
        </p:txBody>
      </p:sp>
    </p:spTree>
    <p:extLst>
      <p:ext uri="{BB962C8B-B14F-4D97-AF65-F5344CB8AC3E}">
        <p14:creationId xmlns:p14="http://schemas.microsoft.com/office/powerpoint/2010/main" val="2405414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4. Tích hợp, chia sẻ thông 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 fontScale="92500" lnSpcReduction="10000"/>
          </a:bodyPr>
          <a:lstStyle/>
          <a:p>
            <a:r>
              <a:rPr lang="en-US" sz="2400"/>
              <a:t>Tích hợp các thông tin chung từ CSDL CBCCVC vào thông tin chung của giảng viên.</a:t>
            </a:r>
            <a:endParaRPr lang="en-US" sz="2400" dirty="0"/>
          </a:p>
          <a:p>
            <a:r>
              <a:rPr lang="en-US" sz="2400"/>
              <a:t>Tích hợp thông tin về các quá trình từ CSDL chuyên gia NCKH vào các quá trình của giảng viên.</a:t>
            </a:r>
            <a:endParaRPr lang="en-US" sz="2400" dirty="0"/>
          </a:p>
          <a:p>
            <a:r>
              <a:rPr lang="en-US" sz="2400"/>
              <a:t>Tích hợp thông tin Học hàm, học vị từ CSDL chuyên gia NCKH vào thông tin học hàm, học vị của giảng viên.</a:t>
            </a:r>
            <a:endParaRPr lang="en-US" sz="2400" dirty="0"/>
          </a:p>
          <a:p>
            <a:r>
              <a:rPr lang="en-US" sz="2400"/>
              <a:t>Tích hợp, đồng bộ thông tin các danh mục dùng chung nh</a:t>
            </a:r>
            <a:r>
              <a:rPr lang="vi-VN" sz="2400"/>
              <a:t>ư</a:t>
            </a:r>
            <a:r>
              <a:rPr lang="en-US" sz="2400"/>
              <a:t>: C</a:t>
            </a:r>
            <a:r>
              <a:rPr lang="vi-VN" sz="2400"/>
              <a:t>ơ</a:t>
            </a:r>
            <a:r>
              <a:rPr lang="en-US" sz="2400"/>
              <a:t> quan, đ</a:t>
            </a:r>
            <a:r>
              <a:rPr lang="vi-VN" sz="2400"/>
              <a:t>ơ</a:t>
            </a:r>
            <a:r>
              <a:rPr lang="en-US" sz="2400"/>
              <a:t>n vị; Chuyên ngành đào tạo; Chức vụ; Ngạch công chức,...</a:t>
            </a:r>
          </a:p>
          <a:p>
            <a:r>
              <a:rPr lang="en-US" sz="2400"/>
              <a:t>Sử dụng số CMTND/CCCD làm mã định danh duy nhất của giảng viên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Đề xuất các thông tin tích hợp, chia sẻ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4932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19" y="128474"/>
            <a:ext cx="8314596" cy="763526"/>
          </a:xfrm>
        </p:spPr>
        <p:txBody>
          <a:bodyPr>
            <a:normAutofit/>
          </a:bodyPr>
          <a:lstStyle/>
          <a:p>
            <a:r>
              <a:rPr lang="en-US"/>
              <a:t>5. Giải pháp tích hợp, chia sẻ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502286"/>
            <a:ext cx="8229600" cy="3641214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Sử dụng dịch vụ web (Web Services) để tích hợp, chia sẻ thông tin dữ liệu</a:t>
            </a:r>
          </a:p>
          <a:p>
            <a:r>
              <a:rPr lang="en-US"/>
              <a:t>Tiêu chuẩn của dịch vụ web theo chuẩn SOAP hoặc RESTful</a:t>
            </a:r>
          </a:p>
          <a:p>
            <a:r>
              <a:rPr lang="en-US"/>
              <a:t>Định dạng dữ liệu trao đổi theo chuẩn XML hoặc JSON</a:t>
            </a:r>
          </a:p>
          <a:p>
            <a:r>
              <a:rPr lang="en-US"/>
              <a:t>Sử dụng giao thức mạng TCP/IP và giao thức trao đổi HTTP/HTTPS</a:t>
            </a:r>
          </a:p>
          <a:p>
            <a:r>
              <a:rPr lang="en-US"/>
              <a:t>Tuân thủ các tiêu chuẩn khác theo Danh mục tiêu chuẩn kỹ thuật về ứng dụng công nghệ thông tin trong cơ quan nhà nước được ban hành trong Thông t</a:t>
            </a:r>
            <a:r>
              <a:rPr lang="vi-VN"/>
              <a:t>ư</a:t>
            </a:r>
            <a:r>
              <a:rPr lang="en-US"/>
              <a:t> 39/2017/TT-BTTTT.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0B2D3-A233-4F85-9AE7-EA1C70FA54AA}"/>
              </a:ext>
            </a:extLst>
          </p:cNvPr>
          <p:cNvSpPr txBox="1">
            <a:spLocks/>
          </p:cNvSpPr>
          <p:nvPr/>
        </p:nvSpPr>
        <p:spPr>
          <a:xfrm>
            <a:off x="359223" y="1022464"/>
            <a:ext cx="8266835" cy="4798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Tiêu chuẩn, ph</a:t>
            </a:r>
            <a:r>
              <a:rPr lang="vi-VN" b="1"/>
              <a:t>ư</a:t>
            </a:r>
            <a:r>
              <a:rPr lang="en-US" b="1"/>
              <a:t>ơng thức tích hợp, chia sẻ thông tin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131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1476</Words>
  <Application>Microsoft Office PowerPoint</Application>
  <PresentationFormat>On-screen Show (16:9)</PresentationFormat>
  <Paragraphs>183</Paragraphs>
  <Slides>15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Visio</vt:lpstr>
      <vt:lpstr>Tích hợp, chia sẻ  thông tin giảng viên với các hệ thống khác</vt:lpstr>
      <vt:lpstr>Nội dung trình bày</vt:lpstr>
      <vt:lpstr>1. Thông tin giảng viên</vt:lpstr>
      <vt:lpstr>1. Thông tin giảng viên</vt:lpstr>
      <vt:lpstr>2. Thông tin chuyên gia</vt:lpstr>
      <vt:lpstr>3. Thông tin CBCCVC</vt:lpstr>
      <vt:lpstr>4. Tích hợp, chia sẻ thông tin</vt:lpstr>
      <vt:lpstr>4. Tích hợp, chia sẻ thông tin</vt:lpstr>
      <vt:lpstr>5. Giải pháp tích hợp, chia sẻ</vt:lpstr>
      <vt:lpstr>5. Giải pháp tích hợp, chia sẻ</vt:lpstr>
      <vt:lpstr>5. Giải pháp tích hợp, chia sẻ</vt:lpstr>
      <vt:lpstr>5. Giải pháp tích hợp, chia sẻ</vt:lpstr>
      <vt:lpstr>5. Giải pháp tích hợp, chia sẻ</vt:lpstr>
      <vt:lpstr>5. Giải pháp tích hợp, chia sẻ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2022-09-08T16:37:33Z</dcterms:modified>
</cp:coreProperties>
</file>