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71" r:id="rId5"/>
    <p:sldId id="272" r:id="rId6"/>
    <p:sldId id="273" r:id="rId7"/>
    <p:sldId id="274" r:id="rId8"/>
    <p:sldId id="275" r:id="rId9"/>
    <p:sldId id="276" r:id="rId10"/>
    <p:sldId id="277" r:id="rId11"/>
    <p:sldId id="279"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67604B-32C4-4084-B719-752A2B8F7813}">
          <p14:sldIdLst>
            <p14:sldId id="256"/>
            <p14:sldId id="257"/>
            <p14:sldId id="270"/>
            <p14:sldId id="271"/>
            <p14:sldId id="272"/>
            <p14:sldId id="273"/>
            <p14:sldId id="274"/>
            <p14:sldId id="275"/>
            <p14:sldId id="276"/>
            <p14:sldId id="277"/>
            <p14:sldId id="279"/>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20160"/>
            <a:ext cx="6967650" cy="796704"/>
          </a:xfrm>
        </p:spPr>
        <p:txBody>
          <a:bodyPr/>
          <a:lstStyle/>
          <a:p>
            <a:r>
              <a:rPr lang="en-US" sz="2000" b="1" dirty="0" smtClean="0"/>
              <a:t>BÁO CÁO</a:t>
            </a:r>
            <a:endParaRPr lang="en-US" sz="2000" dirty="0"/>
          </a:p>
        </p:txBody>
      </p:sp>
      <p:sp>
        <p:nvSpPr>
          <p:cNvPr id="3" name="Subtitle 2"/>
          <p:cNvSpPr>
            <a:spLocks noGrp="1"/>
          </p:cNvSpPr>
          <p:nvPr>
            <p:ph type="subTitle" idx="1"/>
          </p:nvPr>
        </p:nvSpPr>
        <p:spPr>
          <a:xfrm>
            <a:off x="2692398" y="3585172"/>
            <a:ext cx="6967650" cy="1683945"/>
          </a:xfrm>
        </p:spPr>
        <p:txBody>
          <a:bodyPr>
            <a:normAutofit fontScale="85000" lnSpcReduction="10000"/>
          </a:bodyPr>
          <a:lstStyle/>
          <a:p>
            <a:pPr>
              <a:spcBef>
                <a:spcPts val="0"/>
              </a:spcBef>
              <a:spcAft>
                <a:spcPts val="0"/>
              </a:spcAft>
            </a:pPr>
            <a:r>
              <a:rPr lang="en-US" sz="2400" b="1" dirty="0" smtClean="0">
                <a:latin typeface="Times New Roman" panose="02020603050405020304" pitchFamily="18" charset="0"/>
                <a:cs typeface="Times New Roman" panose="02020603050405020304" pitchFamily="18" charset="0"/>
              </a:rPr>
              <a:t>TIÊU CHUẨN </a:t>
            </a:r>
            <a:r>
              <a:rPr lang="en-US" sz="2400" b="1" dirty="0">
                <a:latin typeface="Times New Roman" panose="02020603050405020304" pitchFamily="18" charset="0"/>
                <a:cs typeface="Times New Roman" panose="02020603050405020304" pitchFamily="18" charset="0"/>
              </a:rPr>
              <a:t>GIẢNG VIÊN THAM GIA GIẢNG DẠY CÁC CHƯƠNG TRÌNH </a:t>
            </a:r>
            <a:r>
              <a:rPr lang="en-US" sz="2400" b="1" dirty="0" smtClean="0">
                <a:latin typeface="Times New Roman" panose="02020603050405020304" pitchFamily="18" charset="0"/>
                <a:cs typeface="Times New Roman" panose="02020603050405020304" pitchFamily="18" charset="0"/>
              </a:rPr>
              <a:t>BỒI </a:t>
            </a:r>
            <a:r>
              <a:rPr lang="en-US" sz="2400" b="1" dirty="0">
                <a:latin typeface="Times New Roman" panose="02020603050405020304" pitchFamily="18" charset="0"/>
                <a:cs typeface="Times New Roman" panose="02020603050405020304" pitchFamily="18" charset="0"/>
              </a:rPr>
              <a:t>DƯỠNG KIẾN THỨC, KỸ NĂNG </a:t>
            </a:r>
            <a:endParaRPr lang="en-US" sz="2400" b="1" dirty="0" smtClean="0">
              <a:latin typeface="Times New Roman" panose="02020603050405020304" pitchFamily="18" charset="0"/>
              <a:cs typeface="Times New Roman" panose="02020603050405020304" pitchFamily="18" charset="0"/>
            </a:endParaRPr>
          </a:p>
          <a:p>
            <a:pPr>
              <a:spcBef>
                <a:spcPts val="0"/>
              </a:spcBef>
              <a:spcAft>
                <a:spcPts val="0"/>
              </a:spcAft>
            </a:pPr>
            <a:r>
              <a:rPr lang="en-US" sz="2400" b="1" dirty="0" smtClean="0">
                <a:latin typeface="Times New Roman" panose="02020603050405020304" pitchFamily="18" charset="0"/>
                <a:cs typeface="Times New Roman" panose="02020603050405020304" pitchFamily="18" charset="0"/>
              </a:rPr>
              <a:t>CHO </a:t>
            </a:r>
            <a:r>
              <a:rPr lang="en-US" sz="2400" b="1" dirty="0">
                <a:latin typeface="Times New Roman" panose="02020603050405020304" pitchFamily="18" charset="0"/>
                <a:cs typeface="Times New Roman" panose="02020603050405020304" pitchFamily="18" charset="0"/>
              </a:rPr>
              <a:t>CÔNG CHỨC, VIÊN CHỨC NGÀNH </a:t>
            </a:r>
            <a:r>
              <a:rPr lang="en-US" sz="2400" b="1" dirty="0" smtClean="0">
                <a:latin typeface="Times New Roman" panose="02020603050405020304" pitchFamily="18" charset="0"/>
                <a:cs typeface="Times New Roman" panose="02020603050405020304" pitchFamily="18" charset="0"/>
              </a:rPr>
              <a:t>TN&amp;MT</a:t>
            </a:r>
            <a:endParaRPr lang="en-US" sz="2400" b="1" dirty="0" smtClean="0">
              <a:latin typeface="Times New Roman" panose="02020603050405020304" pitchFamily="18" charset="0"/>
              <a:cs typeface="Times New Roman" panose="02020603050405020304" pitchFamily="18" charset="0"/>
            </a:endParaRPr>
          </a:p>
          <a:p>
            <a:pPr algn="r"/>
            <a:endParaRPr lang="en-US" sz="1900" b="1" i="1" dirty="0" smtClean="0">
              <a:latin typeface="Times New Roman" panose="02020603050405020304" pitchFamily="18" charset="0"/>
              <a:cs typeface="Times New Roman" panose="02020603050405020304" pitchFamily="18" charset="0"/>
            </a:endParaRPr>
          </a:p>
          <a:p>
            <a:pPr algn="r"/>
            <a:r>
              <a:rPr lang="en-US" sz="1900" b="1" i="1" dirty="0" err="1" smtClean="0">
                <a:latin typeface="Times New Roman" panose="02020603050405020304" pitchFamily="18" charset="0"/>
                <a:cs typeface="Times New Roman" panose="02020603050405020304" pitchFamily="18" charset="0"/>
              </a:rPr>
              <a:t>Người</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trình</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bày</a:t>
            </a:r>
            <a:r>
              <a:rPr lang="en-US" sz="1900" b="1" i="1" dirty="0" smtClean="0">
                <a:latin typeface="Times New Roman" panose="02020603050405020304" pitchFamily="18" charset="0"/>
                <a:cs typeface="Times New Roman" panose="02020603050405020304" pitchFamily="18" charset="0"/>
              </a:rPr>
              <a:t>: CVCC. </a:t>
            </a:r>
            <a:r>
              <a:rPr lang="en-US" sz="1900" b="1" i="1" dirty="0" err="1" smtClean="0">
                <a:latin typeface="Times New Roman" panose="02020603050405020304" pitchFamily="18" charset="0"/>
                <a:cs typeface="Times New Roman" panose="02020603050405020304" pitchFamily="18" charset="0"/>
              </a:rPr>
              <a:t>Giang</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Đức</a:t>
            </a:r>
            <a:r>
              <a:rPr lang="en-US" sz="1900" b="1" i="1" dirty="0" smtClean="0">
                <a:latin typeface="Times New Roman" panose="02020603050405020304" pitchFamily="18" charset="0"/>
                <a:cs typeface="Times New Roman" panose="02020603050405020304" pitchFamily="18" charset="0"/>
              </a:rPr>
              <a:t> Chung, </a:t>
            </a:r>
            <a:r>
              <a:rPr lang="en-US" sz="1900" b="1" i="1" dirty="0" err="1" smtClean="0">
                <a:latin typeface="Times New Roman" panose="02020603050405020304" pitchFamily="18" charset="0"/>
                <a:cs typeface="Times New Roman" panose="02020603050405020304" pitchFamily="18" charset="0"/>
              </a:rPr>
              <a:t>Phó</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Vụ</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trưởng</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Vụ</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Tổ</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chức</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cán</a:t>
            </a:r>
            <a:r>
              <a:rPr lang="en-US" sz="1900" b="1" i="1" dirty="0" smtClean="0">
                <a:latin typeface="Times New Roman" panose="02020603050405020304" pitchFamily="18" charset="0"/>
                <a:cs typeface="Times New Roman" panose="02020603050405020304" pitchFamily="18" charset="0"/>
              </a:rPr>
              <a:t> </a:t>
            </a:r>
            <a:r>
              <a:rPr lang="en-US" sz="1900" b="1" i="1" dirty="0" err="1" smtClean="0">
                <a:latin typeface="Times New Roman" panose="02020603050405020304" pitchFamily="18" charset="0"/>
                <a:cs typeface="Times New Roman" panose="02020603050405020304" pitchFamily="18" charset="0"/>
              </a:rPr>
              <a:t>bộ</a:t>
            </a:r>
            <a:endParaRPr lang="en-US" sz="1900" i="1" dirty="0"/>
          </a:p>
        </p:txBody>
      </p:sp>
    </p:spTree>
    <p:extLst>
      <p:ext uri="{BB962C8B-B14F-4D97-AF65-F5344CB8AC3E}">
        <p14:creationId xmlns:p14="http://schemas.microsoft.com/office/powerpoint/2010/main" val="295732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299585"/>
          </a:xfrm>
        </p:spPr>
        <p:txBody>
          <a:bodyPr>
            <a:normAutofit/>
          </a:bodyPr>
          <a:lstStyle/>
          <a:p>
            <a:r>
              <a:rPr lang="en-US" sz="3200" b="1" dirty="0" smtClean="0">
                <a:latin typeface="Times New Roman" panose="02020603050405020304" pitchFamily="18" charset="0"/>
                <a:cs typeface="Times New Roman" panose="02020603050405020304" pitchFamily="18" charset="0"/>
              </a:rPr>
              <a:t>MỘT SỐ LƯU Ý</a:t>
            </a:r>
            <a:endParaRPr lang="en-US" sz="32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am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nếu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1814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299585"/>
          </a:xfrm>
        </p:spPr>
        <p:txBody>
          <a:bodyPr>
            <a:normAutofit/>
          </a:bodyPr>
          <a:lstStyle/>
          <a:p>
            <a:r>
              <a:rPr lang="en-US" sz="3200" b="1" dirty="0" smtClean="0">
                <a:latin typeface="Times New Roman" panose="02020603050405020304" pitchFamily="18" charset="0"/>
                <a:cs typeface="Times New Roman" panose="02020603050405020304" pitchFamily="18" charset="0"/>
              </a:rPr>
              <a:t>MỘT SỐ LƯU Ý </a:t>
            </a:r>
            <a:r>
              <a:rPr lang="en-US" sz="3200" b="1" i="1" dirty="0" smtClean="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tiếp</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theo</a:t>
            </a:r>
            <a:r>
              <a:rPr lang="en-US" sz="3200" b="1" i="1"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Sở</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trường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tỉnh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thành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phố</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thuộc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Trung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38530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62715"/>
          </a:xfrm>
        </p:spPr>
        <p:txBody>
          <a:bodyPr>
            <a:normAutofit/>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TRÂN TRỌNG CẢM ƠN!</a:t>
            </a:r>
            <a:endParaRPr lang="en-US" sz="32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80649"/>
            <a:ext cx="9601196" cy="3666653"/>
          </a:xfrm>
        </p:spPr>
        <p:txBody>
          <a:bodyPr>
            <a:noAutofit/>
          </a:bodyPr>
          <a:lstStyle/>
          <a:p>
            <a:pPr marL="0" indent="0" algn="just">
              <a:spcBef>
                <a:spcPts val="600"/>
              </a:spcBef>
              <a:spcAft>
                <a:spcPts val="0"/>
              </a:spcAft>
              <a:buNone/>
            </a:pP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725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2470"/>
          </a:xfrm>
        </p:spPr>
        <p:txBody>
          <a:bodyPr>
            <a:normAutofit/>
          </a:bodyPr>
          <a:lstStyle/>
          <a:p>
            <a:r>
              <a:rPr lang="en-US" sz="3200" b="1" dirty="0" smtClean="0">
                <a:latin typeface="Times New Roman" panose="02020603050405020304" pitchFamily="18" charset="0"/>
                <a:cs typeface="Times New Roman" panose="02020603050405020304" pitchFamily="18" charset="0"/>
              </a:rPr>
              <a:t>NỘI DUNG TRÌNH BÀY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35382"/>
            <a:ext cx="9601196" cy="3730028"/>
          </a:xfrm>
        </p:spPr>
        <p:txBody>
          <a:bodyPr>
            <a:normAutofit/>
          </a:bodyPr>
          <a:lstStyle/>
          <a:p>
            <a:pPr marL="457200" indent="-457200">
              <a:buAutoNum type="arabicPeriod"/>
            </a:pPr>
            <a:r>
              <a:rPr lang="en-US" sz="3200" dirty="0" err="1" smtClean="0">
                <a:latin typeface="Times New Roman" panose="02020603050405020304" pitchFamily="18" charset="0"/>
                <a:cs typeface="Times New Roman" panose="02020603050405020304" pitchFamily="18" charset="0"/>
              </a:rPr>
              <a:t>Căn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GV</a:t>
            </a:r>
          </a:p>
          <a:p>
            <a:pPr marL="457200" indent="-457200">
              <a:buAutoNum type="arabicPeriod"/>
            </a:pPr>
            <a:r>
              <a:rPr lang="en-US" sz="3200" dirty="0" err="1" smtClean="0">
                <a:latin typeface="Times New Roman" panose="02020603050405020304" pitchFamily="18" charset="0"/>
                <a:cs typeface="Times New Roman" panose="02020603050405020304" pitchFamily="18" charset="0"/>
              </a:rPr>
              <a:t>Dự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GV</a:t>
            </a:r>
          </a:p>
          <a:p>
            <a:pPr marL="457200" indent="-457200">
              <a:buAutoNum type="arabicPeriod"/>
            </a:pP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chuẩn</a:t>
            </a:r>
            <a:r>
              <a:rPr lang="en-US" sz="3200" dirty="0" smtClean="0">
                <a:latin typeface="Times New Roman" panose="02020603050405020304" pitchFamily="18" charset="0"/>
                <a:cs typeface="Times New Roman" panose="02020603050405020304" pitchFamily="18" charset="0"/>
              </a:rPr>
              <a:t> GV</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33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46421"/>
          </a:xfrm>
        </p:spPr>
        <p:txBody>
          <a:bodyPr>
            <a:normAutofit/>
          </a:bodyPr>
          <a:lstStyle/>
          <a:p>
            <a:r>
              <a:rPr lang="en-US" sz="2800" b="1" dirty="0" smtClean="0">
                <a:latin typeface="Times New Roman" pitchFamily="18" charset="0"/>
                <a:cs typeface="Times New Roman" pitchFamily="18" charset="0"/>
              </a:rPr>
              <a:t>CĂN CỨ XÂY DỰNG BỘ TIÊU CHUẨN GIẢNG VIÊN</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295401" y="2556932"/>
            <a:ext cx="9802090" cy="3270290"/>
          </a:xfrm>
        </p:spPr>
        <p:txBody>
          <a:bodyPr>
            <a:normAutofit fontScale="55000" lnSpcReduction="20000"/>
          </a:bodyPr>
          <a:lstStyle/>
          <a:p>
            <a:pPr marL="0" indent="0">
              <a:buNone/>
            </a:pPr>
            <a:r>
              <a:rPr lang="en-US" sz="2900" dirty="0" err="1" smtClean="0">
                <a:latin typeface="Times New Roman" pitchFamily="18" charset="0"/>
                <a:cs typeface="Times New Roman" pitchFamily="18" charset="0"/>
              </a:rPr>
              <a:t>Ngoài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VB </a:t>
            </a:r>
            <a:r>
              <a:rPr lang="en-US" sz="2900" dirty="0" err="1" smtClean="0">
                <a:latin typeface="Times New Roman" pitchFamily="18" charset="0"/>
                <a:cs typeface="Times New Roman" pitchFamily="18" charset="0"/>
              </a:rPr>
              <a:t>hướng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dẫn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về</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công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tác</a:t>
            </a:r>
            <a:r>
              <a:rPr lang="en-US" sz="2900" dirty="0" smtClean="0">
                <a:latin typeface="Times New Roman" pitchFamily="18" charset="0"/>
                <a:cs typeface="Times New Roman" pitchFamily="18" charset="0"/>
              </a:rPr>
              <a:t> ĐTBD, </a:t>
            </a:r>
            <a:r>
              <a:rPr lang="en-US" sz="2900" dirty="0" err="1" smtClean="0">
                <a:latin typeface="Times New Roman" pitchFamily="18" charset="0"/>
                <a:cs typeface="Times New Roman" pitchFamily="18" charset="0"/>
              </a:rPr>
              <a:t>Bộ</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tiêu</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chuẩn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được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thực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hiện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trên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cơ</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sở</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tính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chất</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chuyên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môn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đã</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nêu</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tại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VB </a:t>
            </a:r>
            <a:r>
              <a:rPr lang="en-US" sz="2900" dirty="0" err="1" smtClean="0">
                <a:latin typeface="Times New Roman" pitchFamily="18" charset="0"/>
                <a:cs typeface="Times New Roman" pitchFamily="18" charset="0"/>
              </a:rPr>
              <a:t>sau</a:t>
            </a:r>
            <a:r>
              <a:rPr lang="en-US" sz="2900" dirty="0" smtClean="0">
                <a:latin typeface="Times New Roman" pitchFamily="18" charset="0"/>
                <a:cs typeface="Times New Roman" pitchFamily="18" charset="0"/>
              </a:rPr>
              <a:t>:</a:t>
            </a:r>
          </a:p>
          <a:p>
            <a:pPr marL="0" indent="0">
              <a:buNone/>
            </a:pP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Quyết</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định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số</a:t>
            </a:r>
            <a:r>
              <a:rPr lang="en-US" sz="2900" dirty="0">
                <a:latin typeface="Times New Roman" pitchFamily="18" charset="0"/>
                <a:cs typeface="Times New Roman" pitchFamily="18" charset="0"/>
              </a:rPr>
              <a:t> 3157/QĐ-BTNMT </a:t>
            </a:r>
            <a:r>
              <a:rPr lang="en-US" sz="2900" dirty="0" err="1">
                <a:latin typeface="Times New Roman" pitchFamily="18" charset="0"/>
                <a:cs typeface="Times New Roman" pitchFamily="18" charset="0"/>
              </a:rPr>
              <a:t>ngày</a:t>
            </a:r>
            <a:r>
              <a:rPr lang="en-US" sz="2900" dirty="0">
                <a:latin typeface="Times New Roman" pitchFamily="18" charset="0"/>
                <a:cs typeface="Times New Roman" pitchFamily="18" charset="0"/>
              </a:rPr>
              <a:t> 30/12/2016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Bộ</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trưởng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Bộ</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Tài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nguyên</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và</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Môi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trường</a:t>
            </a:r>
            <a:r>
              <a:rPr lang="en-US" sz="2900" dirty="0">
                <a:latin typeface="Times New Roman" pitchFamily="18" charset="0"/>
                <a:cs typeface="Times New Roman" pitchFamily="18" charset="0"/>
              </a:rPr>
              <a:t> </a:t>
            </a:r>
            <a:r>
              <a:rPr lang="vi-VN" sz="2900" dirty="0">
                <a:latin typeface="Times New Roman" pitchFamily="18" charset="0"/>
                <a:cs typeface="Times New Roman" pitchFamily="18" charset="0"/>
              </a:rPr>
              <a:t>ban hành Chương trình bồi dưỡng tiêu chuẩn chức danh nghề nghiệp viên chức tài nguyên và môi trường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hạng</a:t>
            </a:r>
            <a:r>
              <a:rPr lang="en-US" sz="2900" dirty="0">
                <a:latin typeface="Times New Roman" pitchFamily="18" charset="0"/>
                <a:cs typeface="Times New Roman" pitchFamily="18" charset="0"/>
              </a:rPr>
              <a:t> II.</a:t>
            </a:r>
          </a:p>
          <a:p>
            <a:pPr marL="0" indent="0">
              <a:buNone/>
            </a:pPr>
            <a:r>
              <a:rPr lang="en-US" sz="2900" dirty="0" smtClean="0">
                <a:latin typeface="Times New Roman" panose="02020603050405020304" pitchFamily="18" charset="0"/>
                <a:cs typeface="Times New Roman" panose="02020603050405020304" pitchFamily="18" charset="0"/>
              </a:rPr>
              <a:t>- </a:t>
            </a:r>
            <a:r>
              <a:rPr lang="en-US" sz="2900" dirty="0" err="1" smtClean="0">
                <a:latin typeface="Times New Roman" panose="02020603050405020304" pitchFamily="18" charset="0"/>
                <a:cs typeface="Times New Roman" panose="02020603050405020304" pitchFamily="18" charset="0"/>
              </a:rPr>
              <a:t>Quyết</a:t>
            </a:r>
            <a:r>
              <a:rPr lang="en-US" sz="2900" dirty="0" smtClean="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định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số</a:t>
            </a:r>
            <a:r>
              <a:rPr lang="en-US" sz="2900" dirty="0">
                <a:latin typeface="Times New Roman" panose="02020603050405020304" pitchFamily="18" charset="0"/>
                <a:cs typeface="Times New Roman" panose="02020603050405020304" pitchFamily="18" charset="0"/>
              </a:rPr>
              <a:t> 2063/QĐ-BTNMT </a:t>
            </a:r>
            <a:r>
              <a:rPr lang="en-US" sz="2900" dirty="0" err="1">
                <a:latin typeface="Times New Roman" panose="02020603050405020304" pitchFamily="18" charset="0"/>
                <a:cs typeface="Times New Roman" panose="02020603050405020304" pitchFamily="18" charset="0"/>
              </a:rPr>
              <a:t>ngày</a:t>
            </a:r>
            <a:r>
              <a:rPr lang="en-US" sz="2900" dirty="0">
                <a:latin typeface="Times New Roman" panose="02020603050405020304" pitchFamily="18" charset="0"/>
                <a:cs typeface="Times New Roman" panose="02020603050405020304" pitchFamily="18" charset="0"/>
              </a:rPr>
              <a:t> 26/6/2018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trưởng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ban hành Chương trình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liệu</a:t>
            </a:r>
            <a:r>
              <a:rPr lang="en-US" sz="2900"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bồi dưỡng </a:t>
            </a:r>
            <a:r>
              <a:rPr lang="en-US" sz="2900" dirty="0" err="1">
                <a:latin typeface="Times New Roman" panose="02020603050405020304" pitchFamily="18" charset="0"/>
                <a:cs typeface="Times New Roman" panose="02020603050405020304" pitchFamily="18" charset="0"/>
              </a:rPr>
              <a:t>chuyên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sâu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về</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đất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đai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công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địa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chính</a:t>
            </a:r>
            <a:r>
              <a:rPr lang="en-US" sz="2900" dirty="0">
                <a:latin typeface="Times New Roman" panose="02020603050405020304" pitchFamily="18" charset="0"/>
                <a:cs typeface="Times New Roman" panose="02020603050405020304" pitchFamily="18" charset="0"/>
              </a:rPr>
              <a:t> - </a:t>
            </a:r>
            <a:r>
              <a:rPr lang="en-US" sz="2900" dirty="0" err="1">
                <a:latin typeface="Times New Roman" panose="02020603050405020304" pitchFamily="18" charset="0"/>
                <a:cs typeface="Times New Roman" panose="02020603050405020304" pitchFamily="18" charset="0"/>
              </a:rPr>
              <a:t>nông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nghiệp</a:t>
            </a:r>
            <a:r>
              <a:rPr lang="en-US" sz="2900" dirty="0">
                <a:latin typeface="Times New Roman" panose="02020603050405020304" pitchFamily="18" charset="0"/>
                <a:cs typeface="Times New Roman" panose="02020603050405020304" pitchFamily="18" charset="0"/>
              </a:rPr>
              <a:t> - </a:t>
            </a:r>
            <a:r>
              <a:rPr lang="en-US" sz="2900" dirty="0" err="1">
                <a:latin typeface="Times New Roman" panose="02020603050405020304" pitchFamily="18" charset="0"/>
                <a:cs typeface="Times New Roman" panose="02020603050405020304" pitchFamily="18" charset="0"/>
              </a:rPr>
              <a:t>xây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dựng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smtClean="0">
                <a:latin typeface="Times New Roman" panose="02020603050405020304" pitchFamily="18" charset="0"/>
                <a:cs typeface="Times New Roman" panose="02020603050405020304" pitchFamily="18" charset="0"/>
              </a:rPr>
              <a:t>.</a:t>
            </a:r>
          </a:p>
          <a:p>
            <a:pPr marL="0" indent="0">
              <a:buNone/>
            </a:pPr>
            <a:r>
              <a:rPr lang="en-US" sz="2900" dirty="0" smtClean="0">
                <a:latin typeface="Times New Roman" panose="02020603050405020304" pitchFamily="18" charset="0"/>
                <a:cs typeface="Times New Roman" panose="02020603050405020304" pitchFamily="18" charset="0"/>
              </a:rPr>
              <a:t>- </a:t>
            </a:r>
            <a:r>
              <a:rPr lang="en-US" sz="2900" dirty="0" err="1" smtClean="0">
                <a:latin typeface="Times New Roman" panose="02020603050405020304" pitchFamily="18" charset="0"/>
                <a:cs typeface="Times New Roman" panose="02020603050405020304" pitchFamily="18" charset="0"/>
              </a:rPr>
              <a:t>Quyết</a:t>
            </a:r>
            <a:r>
              <a:rPr lang="en-US" sz="2900" dirty="0" smtClean="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định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số</a:t>
            </a:r>
            <a:r>
              <a:rPr lang="en-US" sz="2900" dirty="0">
                <a:latin typeface="Times New Roman" panose="02020603050405020304" pitchFamily="18" charset="0"/>
                <a:cs typeface="Times New Roman" panose="02020603050405020304" pitchFamily="18" charset="0"/>
              </a:rPr>
              <a:t> 3120/QĐ-BTNMT </a:t>
            </a:r>
            <a:r>
              <a:rPr lang="en-US" sz="2900" dirty="0" err="1">
                <a:latin typeface="Times New Roman" panose="02020603050405020304" pitchFamily="18" charset="0"/>
                <a:cs typeface="Times New Roman" panose="02020603050405020304" pitchFamily="18" charset="0"/>
              </a:rPr>
              <a:t>ngày</a:t>
            </a:r>
            <a:r>
              <a:rPr lang="en-US" sz="2900" dirty="0">
                <a:latin typeface="Times New Roman" panose="02020603050405020304" pitchFamily="18" charset="0"/>
                <a:cs typeface="Times New Roman" panose="02020603050405020304" pitchFamily="18" charset="0"/>
              </a:rPr>
              <a:t> 31/12/2020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trưởng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ban hành Chương trình bồi dưỡng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kiến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quản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lý</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nước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về</a:t>
            </a:r>
            <a:r>
              <a:rPr lang="vi-VN" sz="2900" dirty="0">
                <a:latin typeface="Times New Roman" panose="02020603050405020304" pitchFamily="18" charset="0"/>
                <a:cs typeface="Times New Roman" panose="02020603050405020304" pitchFamily="18" charset="0"/>
              </a:rPr>
              <a:t> tài nguyên và môi trường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dành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lãnh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đạo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Sở</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smtClean="0">
                <a:latin typeface="Times New Roman" panose="02020603050405020304" pitchFamily="18" charset="0"/>
                <a:cs typeface="Times New Roman" panose="02020603050405020304" pitchFamily="18" charset="0"/>
              </a:rPr>
              <a:t>.</a:t>
            </a:r>
          </a:p>
          <a:p>
            <a:pPr marL="0" indent="0">
              <a:buNone/>
            </a:pPr>
            <a:r>
              <a:rPr lang="en-US" sz="2900" dirty="0" smtClean="0">
                <a:latin typeface="Times New Roman" panose="02020603050405020304" pitchFamily="18" charset="0"/>
                <a:cs typeface="Times New Roman" panose="02020603050405020304" pitchFamily="18" charset="0"/>
              </a:rPr>
              <a:t>- </a:t>
            </a:r>
            <a:r>
              <a:rPr lang="en-US" sz="2900" dirty="0" err="1" smtClean="0">
                <a:latin typeface="Times New Roman" panose="02020603050405020304" pitchFamily="18" charset="0"/>
                <a:cs typeface="Times New Roman" panose="02020603050405020304" pitchFamily="18" charset="0"/>
              </a:rPr>
              <a:t>Quyết</a:t>
            </a:r>
            <a:r>
              <a:rPr lang="en-US" sz="2900" dirty="0" smtClean="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định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số</a:t>
            </a:r>
            <a:r>
              <a:rPr lang="en-US" sz="2900" dirty="0">
                <a:latin typeface="Times New Roman" panose="02020603050405020304" pitchFamily="18" charset="0"/>
                <a:cs typeface="Times New Roman" panose="02020603050405020304" pitchFamily="18" charset="0"/>
              </a:rPr>
              <a:t> 3121/QĐ-BTNMT </a:t>
            </a:r>
            <a:r>
              <a:rPr lang="en-US" sz="2900" dirty="0" err="1">
                <a:latin typeface="Times New Roman" panose="02020603050405020304" pitchFamily="18" charset="0"/>
                <a:cs typeface="Times New Roman" panose="02020603050405020304" pitchFamily="18" charset="0"/>
              </a:rPr>
              <a:t>ngày</a:t>
            </a:r>
            <a:r>
              <a:rPr lang="en-US" sz="2900" dirty="0">
                <a:latin typeface="Times New Roman" panose="02020603050405020304" pitchFamily="18" charset="0"/>
                <a:cs typeface="Times New Roman" panose="02020603050405020304" pitchFamily="18" charset="0"/>
              </a:rPr>
              <a:t> 31/12/2020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trưởng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Bộ</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ban hành Chương trình bồi dưỡng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theo</a:t>
            </a:r>
            <a:r>
              <a:rPr lang="vi-VN" sz="2900" dirty="0">
                <a:latin typeface="Times New Roman" panose="02020603050405020304" pitchFamily="18" charset="0"/>
                <a:cs typeface="Times New Roman" panose="02020603050405020304" pitchFamily="18" charset="0"/>
              </a:rPr>
              <a:t> tiêu chuẩn chức danh nghề nghiệp viên chức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ngành</a:t>
            </a:r>
            <a:r>
              <a:rPr lang="vi-VN" sz="2900" dirty="0">
                <a:latin typeface="Times New Roman" panose="02020603050405020304" pitchFamily="18" charset="0"/>
                <a:cs typeface="Times New Roman" panose="02020603050405020304" pitchFamily="18" charset="0"/>
              </a:rPr>
              <a:t> tài nguyên và môi trường </a:t>
            </a:r>
            <a:r>
              <a:rPr lang="en-US" sz="2900" dirty="0" err="1">
                <a:latin typeface="Times New Roman" panose="02020603050405020304" pitchFamily="18" charset="0"/>
                <a:cs typeface="Times New Roman" panose="02020603050405020304" pitchFamily="18" charset="0"/>
              </a:rPr>
              <a:t>hạng</a:t>
            </a: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III.</a:t>
            </a:r>
            <a:endParaRPr lang="en-US" sz="29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2470"/>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Đối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8874" y="2549236"/>
            <a:ext cx="10217724" cy="3616174"/>
          </a:xfrm>
        </p:spPr>
        <p:txBody>
          <a:bodyPr>
            <a:normAutofit fontScale="92500" lnSpcReduction="10000"/>
          </a:bodyPr>
          <a:lstStyle/>
          <a:p>
            <a:pPr marL="0" indent="0" algn="just">
              <a:buNone/>
            </a:pPr>
            <a:r>
              <a:rPr lang="vi-VN" dirty="0" smtClean="0">
                <a:cs typeface="Times New Roman" panose="02020603050405020304" pitchFamily="18" charset="0"/>
              </a:rPr>
              <a:t>- </a:t>
            </a:r>
            <a:r>
              <a:rPr lang="vi-VN" dirty="0">
                <a:cs typeface="Times New Roman" panose="02020603050405020304" pitchFamily="18" charset="0"/>
              </a:rPr>
              <a:t>Giảng viên, giảng viên kiêm nhiệm đang công tác, đã nghỉ hưu hoặc chuyển công tác của Học viện Chính trị quốc gia Hồ Chí Minh; Học viện Hành chính Quốc gia; các trường thuộc Bộ Tài nguyên và Môi trường (TN&amp;MT); các cơ sở đào tạo, bồi dưỡng; các cơ sở đào tạo, nghiên cứu.</a:t>
            </a:r>
          </a:p>
          <a:p>
            <a:pPr marL="0" indent="0" algn="just">
              <a:buNone/>
            </a:pPr>
            <a:r>
              <a:rPr lang="vi-VN" dirty="0">
                <a:cs typeface="Times New Roman" panose="02020603050405020304" pitchFamily="18" charset="0"/>
              </a:rPr>
              <a:t>- Người được mời thỉnh giảng và báo cáo viên (người được mời báo cáo chuyên đề, kinh nghiệm thực tiễn), gồm: chuyên gia, nhà khoa học, nhà giáo, nhà quản lý, doanh nhân ở trong và ngoài nước có uy tín trong công tác nghiên cứu, giảng dạy, quản lý về TN&amp;MT; cán bộ, công chức, viên chức ngành TN&amp;MT đang công tác, đã nghỉ hưu hoặc chuyển công tác có kinh nghiệm, khả năng và nguyện vọng giảng dạy (sau đây gọi chung là giảng viên thỉnh giảng).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199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2470"/>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Phạm</a:t>
            </a:r>
            <a:r>
              <a:rPr lang="en-US" sz="3200" b="1" dirty="0" smtClean="0">
                <a:latin typeface="Times New Roman" panose="02020603050405020304" pitchFamily="18" charset="0"/>
                <a:cs typeface="Times New Roman" panose="02020603050405020304" pitchFamily="18" charset="0"/>
              </a:rPr>
              <a:t> vi</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8874" y="2549236"/>
            <a:ext cx="10217724" cy="3616174"/>
          </a:xfrm>
        </p:spPr>
        <p:txBody>
          <a:bodyPr>
            <a:normAutofit/>
          </a:bodyPr>
          <a:lstStyle/>
          <a:p>
            <a:pPr marL="0" indent="0" algn="just">
              <a:buNone/>
            </a:pPr>
            <a:r>
              <a:rPr lang="vi-VN" dirty="0" smtClean="0">
                <a:cs typeface="Times New Roman" panose="02020603050405020304" pitchFamily="18" charset="0"/>
              </a:rPr>
              <a:t>(</a:t>
            </a:r>
            <a:r>
              <a:rPr lang="vi-VN" dirty="0">
                <a:cs typeface="Times New Roman" panose="02020603050405020304" pitchFamily="18" charset="0"/>
              </a:rPr>
              <a:t>1) Chương trình bồi dưỡng theo tiêu chuẩn chức danh nghề nghiệp viên chức ngành TN&amp;MT hạng II và tương đương;</a:t>
            </a:r>
          </a:p>
          <a:p>
            <a:pPr marL="0" indent="0" algn="just">
              <a:buNone/>
            </a:pPr>
            <a:r>
              <a:rPr lang="vi-VN" dirty="0" smtClean="0">
                <a:cs typeface="Times New Roman" panose="02020603050405020304" pitchFamily="18" charset="0"/>
              </a:rPr>
              <a:t>(</a:t>
            </a:r>
            <a:r>
              <a:rPr lang="vi-VN" dirty="0">
                <a:cs typeface="Times New Roman" panose="02020603050405020304" pitchFamily="18" charset="0"/>
              </a:rPr>
              <a:t>2) Chương trình bồi dưỡng theo tiêu chuẩn chức danh nghề nghiệp viên chức ngành TN&amp;MT hạng III và tương đương;</a:t>
            </a:r>
          </a:p>
          <a:p>
            <a:pPr marL="0" indent="0" algn="just">
              <a:buNone/>
            </a:pPr>
            <a:r>
              <a:rPr lang="vi-VN" dirty="0" smtClean="0">
                <a:cs typeface="Times New Roman" panose="02020603050405020304" pitchFamily="18" charset="0"/>
              </a:rPr>
              <a:t>(</a:t>
            </a:r>
            <a:r>
              <a:rPr lang="vi-VN" dirty="0">
                <a:cs typeface="Times New Roman" panose="02020603050405020304" pitchFamily="18" charset="0"/>
              </a:rPr>
              <a:t>3) Chương trình bồi dưỡng về địa chính - môi trường dành cho công chức cấp xã và tương đương;</a:t>
            </a:r>
          </a:p>
          <a:p>
            <a:pPr marL="0" indent="0" algn="just">
              <a:buNone/>
            </a:pPr>
            <a:r>
              <a:rPr lang="vi-VN" dirty="0" smtClean="0">
                <a:cs typeface="Times New Roman" panose="02020603050405020304" pitchFamily="18" charset="0"/>
              </a:rPr>
              <a:t>(</a:t>
            </a:r>
            <a:r>
              <a:rPr lang="vi-VN" dirty="0">
                <a:cs typeface="Times New Roman" panose="02020603050405020304" pitchFamily="18" charset="0"/>
              </a:rPr>
              <a:t>4) Chương trình bồi dưỡng kiến thức quản lý nhà nước về TN&amp;MT dành cho lãnh đạo Sở TN&amp;MT và tương đương.</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25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2470"/>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3.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chuẩn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8874" y="2549236"/>
            <a:ext cx="10217724" cy="3616174"/>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7955157"/>
              </p:ext>
            </p:extLst>
          </p:nvPr>
        </p:nvGraphicFramePr>
        <p:xfrm>
          <a:off x="739834" y="2618508"/>
          <a:ext cx="10156764" cy="3546904"/>
        </p:xfrm>
        <a:graphic>
          <a:graphicData uri="http://schemas.openxmlformats.org/drawingml/2006/table">
            <a:tbl>
              <a:tblPr>
                <a:tableStyleId>{5C22544A-7EE6-4342-B048-85BDC9FD1C3A}</a:tableStyleId>
              </a:tblPr>
              <a:tblGrid>
                <a:gridCol w="676786">
                  <a:extLst>
                    <a:ext uri="{9D8B030D-6E8A-4147-A177-3AD203B41FA5}">
                      <a16:colId xmlns:a16="http://schemas.microsoft.com/office/drawing/2014/main" val="3230131272"/>
                    </a:ext>
                  </a:extLst>
                </a:gridCol>
                <a:gridCol w="9479978">
                  <a:extLst>
                    <a:ext uri="{9D8B030D-6E8A-4147-A177-3AD203B41FA5}">
                      <a16:colId xmlns:a16="http://schemas.microsoft.com/office/drawing/2014/main" val="1314661615"/>
                    </a:ext>
                  </a:extLst>
                </a:gridCol>
              </a:tblGrid>
              <a:tr h="414194">
                <a:tc>
                  <a:txBody>
                    <a:bodyPr/>
                    <a:lstStyle/>
                    <a:p>
                      <a:pPr algn="ctr" fontAlgn="ctr"/>
                      <a:r>
                        <a:rPr lang="en-US" sz="1100" u="none" strike="noStrike">
                          <a:effectLst/>
                        </a:rPr>
                        <a:t>1</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en-US" sz="1100" u="none" strike="noStrike" dirty="0" err="1">
                          <a:effectLst/>
                        </a:rPr>
                        <a:t>Trung</a:t>
                      </a:r>
                      <a:r>
                        <a:rPr lang="en-US" sz="1100" u="none" strike="noStrike" dirty="0">
                          <a:effectLst/>
                        </a:rPr>
                        <a:t> </a:t>
                      </a:r>
                      <a:r>
                        <a:rPr lang="en-US" sz="1100" u="none" strike="noStrike" dirty="0" err="1">
                          <a:effectLst/>
                        </a:rPr>
                        <a:t>thành</a:t>
                      </a:r>
                      <a:r>
                        <a:rPr lang="en-US" sz="1100" u="none" strike="noStrike" dirty="0">
                          <a:effectLst/>
                        </a:rPr>
                        <a:t> </a:t>
                      </a:r>
                      <a:r>
                        <a:rPr lang="en-US" sz="1100" u="none" strike="noStrike" dirty="0" err="1">
                          <a:effectLst/>
                        </a:rPr>
                        <a:t>với</a:t>
                      </a:r>
                      <a:r>
                        <a:rPr lang="en-US" sz="1100" u="none" strike="noStrike" dirty="0">
                          <a:effectLst/>
                        </a:rPr>
                        <a:t> </a:t>
                      </a:r>
                      <a:r>
                        <a:rPr lang="en-US" sz="1100" u="none" strike="noStrike" dirty="0" err="1">
                          <a:effectLst/>
                        </a:rPr>
                        <a:t>Tổ</a:t>
                      </a:r>
                      <a:r>
                        <a:rPr lang="en-US" sz="1100" u="none" strike="noStrike" dirty="0">
                          <a:effectLst/>
                        </a:rPr>
                        <a:t> </a:t>
                      </a:r>
                      <a:r>
                        <a:rPr lang="en-US" sz="1100" u="none" strike="noStrike" dirty="0" err="1">
                          <a:effectLst/>
                        </a:rPr>
                        <a:t>quốc</a:t>
                      </a:r>
                      <a:r>
                        <a:rPr lang="en-US" sz="1100" u="none" strike="noStrike" dirty="0">
                          <a:effectLst/>
                        </a:rPr>
                        <a:t> </a:t>
                      </a:r>
                      <a:r>
                        <a:rPr lang="en-US" sz="1100" u="none" strike="noStrike" dirty="0" err="1">
                          <a:effectLst/>
                        </a:rPr>
                        <a:t>Việt</a:t>
                      </a:r>
                      <a:r>
                        <a:rPr lang="en-US" sz="1100" u="none" strike="noStrike" dirty="0">
                          <a:effectLst/>
                        </a:rPr>
                        <a:t> Nam; </a:t>
                      </a:r>
                      <a:r>
                        <a:rPr lang="en-US" sz="1100" u="none" strike="noStrike" dirty="0" err="1">
                          <a:effectLst/>
                        </a:rPr>
                        <a:t>có</a:t>
                      </a:r>
                      <a:r>
                        <a:rPr lang="en-US" sz="1100" u="none" strike="noStrike" dirty="0">
                          <a:effectLst/>
                        </a:rPr>
                        <a:t> </a:t>
                      </a:r>
                      <a:r>
                        <a:rPr lang="en-US" sz="1100" u="none" strike="noStrike" dirty="0" err="1">
                          <a:effectLst/>
                        </a:rPr>
                        <a:t>phẩm</a:t>
                      </a:r>
                      <a:r>
                        <a:rPr lang="en-US" sz="1100" u="none" strike="noStrike" dirty="0">
                          <a:effectLst/>
                        </a:rPr>
                        <a:t> </a:t>
                      </a:r>
                      <a:r>
                        <a:rPr lang="en-US" sz="1100" u="none" strike="noStrike" dirty="0" err="1">
                          <a:effectLst/>
                        </a:rPr>
                        <a:t>chất</a:t>
                      </a:r>
                      <a:r>
                        <a:rPr lang="en-US" sz="1100" u="none" strike="noStrike" dirty="0">
                          <a:effectLst/>
                        </a:rPr>
                        <a:t> </a:t>
                      </a:r>
                      <a:r>
                        <a:rPr lang="en-US" sz="1100" u="none" strike="noStrike" dirty="0" err="1">
                          <a:effectLst/>
                        </a:rPr>
                        <a:t>chính</a:t>
                      </a:r>
                      <a:r>
                        <a:rPr lang="en-US" sz="1100" u="none" strike="noStrike" dirty="0">
                          <a:effectLst/>
                        </a:rPr>
                        <a:t> </a:t>
                      </a:r>
                      <a:r>
                        <a:rPr lang="en-US" sz="1100" u="none" strike="noStrike" dirty="0" err="1">
                          <a:effectLst/>
                        </a:rPr>
                        <a:t>trị</a:t>
                      </a:r>
                      <a:r>
                        <a:rPr lang="en-US" sz="1100" u="none" strike="noStrike" dirty="0">
                          <a:effectLst/>
                        </a:rPr>
                        <a:t> </a:t>
                      </a:r>
                      <a:r>
                        <a:rPr lang="en-US" sz="1100" u="none" strike="noStrike" dirty="0" err="1">
                          <a:effectLst/>
                        </a:rPr>
                        <a:t>vững</a:t>
                      </a:r>
                      <a:r>
                        <a:rPr lang="en-US" sz="1100" u="none" strike="noStrike" dirty="0">
                          <a:effectLst/>
                        </a:rPr>
                        <a:t> </a:t>
                      </a:r>
                      <a:r>
                        <a:rPr lang="en-US" sz="1100" u="none" strike="noStrike" dirty="0" err="1">
                          <a:effectLst/>
                        </a:rPr>
                        <a:t>vàng</a:t>
                      </a:r>
                      <a:r>
                        <a:rPr lang="en-US" sz="1100" u="none" strike="noStrike" dirty="0">
                          <a:effectLst/>
                        </a:rPr>
                        <a:t>, </a:t>
                      </a:r>
                      <a:r>
                        <a:rPr lang="en-US" sz="1100" u="none" strike="noStrike" dirty="0" err="1">
                          <a:effectLst/>
                        </a:rPr>
                        <a:t>đạo</a:t>
                      </a:r>
                      <a:r>
                        <a:rPr lang="en-US" sz="1100" u="none" strike="noStrike" dirty="0">
                          <a:effectLst/>
                        </a:rPr>
                        <a:t> </a:t>
                      </a:r>
                      <a:r>
                        <a:rPr lang="en-US" sz="1100" u="none" strike="noStrike" dirty="0" err="1">
                          <a:effectLst/>
                        </a:rPr>
                        <a:t>đức</a:t>
                      </a:r>
                      <a:r>
                        <a:rPr lang="en-US" sz="1100" u="none" strike="noStrike" dirty="0">
                          <a:effectLst/>
                        </a:rPr>
                        <a:t> </a:t>
                      </a:r>
                      <a:r>
                        <a:rPr lang="en-US" sz="1100" u="none" strike="noStrike" dirty="0" err="1">
                          <a:effectLst/>
                        </a:rPr>
                        <a:t>lối</a:t>
                      </a:r>
                      <a:r>
                        <a:rPr lang="en-US" sz="1100" u="none" strike="noStrike" dirty="0">
                          <a:effectLst/>
                        </a:rPr>
                        <a:t> </a:t>
                      </a:r>
                      <a:r>
                        <a:rPr lang="en-US" sz="1100" u="none" strike="noStrike" dirty="0" err="1">
                          <a:effectLst/>
                        </a:rPr>
                        <a:t>sống</a:t>
                      </a:r>
                      <a:r>
                        <a:rPr lang="en-US" sz="1100" u="none" strike="noStrike" dirty="0">
                          <a:effectLst/>
                        </a:rPr>
                        <a:t> </a:t>
                      </a:r>
                      <a:r>
                        <a:rPr lang="en-US" sz="1100" u="none" strike="noStrike" dirty="0" err="1">
                          <a:effectLst/>
                        </a:rPr>
                        <a:t>lành</a:t>
                      </a:r>
                      <a:r>
                        <a:rPr lang="en-US" sz="1100" u="none" strike="noStrike" dirty="0">
                          <a:effectLst/>
                        </a:rPr>
                        <a:t> </a:t>
                      </a:r>
                      <a:r>
                        <a:rPr lang="en-US" sz="1100" u="none" strike="noStrike" dirty="0" err="1">
                          <a:effectLst/>
                        </a:rPr>
                        <a:t>mạnh</a:t>
                      </a:r>
                      <a:endParaRPr lang="en-US" sz="1100" b="0" i="0" u="none" strike="noStrike" dirty="0">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336083652"/>
                  </a:ext>
                </a:extLst>
              </a:tr>
              <a:tr h="212348">
                <a:tc>
                  <a:txBody>
                    <a:bodyPr/>
                    <a:lstStyle/>
                    <a:p>
                      <a:pPr algn="ctr" fontAlgn="ctr"/>
                      <a:r>
                        <a:rPr lang="en-US" sz="1100" u="none" strike="noStrike">
                          <a:effectLst/>
                        </a:rPr>
                        <a:t>2</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a:effectLst/>
                        </a:rPr>
                        <a:t>Am hiểu và thực hiện đúng chủ trương, đường lối của Đảng, chính sách, pháp luật của Nhà nước</a:t>
                      </a:r>
                      <a:endParaRPr lang="vi-VN"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3227699747"/>
                  </a:ext>
                </a:extLst>
              </a:tr>
              <a:tr h="414194">
                <a:tc>
                  <a:txBody>
                    <a:bodyPr/>
                    <a:lstStyle/>
                    <a:p>
                      <a:pPr algn="ctr" fontAlgn="ctr"/>
                      <a:r>
                        <a:rPr lang="en-US" sz="1100" u="none" strike="noStrike">
                          <a:effectLst/>
                        </a:rPr>
                        <a:t>3</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dirty="0">
                          <a:effectLst/>
                        </a:rPr>
                        <a:t>Có trình độ lý luận chính trị, quản lý nhà nước và trình độ chuyên môn, kinh nghiệm đáp ứng yêu cầu của chương trình tham gia giảng dạy</a:t>
                      </a:r>
                      <a:endParaRPr lang="vi-VN" sz="1100" b="0" i="0" u="none" strike="noStrike" dirty="0">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349218706"/>
                  </a:ext>
                </a:extLst>
              </a:tr>
              <a:tr h="212348">
                <a:tc>
                  <a:txBody>
                    <a:bodyPr/>
                    <a:lstStyle/>
                    <a:p>
                      <a:pPr algn="ctr" fontAlgn="ctr"/>
                      <a:r>
                        <a:rPr lang="en-US" sz="1100" u="none" strike="noStrike">
                          <a:effectLst/>
                        </a:rPr>
                        <a:t>4</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en-US" sz="1100" u="none" strike="noStrike">
                          <a:effectLst/>
                        </a:rPr>
                        <a:t>Lý lịch bản thân rõ ràng, đáp ứng yêu cầu về chính trị</a:t>
                      </a:r>
                      <a:endParaRPr lang="en-US"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2305468760"/>
                  </a:ext>
                </a:extLst>
              </a:tr>
              <a:tr h="212348">
                <a:tc>
                  <a:txBody>
                    <a:bodyPr/>
                    <a:lstStyle/>
                    <a:p>
                      <a:pPr algn="ctr" fontAlgn="ctr"/>
                      <a:r>
                        <a:rPr lang="en-US" sz="1100" u="none" strike="noStrike">
                          <a:effectLst/>
                        </a:rPr>
                        <a:t>5</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a:effectLst/>
                        </a:rPr>
                        <a:t>Có bằng tốt nghiệp đại học trở lên, nắm vững kiến thức cơ bản của nội dung giảng dạy</a:t>
                      </a:r>
                      <a:endParaRPr lang="vi-VN"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2563692496"/>
                  </a:ext>
                </a:extLst>
              </a:tr>
              <a:tr h="212348">
                <a:tc>
                  <a:txBody>
                    <a:bodyPr/>
                    <a:lstStyle/>
                    <a:p>
                      <a:pPr algn="ctr" fontAlgn="ctr"/>
                      <a:r>
                        <a:rPr lang="en-US" sz="1100" u="none" strike="noStrike">
                          <a:effectLst/>
                        </a:rPr>
                        <a:t>6</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a:effectLst/>
                        </a:rPr>
                        <a:t>Tâm huyết với sự nghiệp đào tạo, bồi dưỡng cán bộ, công chức, viên chức ngành TN&amp;MT</a:t>
                      </a:r>
                      <a:endParaRPr lang="vi-VN"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3969709339"/>
                  </a:ext>
                </a:extLst>
              </a:tr>
              <a:tr h="414194">
                <a:tc>
                  <a:txBody>
                    <a:bodyPr/>
                    <a:lstStyle/>
                    <a:p>
                      <a:pPr algn="ctr" fontAlgn="ctr"/>
                      <a:r>
                        <a:rPr lang="en-US" sz="1100" u="none" strike="noStrike">
                          <a:effectLst/>
                        </a:rPr>
                        <a:t>7</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en-US" sz="1100" u="none" strike="noStrike" dirty="0" err="1">
                          <a:effectLst/>
                        </a:rPr>
                        <a:t>Có</a:t>
                      </a:r>
                      <a:r>
                        <a:rPr lang="en-US" sz="1100" u="none" strike="noStrike" dirty="0">
                          <a:effectLst/>
                        </a:rPr>
                        <a:t> </a:t>
                      </a:r>
                      <a:r>
                        <a:rPr lang="en-US" sz="1100" u="none" strike="noStrike" dirty="0" err="1">
                          <a:effectLst/>
                        </a:rPr>
                        <a:t>kỹ</a:t>
                      </a:r>
                      <a:r>
                        <a:rPr lang="en-US" sz="1100" u="none" strike="noStrike" dirty="0">
                          <a:effectLst/>
                        </a:rPr>
                        <a:t> </a:t>
                      </a:r>
                      <a:r>
                        <a:rPr lang="en-US" sz="1100" u="none" strike="noStrike" dirty="0" err="1">
                          <a:effectLst/>
                        </a:rPr>
                        <a:t>năng</a:t>
                      </a:r>
                      <a:r>
                        <a:rPr lang="en-US" sz="1100" u="none" strike="noStrike" dirty="0">
                          <a:effectLst/>
                        </a:rPr>
                        <a:t> </a:t>
                      </a:r>
                      <a:r>
                        <a:rPr lang="en-US" sz="1100" u="none" strike="noStrike" dirty="0" err="1">
                          <a:effectLst/>
                        </a:rPr>
                        <a:t>cập</a:t>
                      </a:r>
                      <a:r>
                        <a:rPr lang="en-US" sz="1100" u="none" strike="noStrike" dirty="0">
                          <a:effectLst/>
                        </a:rPr>
                        <a:t> </a:t>
                      </a:r>
                      <a:r>
                        <a:rPr lang="en-US" sz="1100" u="none" strike="noStrike" dirty="0" err="1">
                          <a:effectLst/>
                        </a:rPr>
                        <a:t>nhật</a:t>
                      </a:r>
                      <a:r>
                        <a:rPr lang="en-US" sz="1100" u="none" strike="noStrike" dirty="0">
                          <a:effectLst/>
                        </a:rPr>
                        <a:t>, </a:t>
                      </a:r>
                      <a:r>
                        <a:rPr lang="en-US" sz="1100" u="none" strike="noStrike" dirty="0" err="1">
                          <a:effectLst/>
                        </a:rPr>
                        <a:t>nâng</a:t>
                      </a:r>
                      <a:r>
                        <a:rPr lang="en-US" sz="1100" u="none" strike="noStrike" dirty="0">
                          <a:effectLst/>
                        </a:rPr>
                        <a:t> </a:t>
                      </a:r>
                      <a:r>
                        <a:rPr lang="en-US" sz="1100" u="none" strike="noStrike" dirty="0" err="1">
                          <a:effectLst/>
                        </a:rPr>
                        <a:t>cao</a:t>
                      </a:r>
                      <a:r>
                        <a:rPr lang="en-US" sz="1100" u="none" strike="noStrike" dirty="0">
                          <a:effectLst/>
                        </a:rPr>
                        <a:t> </a:t>
                      </a:r>
                      <a:r>
                        <a:rPr lang="en-US" sz="1100" u="none" strike="noStrike" dirty="0" err="1">
                          <a:effectLst/>
                        </a:rPr>
                        <a:t>năng</a:t>
                      </a:r>
                      <a:r>
                        <a:rPr lang="en-US" sz="1100" u="none" strike="noStrike" dirty="0">
                          <a:effectLst/>
                        </a:rPr>
                        <a:t> </a:t>
                      </a:r>
                      <a:r>
                        <a:rPr lang="en-US" sz="1100" u="none" strike="noStrike" dirty="0" err="1">
                          <a:effectLst/>
                        </a:rPr>
                        <a:t>lực</a:t>
                      </a:r>
                      <a:r>
                        <a:rPr lang="en-US" sz="1100" u="none" strike="noStrike" dirty="0">
                          <a:effectLst/>
                        </a:rPr>
                        <a:t> </a:t>
                      </a:r>
                      <a:r>
                        <a:rPr lang="en-US" sz="1100" u="none" strike="noStrike" dirty="0" err="1">
                          <a:effectLst/>
                        </a:rPr>
                        <a:t>chuyên</a:t>
                      </a:r>
                      <a:r>
                        <a:rPr lang="en-US" sz="1100" u="none" strike="noStrike" dirty="0">
                          <a:effectLst/>
                        </a:rPr>
                        <a:t> </a:t>
                      </a:r>
                      <a:r>
                        <a:rPr lang="en-US" sz="1100" u="none" strike="noStrike" dirty="0" err="1">
                          <a:effectLst/>
                        </a:rPr>
                        <a:t>môn</a:t>
                      </a:r>
                      <a:r>
                        <a:rPr lang="en-US" sz="1100" u="none" strike="noStrike" dirty="0">
                          <a:effectLst/>
                        </a:rPr>
                        <a:t>, </a:t>
                      </a:r>
                      <a:r>
                        <a:rPr lang="en-US" sz="1100" u="none" strike="noStrike" dirty="0" err="1">
                          <a:effectLst/>
                        </a:rPr>
                        <a:t>nghiệp</a:t>
                      </a:r>
                      <a:r>
                        <a:rPr lang="en-US" sz="1100" u="none" strike="noStrike" dirty="0">
                          <a:effectLst/>
                        </a:rPr>
                        <a:t> </a:t>
                      </a:r>
                      <a:r>
                        <a:rPr lang="en-US" sz="1100" u="none" strike="noStrike" dirty="0" err="1">
                          <a:effectLst/>
                        </a:rPr>
                        <a:t>vụ</a:t>
                      </a:r>
                      <a:r>
                        <a:rPr lang="en-US" sz="1100" u="none" strike="noStrike" dirty="0">
                          <a:effectLst/>
                        </a:rPr>
                        <a:t>; </a:t>
                      </a:r>
                      <a:r>
                        <a:rPr lang="en-US" sz="1100" u="none" strike="noStrike" dirty="0" err="1">
                          <a:effectLst/>
                        </a:rPr>
                        <a:t>năng</a:t>
                      </a:r>
                      <a:r>
                        <a:rPr lang="en-US" sz="1100" u="none" strike="noStrike" dirty="0">
                          <a:effectLst/>
                        </a:rPr>
                        <a:t> </a:t>
                      </a:r>
                      <a:r>
                        <a:rPr lang="en-US" sz="1100" u="none" strike="noStrike" dirty="0" err="1">
                          <a:effectLst/>
                        </a:rPr>
                        <a:t>lực</a:t>
                      </a:r>
                      <a:r>
                        <a:rPr lang="en-US" sz="1100" u="none" strike="noStrike" dirty="0">
                          <a:effectLst/>
                        </a:rPr>
                        <a:t> </a:t>
                      </a:r>
                      <a:r>
                        <a:rPr lang="en-US" sz="1100" u="none" strike="noStrike" dirty="0" err="1">
                          <a:effectLst/>
                        </a:rPr>
                        <a:t>cập</a:t>
                      </a:r>
                      <a:r>
                        <a:rPr lang="en-US" sz="1100" u="none" strike="noStrike" dirty="0">
                          <a:effectLst/>
                        </a:rPr>
                        <a:t> </a:t>
                      </a:r>
                      <a:r>
                        <a:rPr lang="en-US" sz="1100" u="none" strike="noStrike" dirty="0" err="1">
                          <a:effectLst/>
                        </a:rPr>
                        <a:t>nhật</a:t>
                      </a:r>
                      <a:r>
                        <a:rPr lang="en-US" sz="1100" u="none" strike="noStrike" dirty="0">
                          <a:effectLst/>
                        </a:rPr>
                        <a:t> </a:t>
                      </a:r>
                      <a:r>
                        <a:rPr lang="en-US" sz="1100" u="none" strike="noStrike" dirty="0" err="1">
                          <a:effectLst/>
                        </a:rPr>
                        <a:t>các</a:t>
                      </a:r>
                      <a:r>
                        <a:rPr lang="en-US" sz="1100" u="none" strike="noStrike" dirty="0">
                          <a:effectLst/>
                        </a:rPr>
                        <a:t> </a:t>
                      </a:r>
                      <a:r>
                        <a:rPr lang="en-US" sz="1100" u="none" strike="noStrike" dirty="0" err="1">
                          <a:effectLst/>
                        </a:rPr>
                        <a:t>quy</a:t>
                      </a:r>
                      <a:r>
                        <a:rPr lang="en-US" sz="1100" u="none" strike="noStrike" dirty="0">
                          <a:effectLst/>
                        </a:rPr>
                        <a:t> </a:t>
                      </a:r>
                      <a:r>
                        <a:rPr lang="en-US" sz="1100" u="none" strike="noStrike" dirty="0" err="1">
                          <a:effectLst/>
                        </a:rPr>
                        <a:t>định</a:t>
                      </a:r>
                      <a:r>
                        <a:rPr lang="en-US" sz="1100" u="none" strike="noStrike" dirty="0">
                          <a:effectLst/>
                        </a:rPr>
                        <a:t> </a:t>
                      </a:r>
                      <a:r>
                        <a:rPr lang="en-US" sz="1100" u="none" strike="noStrike" dirty="0" err="1">
                          <a:effectLst/>
                        </a:rPr>
                        <a:t>mới</a:t>
                      </a:r>
                      <a:r>
                        <a:rPr lang="en-US" sz="1100" u="none" strike="noStrike" dirty="0">
                          <a:effectLst/>
                        </a:rPr>
                        <a:t>, </a:t>
                      </a:r>
                      <a:r>
                        <a:rPr lang="en-US" sz="1100" u="none" strike="noStrike" dirty="0" err="1">
                          <a:effectLst/>
                        </a:rPr>
                        <a:t>các</a:t>
                      </a:r>
                      <a:r>
                        <a:rPr lang="en-US" sz="1100" u="none" strike="noStrike" dirty="0">
                          <a:effectLst/>
                        </a:rPr>
                        <a:t> </a:t>
                      </a:r>
                      <a:r>
                        <a:rPr lang="en-US" sz="1100" u="none" strike="noStrike" dirty="0" err="1">
                          <a:effectLst/>
                        </a:rPr>
                        <a:t>tình</a:t>
                      </a:r>
                      <a:r>
                        <a:rPr lang="en-US" sz="1100" u="none" strike="noStrike" dirty="0">
                          <a:effectLst/>
                        </a:rPr>
                        <a:t> </a:t>
                      </a:r>
                      <a:r>
                        <a:rPr lang="en-US" sz="1100" u="none" strike="noStrike" dirty="0" err="1">
                          <a:effectLst/>
                        </a:rPr>
                        <a:t>huống</a:t>
                      </a:r>
                      <a:r>
                        <a:rPr lang="en-US" sz="1100" u="none" strike="noStrike" dirty="0">
                          <a:effectLst/>
                        </a:rPr>
                        <a:t> </a:t>
                      </a:r>
                      <a:r>
                        <a:rPr lang="en-US" sz="1100" u="none" strike="noStrike" dirty="0" err="1">
                          <a:effectLst/>
                        </a:rPr>
                        <a:t>phát</a:t>
                      </a:r>
                      <a:r>
                        <a:rPr lang="en-US" sz="1100" u="none" strike="noStrike" dirty="0">
                          <a:effectLst/>
                        </a:rPr>
                        <a:t> </a:t>
                      </a:r>
                      <a:r>
                        <a:rPr lang="en-US" sz="1100" u="none" strike="noStrike" dirty="0" err="1">
                          <a:effectLst/>
                        </a:rPr>
                        <a:t>sinh</a:t>
                      </a:r>
                      <a:r>
                        <a:rPr lang="en-US" sz="1100" u="none" strike="noStrike" dirty="0">
                          <a:effectLst/>
                        </a:rPr>
                        <a:t> </a:t>
                      </a:r>
                      <a:r>
                        <a:rPr lang="en-US" sz="1100" u="none" strike="noStrike" dirty="0" err="1">
                          <a:effectLst/>
                        </a:rPr>
                        <a:t>trong</a:t>
                      </a:r>
                      <a:r>
                        <a:rPr lang="en-US" sz="1100" u="none" strike="noStrike" dirty="0">
                          <a:effectLst/>
                        </a:rPr>
                        <a:t> </a:t>
                      </a:r>
                      <a:r>
                        <a:rPr lang="en-US" sz="1100" u="none" strike="noStrike" dirty="0" err="1">
                          <a:effectLst/>
                        </a:rPr>
                        <a:t>thực</a:t>
                      </a:r>
                      <a:r>
                        <a:rPr lang="en-US" sz="1100" u="none" strike="noStrike" dirty="0">
                          <a:effectLst/>
                        </a:rPr>
                        <a:t> </a:t>
                      </a:r>
                      <a:r>
                        <a:rPr lang="en-US" sz="1100" u="none" strike="noStrike" dirty="0" err="1">
                          <a:effectLst/>
                        </a:rPr>
                        <a:t>tiễn</a:t>
                      </a:r>
                      <a:r>
                        <a:rPr lang="en-US" sz="1100" u="none" strike="noStrike" dirty="0">
                          <a:effectLst/>
                        </a:rPr>
                        <a:t> </a:t>
                      </a:r>
                      <a:r>
                        <a:rPr lang="en-US" sz="1100" u="none" strike="noStrike" dirty="0" err="1">
                          <a:effectLst/>
                        </a:rPr>
                        <a:t>liên</a:t>
                      </a:r>
                      <a:r>
                        <a:rPr lang="en-US" sz="1100" u="none" strike="noStrike" dirty="0">
                          <a:effectLst/>
                        </a:rPr>
                        <a:t> </a:t>
                      </a:r>
                      <a:r>
                        <a:rPr lang="en-US" sz="1100" u="none" strike="noStrike" dirty="0" err="1">
                          <a:effectLst/>
                        </a:rPr>
                        <a:t>quan</a:t>
                      </a:r>
                      <a:r>
                        <a:rPr lang="en-US" sz="1100" u="none" strike="noStrike" dirty="0">
                          <a:effectLst/>
                        </a:rPr>
                        <a:t> </a:t>
                      </a:r>
                      <a:r>
                        <a:rPr lang="en-US" sz="1100" u="none" strike="noStrike" dirty="0" err="1">
                          <a:effectLst/>
                        </a:rPr>
                        <a:t>đến</a:t>
                      </a:r>
                      <a:r>
                        <a:rPr lang="en-US" sz="1100" u="none" strike="noStrike" dirty="0">
                          <a:effectLst/>
                        </a:rPr>
                        <a:t> </a:t>
                      </a:r>
                      <a:r>
                        <a:rPr lang="en-US" sz="1100" u="none" strike="noStrike" dirty="0" err="1">
                          <a:effectLst/>
                        </a:rPr>
                        <a:t>nội</a:t>
                      </a:r>
                      <a:r>
                        <a:rPr lang="en-US" sz="1100" u="none" strike="noStrike" dirty="0">
                          <a:effectLst/>
                        </a:rPr>
                        <a:t> dung </a:t>
                      </a:r>
                      <a:r>
                        <a:rPr lang="en-US" sz="1100" u="none" strike="noStrike" dirty="0" err="1">
                          <a:effectLst/>
                        </a:rPr>
                        <a:t>giảng</a:t>
                      </a:r>
                      <a:r>
                        <a:rPr lang="en-US" sz="1100" u="none" strike="noStrike" dirty="0">
                          <a:effectLst/>
                        </a:rPr>
                        <a:t> </a:t>
                      </a:r>
                      <a:r>
                        <a:rPr lang="en-US" sz="1100" u="none" strike="noStrike" dirty="0" err="1">
                          <a:effectLst/>
                        </a:rPr>
                        <a:t>dạy</a:t>
                      </a:r>
                      <a:endParaRPr lang="en-US" sz="1100" b="0" i="0" u="none" strike="noStrike" dirty="0">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700736509"/>
                  </a:ext>
                </a:extLst>
              </a:tr>
              <a:tr h="212348">
                <a:tc>
                  <a:txBody>
                    <a:bodyPr/>
                    <a:lstStyle/>
                    <a:p>
                      <a:pPr algn="ctr" fontAlgn="ctr"/>
                      <a:r>
                        <a:rPr lang="en-US" sz="1100" u="none" strike="noStrike">
                          <a:effectLst/>
                        </a:rPr>
                        <a:t>8</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dirty="0">
                          <a:effectLst/>
                        </a:rPr>
                        <a:t>Có khả năng sư phạm và năng lực truyền đạt kiến thức trong lĩnh vực giảng dạy</a:t>
                      </a:r>
                      <a:endParaRPr lang="vi-VN" sz="1100" b="0" i="0" u="none" strike="noStrike" dirty="0">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2579237972"/>
                  </a:ext>
                </a:extLst>
              </a:tr>
              <a:tr h="414194">
                <a:tc>
                  <a:txBody>
                    <a:bodyPr/>
                    <a:lstStyle/>
                    <a:p>
                      <a:pPr algn="ctr" fontAlgn="ctr"/>
                      <a:r>
                        <a:rPr lang="en-US" sz="1100" u="none" strike="noStrike">
                          <a:effectLst/>
                        </a:rPr>
                        <a:t>9</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a:effectLst/>
                        </a:rPr>
                        <a:t>Có khả năng kết hợp được giữa lý luận và thực tiễn; giữa kiến thức, kinh nghiệm và kỹ năng thực hành</a:t>
                      </a:r>
                      <a:endParaRPr lang="vi-VN"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19492883"/>
                  </a:ext>
                </a:extLst>
              </a:tr>
              <a:tr h="212348">
                <a:tc>
                  <a:txBody>
                    <a:bodyPr/>
                    <a:lstStyle/>
                    <a:p>
                      <a:pPr algn="ctr" fontAlgn="ctr"/>
                      <a:r>
                        <a:rPr lang="en-US" sz="1100" u="none" strike="noStrike">
                          <a:effectLst/>
                        </a:rPr>
                        <a:t>10</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en-US" sz="1100" u="none" strike="noStrike">
                          <a:effectLst/>
                        </a:rPr>
                        <a:t>Đủ sức khỏe theo yêu cầu nghề nghiệp</a:t>
                      </a:r>
                      <a:endParaRPr lang="en-US" sz="1100" b="0" i="0" u="none" strike="noStrike">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522151939"/>
                  </a:ext>
                </a:extLst>
              </a:tr>
              <a:tr h="616040">
                <a:tc>
                  <a:txBody>
                    <a:bodyPr/>
                    <a:lstStyle/>
                    <a:p>
                      <a:pPr algn="ctr" fontAlgn="ctr"/>
                      <a:r>
                        <a:rPr lang="en-US" sz="1100" u="none" strike="noStrike">
                          <a:effectLst/>
                        </a:rPr>
                        <a:t>11</a:t>
                      </a:r>
                      <a:endParaRPr lang="en-US" sz="1100" b="0" i="0" u="none" strike="noStrike">
                        <a:solidFill>
                          <a:srgbClr val="000000"/>
                        </a:solidFill>
                        <a:effectLst/>
                        <a:latin typeface="Times New Roman" panose="02020603050405020304" pitchFamily="18" charset="0"/>
                      </a:endParaRPr>
                    </a:p>
                  </a:txBody>
                  <a:tcPr marL="8722" marR="8722" marT="8722" marB="0" anchor="ctr"/>
                </a:tc>
                <a:tc>
                  <a:txBody>
                    <a:bodyPr/>
                    <a:lstStyle/>
                    <a:p>
                      <a:pPr algn="just" fontAlgn="ctr"/>
                      <a:r>
                        <a:rPr lang="vi-VN" sz="1100" u="none" strike="noStrike" dirty="0">
                          <a:effectLst/>
                        </a:rPr>
                        <a:t>Đối với giảng viên thỉnh giảng là người nước ngoài thì phải có thái độ chính trị phù hợp với thể chế chính trị của nước Cộng hòa xã hội chủ nghĩa Việt Nam, tuân thủ pháp luật của Việt Nam và đáp ứng yêu cầu về kiến thức, năng lực giảng dạy</a:t>
                      </a:r>
                      <a:endParaRPr lang="vi-VN" sz="1100" b="0" i="0" u="none" strike="noStrike" dirty="0">
                        <a:solidFill>
                          <a:srgbClr val="000000"/>
                        </a:solidFill>
                        <a:effectLst/>
                        <a:latin typeface="Times New Roman" panose="02020603050405020304" pitchFamily="18" charset="0"/>
                      </a:endParaRPr>
                    </a:p>
                  </a:txBody>
                  <a:tcPr marL="8722" marR="8722" marT="8722" marB="0" anchor="ctr"/>
                </a:tc>
                <a:extLst>
                  <a:ext uri="{0D108BD9-81ED-4DB2-BD59-A6C34878D82A}">
                    <a16:rowId xmlns:a16="http://schemas.microsoft.com/office/drawing/2014/main" val="2226078603"/>
                  </a:ext>
                </a:extLst>
              </a:tr>
            </a:tbl>
          </a:graphicData>
        </a:graphic>
      </p:graphicFrame>
    </p:spTree>
    <p:extLst>
      <p:ext uri="{BB962C8B-B14F-4D97-AF65-F5344CB8AC3E}">
        <p14:creationId xmlns:p14="http://schemas.microsoft.com/office/powerpoint/2010/main" val="263525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299585"/>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8638992"/>
              </p:ext>
            </p:extLst>
          </p:nvPr>
        </p:nvGraphicFramePr>
        <p:xfrm>
          <a:off x="1295402" y="2435627"/>
          <a:ext cx="9727274" cy="3730222"/>
        </p:xfrm>
        <a:graphic>
          <a:graphicData uri="http://schemas.openxmlformats.org/drawingml/2006/table">
            <a:tbl>
              <a:tblPr>
                <a:tableStyleId>{5C22544A-7EE6-4342-B048-85BDC9FD1C3A}</a:tableStyleId>
              </a:tblPr>
              <a:tblGrid>
                <a:gridCol w="648167">
                  <a:extLst>
                    <a:ext uri="{9D8B030D-6E8A-4147-A177-3AD203B41FA5}">
                      <a16:colId xmlns:a16="http://schemas.microsoft.com/office/drawing/2014/main" val="1448250595"/>
                    </a:ext>
                  </a:extLst>
                </a:gridCol>
                <a:gridCol w="9079107">
                  <a:extLst>
                    <a:ext uri="{9D8B030D-6E8A-4147-A177-3AD203B41FA5}">
                      <a16:colId xmlns:a16="http://schemas.microsoft.com/office/drawing/2014/main" val="2202924481"/>
                    </a:ext>
                  </a:extLst>
                </a:gridCol>
              </a:tblGrid>
              <a:tr h="196759">
                <a:tc gridSpan="2">
                  <a:txBody>
                    <a:bodyPr/>
                    <a:lstStyle/>
                    <a:p>
                      <a:pPr algn="l" fontAlgn="ctr"/>
                      <a:r>
                        <a:rPr lang="vi-VN" sz="1200" u="none" strike="noStrike" dirty="0">
                          <a:effectLst/>
                        </a:rPr>
                        <a:t>I. Đối với bồi dưỡng theo tiêu chuẩn chức danh nghề nghiệp viên chức ngành TN&amp;MT hạng II</a:t>
                      </a:r>
                      <a:endParaRPr lang="vi-VN" sz="1200" b="1" i="0" u="none" strike="noStrike" dirty="0">
                        <a:solidFill>
                          <a:srgbClr val="000000"/>
                        </a:solidFill>
                        <a:effectLst/>
                        <a:latin typeface="Times New Roman" panose="02020603050405020304" pitchFamily="18" charset="0"/>
                      </a:endParaRPr>
                    </a:p>
                  </a:txBody>
                  <a:tcPr marL="7948" marR="7948" marT="7948" marB="0" anchor="ctr"/>
                </a:tc>
                <a:tc hMerge="1">
                  <a:txBody>
                    <a:bodyPr/>
                    <a:lstStyle/>
                    <a:p>
                      <a:endParaRPr lang="en-US"/>
                    </a:p>
                  </a:txBody>
                  <a:tcPr/>
                </a:tc>
                <a:extLst>
                  <a:ext uri="{0D108BD9-81ED-4DB2-BD59-A6C34878D82A}">
                    <a16:rowId xmlns:a16="http://schemas.microsoft.com/office/drawing/2014/main" val="307202068"/>
                  </a:ext>
                </a:extLst>
              </a:tr>
              <a:tr h="196759">
                <a:tc>
                  <a:txBody>
                    <a:bodyPr/>
                    <a:lstStyle/>
                    <a:p>
                      <a:pPr algn="ctr" fontAlgn="ctr"/>
                      <a:r>
                        <a:rPr lang="en-US" sz="1200" u="none" strike="noStrike" kern="1200" dirty="0">
                          <a:solidFill>
                            <a:schemeClr val="dk1"/>
                          </a:solidFill>
                          <a:effectLst/>
                          <a:latin typeface="+mn-lt"/>
                          <a:ea typeface="+mn-ea"/>
                          <a:cs typeface="+mn-cs"/>
                        </a:rPr>
                        <a:t>1</a:t>
                      </a:r>
                    </a:p>
                  </a:txBody>
                  <a:tcPr marL="7948" marR="7948" marT="7948" marB="0" anchor="ctr"/>
                </a:tc>
                <a:tc>
                  <a:txBody>
                    <a:bodyPr/>
                    <a:lstStyle/>
                    <a:p>
                      <a:pPr algn="l" fontAlgn="ctr"/>
                      <a:r>
                        <a:rPr lang="en-US" sz="1200" u="none" strike="noStrike"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200" u="none" strike="noStrike"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200" u="none" strike="noStrike" kern="1200" dirty="0" err="1">
                          <a:solidFill>
                            <a:schemeClr val="dk1"/>
                          </a:solidFill>
                          <a:effectLst/>
                          <a:latin typeface="Times New Roman" panose="02020603050405020304" pitchFamily="18" charset="0"/>
                          <a:ea typeface="+mn-ea"/>
                          <a:cs typeface="Times New Roman" panose="02020603050405020304" pitchFamily="18" charset="0"/>
                        </a:rPr>
                        <a:t>giảng</a:t>
                      </a: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200" u="none" strike="noStrike" kern="1200" dirty="0" err="1">
                          <a:solidFill>
                            <a:schemeClr val="dk1"/>
                          </a:solidFill>
                          <a:effectLst/>
                          <a:latin typeface="Times New Roman" panose="02020603050405020304" pitchFamily="18" charset="0"/>
                          <a:ea typeface="+mn-ea"/>
                          <a:cs typeface="Times New Roman" panose="02020603050405020304" pitchFamily="18" charset="0"/>
                        </a:rPr>
                        <a:t>viên</a:t>
                      </a:r>
                      <a:endPar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948" marR="7948" marT="7948" marB="0" anchor="ctr"/>
                </a:tc>
                <a:extLst>
                  <a:ext uri="{0D108BD9-81ED-4DB2-BD59-A6C34878D82A}">
                    <a16:rowId xmlns:a16="http://schemas.microsoft.com/office/drawing/2014/main" val="2923980583"/>
                  </a:ext>
                </a:extLst>
              </a:tr>
              <a:tr h="350887">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Có chứng chỉ bồi dưỡng nghiệp vụ sư phạm cho giảng viên hoặc đã có bằng tốt nghiệp các trường sư phạm</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28691011"/>
                  </a:ext>
                </a:extLst>
              </a:tr>
              <a:tr h="323013">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l" fontAlgn="ctr"/>
                      <a:r>
                        <a:rPr lang="vi-VN" sz="1200" u="none" strike="noStrike" dirty="0">
                          <a:effectLst/>
                        </a:rPr>
                        <a:t>Có chứng chỉ bồi dưỡng theo tiêu chuẩn chức danh nghề nghiệp giảng viên đại học hoặc tương đương</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1921231537"/>
                  </a:ext>
                </a:extLst>
              </a:tr>
              <a:tr h="196759">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l" fontAlgn="ctr"/>
                      <a:r>
                        <a:rPr lang="vi-VN" sz="1200" u="none" strike="noStrike" dirty="0">
                          <a:effectLst/>
                        </a:rPr>
                        <a:t>Có thời gian giữ chức danh giảng viên (hạng III) hoặc tương đương trở lên tối thiểu là 09 năm</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550797621"/>
                  </a:ext>
                </a:extLst>
              </a:tr>
              <a:tr h="672259">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Có uy tín, kinh nghiệm trong công tác giảng dạy, nghiên cứu về một hoặc một số nội dung sau: hành chính nhà nước, chính phủ điện tử, kỹ năng lập kế hoạch, kỹ năng tổ chức hội họp; nếu giảng dạy về kiến thức, kỹ năng nghề nghiệp chuyên ngành TN&amp;MT thì phải có kinh nghiệm 15 năm công tác trở lên ở chuyên ngành đó</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2473356634"/>
                  </a:ext>
                </a:extLst>
              </a:tr>
              <a:tr h="196759">
                <a:tc>
                  <a:txBody>
                    <a:bodyPr/>
                    <a:lstStyle/>
                    <a:p>
                      <a:pPr algn="ctr" fontAlgn="ctr"/>
                      <a:r>
                        <a:rPr lang="en-US" sz="1200" u="none" strike="noStrike">
                          <a:effectLst/>
                        </a:rPr>
                        <a:t>2</a:t>
                      </a:r>
                      <a:endParaRPr lang="en-US" sz="1200" b="1" i="1"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en-US" sz="1200" u="none" strike="noStrike" dirty="0" err="1">
                          <a:effectLst/>
                          <a:latin typeface="Times New Roman" panose="02020603050405020304" pitchFamily="18" charset="0"/>
                          <a:cs typeface="Times New Roman" panose="02020603050405020304" pitchFamily="18" charset="0"/>
                        </a:rPr>
                        <a:t>Đối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với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viên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thỉnh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7948" marR="7948" marT="7948" marB="0" anchor="ctr"/>
                </a:tc>
                <a:extLst>
                  <a:ext uri="{0D108BD9-81ED-4DB2-BD59-A6C34878D82A}">
                    <a16:rowId xmlns:a16="http://schemas.microsoft.com/office/drawing/2014/main" val="756205566"/>
                  </a:ext>
                </a:extLst>
              </a:tr>
              <a:tr h="196759">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Am hiểu về ngành TN&amp;MT và công tác điều tra cơ bản về các chuyên ngành TN&amp;MT</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4133879766"/>
                  </a:ext>
                </a:extLst>
              </a:tr>
              <a:tr h="196759">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Có năng lực, am hiểu sâu về lĩnh vực, chuyên ngành được mời thỉnh giảng hoặc báo cáo</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1728561120"/>
                  </a:ext>
                </a:extLst>
              </a:tr>
              <a:tr h="852622">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Là lãnh đạo, quản lý hoặc nguyên là lãnh đạo, quản lý cấp phòng trở lên hoặc người đã có ít nhất 15 năm công tác trong ngành TN&amp;MT ở ngạch chuyên viên và tương đương, chức danh viên chức tài ngành TN&amp;MT hạng III và tương đương trở lên (trừ các chuyên gia, nhà khoa học, nhà giáo, nhà quản lý, doanh nhân ở trong và ngoài nước có uy tín trong công tác nghiên cứu, giảng dạy, quản lý về TN&amp;MT)</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1382279148"/>
                  </a:ext>
                </a:extLst>
              </a:tr>
              <a:tr h="350887">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7948" marR="7948" marT="7948" marB="0" anchor="ctr"/>
                </a:tc>
                <a:tc>
                  <a:txBody>
                    <a:bodyPr/>
                    <a:lstStyle/>
                    <a:p>
                      <a:pPr algn="just" fontAlgn="ctr"/>
                      <a:r>
                        <a:rPr lang="vi-VN" sz="1200" u="none" strike="noStrike" dirty="0">
                          <a:effectLst/>
                        </a:rPr>
                        <a:t>Đã chủ trì hoặc tham gia biên soạn chương trình, tài liệu, sách tham khảo liên quan đến nội dung được mời thỉnh giảng hoặc báo cáo (nếu có)</a:t>
                      </a:r>
                      <a:endParaRPr lang="vi-VN" sz="1200" b="0" i="0" u="none" strike="noStrike" dirty="0">
                        <a:solidFill>
                          <a:srgbClr val="000000"/>
                        </a:solidFill>
                        <a:effectLst/>
                        <a:latin typeface="Times New Roman" panose="02020603050405020304" pitchFamily="18" charset="0"/>
                      </a:endParaRPr>
                    </a:p>
                  </a:txBody>
                  <a:tcPr marL="7948" marR="7948" marT="7948" marB="0" anchor="ctr"/>
                </a:tc>
                <a:extLst>
                  <a:ext uri="{0D108BD9-81ED-4DB2-BD59-A6C34878D82A}">
                    <a16:rowId xmlns:a16="http://schemas.microsoft.com/office/drawing/2014/main" val="632101915"/>
                  </a:ext>
                </a:extLst>
              </a:tr>
            </a:tbl>
          </a:graphicData>
        </a:graphic>
      </p:graphicFrame>
    </p:spTree>
    <p:extLst>
      <p:ext uri="{BB962C8B-B14F-4D97-AF65-F5344CB8AC3E}">
        <p14:creationId xmlns:p14="http://schemas.microsoft.com/office/powerpoint/2010/main" val="107479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299585"/>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tiếp</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theo</a:t>
            </a:r>
            <a:r>
              <a:rPr lang="en-US" sz="3200" b="1" i="1" dirty="0" smtClean="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r>
            <a:br>
              <a:rPr lang="en-US" sz="3200" b="1" i="1" dirty="0">
                <a:latin typeface="Times New Roman" panose="02020603050405020304" pitchFamily="18" charset="0"/>
                <a:cs typeface="Times New Roman" panose="02020603050405020304" pitchFamily="18" charset="0"/>
              </a:rPr>
            </a:br>
            <a:endParaRPr lang="en-US" sz="3200" b="1" i="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1122335"/>
              </p:ext>
            </p:extLst>
          </p:nvPr>
        </p:nvGraphicFramePr>
        <p:xfrm>
          <a:off x="897775" y="2468879"/>
          <a:ext cx="9998823" cy="3567535"/>
        </p:xfrm>
        <a:graphic>
          <a:graphicData uri="http://schemas.openxmlformats.org/drawingml/2006/table">
            <a:tbl>
              <a:tblPr>
                <a:tableStyleId>{5C22544A-7EE6-4342-B048-85BDC9FD1C3A}</a:tableStyleId>
              </a:tblPr>
              <a:tblGrid>
                <a:gridCol w="666260">
                  <a:extLst>
                    <a:ext uri="{9D8B030D-6E8A-4147-A177-3AD203B41FA5}">
                      <a16:colId xmlns:a16="http://schemas.microsoft.com/office/drawing/2014/main" val="3624591443"/>
                    </a:ext>
                  </a:extLst>
                </a:gridCol>
                <a:gridCol w="9332563">
                  <a:extLst>
                    <a:ext uri="{9D8B030D-6E8A-4147-A177-3AD203B41FA5}">
                      <a16:colId xmlns:a16="http://schemas.microsoft.com/office/drawing/2014/main" val="3127976382"/>
                    </a:ext>
                  </a:extLst>
                </a:gridCol>
              </a:tblGrid>
              <a:tr h="306070">
                <a:tc gridSpan="2">
                  <a:txBody>
                    <a:bodyPr/>
                    <a:lstStyle/>
                    <a:p>
                      <a:pPr algn="just" fontAlgn="ctr"/>
                      <a:r>
                        <a:rPr lang="vi-VN" sz="1200" b="1" u="none" strike="noStrike" dirty="0">
                          <a:effectLst/>
                        </a:rPr>
                        <a:t>II. Đối với bồi dưỡng theo tiêu chuẩn chức danh nghề nghiệp viên chức ngành TN&amp;MT hạng III, bồi dưỡng về địa chính - môi trường dành cho công chức cấp xã</a:t>
                      </a:r>
                      <a:endParaRPr lang="vi-VN" sz="1200" b="1" i="0" u="none" strike="noStrike" dirty="0">
                        <a:solidFill>
                          <a:srgbClr val="000000"/>
                        </a:solidFill>
                        <a:effectLst/>
                        <a:latin typeface="Times New Roman" panose="02020603050405020304" pitchFamily="18" charset="0"/>
                      </a:endParaRPr>
                    </a:p>
                  </a:txBody>
                  <a:tcPr marL="6972" marR="6972" marT="6972" marB="0" anchor="ctr"/>
                </a:tc>
                <a:tc hMerge="1">
                  <a:txBody>
                    <a:bodyPr/>
                    <a:lstStyle/>
                    <a:p>
                      <a:endParaRPr lang="en-US"/>
                    </a:p>
                  </a:txBody>
                  <a:tcPr/>
                </a:tc>
                <a:extLst>
                  <a:ext uri="{0D108BD9-81ED-4DB2-BD59-A6C34878D82A}">
                    <a16:rowId xmlns:a16="http://schemas.microsoft.com/office/drawing/2014/main" val="4204224183"/>
                  </a:ext>
                </a:extLst>
              </a:tr>
              <a:tr h="171628">
                <a:tc>
                  <a:txBody>
                    <a:bodyPr/>
                    <a:lstStyle/>
                    <a:p>
                      <a:pPr algn="ctr" fontAlgn="ctr"/>
                      <a:r>
                        <a:rPr lang="en-US" sz="1200" u="none" strike="noStrike">
                          <a:effectLst/>
                        </a:rPr>
                        <a:t>1</a:t>
                      </a:r>
                      <a:endParaRPr lang="en-US" sz="1200" b="1" i="1" u="none" strike="noStrike">
                        <a:solidFill>
                          <a:srgbClr val="000000"/>
                        </a:solidFill>
                        <a:effectLst/>
                        <a:latin typeface="Times New Roman" panose="02020603050405020304" pitchFamily="18" charset="0"/>
                      </a:endParaRPr>
                    </a:p>
                  </a:txBody>
                  <a:tcPr marL="6972" marR="6972" marT="6972" marB="0" anchor="ctr"/>
                </a:tc>
                <a:tc>
                  <a:txBody>
                    <a:bodyPr/>
                    <a:lstStyle/>
                    <a:p>
                      <a:pPr algn="l" fontAlgn="ctr"/>
                      <a:r>
                        <a:rPr lang="en-US" sz="1200" u="none" strike="noStrike" dirty="0" err="1">
                          <a:effectLst/>
                          <a:latin typeface="Times New Roman" panose="02020603050405020304" pitchFamily="18" charset="0"/>
                          <a:cs typeface="Times New Roman" panose="02020603050405020304" pitchFamily="18" charset="0"/>
                        </a:rPr>
                        <a:t>Đối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với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viên</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972" marR="6972" marT="6972" marB="0" anchor="ctr"/>
                </a:tc>
                <a:extLst>
                  <a:ext uri="{0D108BD9-81ED-4DB2-BD59-A6C34878D82A}">
                    <a16:rowId xmlns:a16="http://schemas.microsoft.com/office/drawing/2014/main" val="4060915555"/>
                  </a:ext>
                </a:extLst>
              </a:tr>
              <a:tr h="306070">
                <a:tc>
                  <a:txBody>
                    <a:bodyPr/>
                    <a:lstStyle/>
                    <a:p>
                      <a:pPr algn="ctr" fontAlgn="ctr"/>
                      <a:r>
                        <a:rPr lang="en-US" sz="1200" u="none" strike="noStrike">
                          <a:effectLst/>
                        </a:rPr>
                        <a:t>-</a:t>
                      </a:r>
                      <a:endParaRPr lang="en-US" sz="1200" b="1" i="1"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a:effectLst/>
                        </a:rPr>
                        <a:t>Có chứng chỉ bồi dưỡng nghiệp vụ sư phạm cho giảng viên hoặc đã có bằng tốt nghiệp các trường sư phạm</a:t>
                      </a:r>
                      <a:endParaRPr lang="vi-VN" sz="1200" b="0" i="0" u="none" strike="noStrike">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903055343"/>
                  </a:ext>
                </a:extLst>
              </a:tr>
              <a:tr h="288509">
                <a:tc>
                  <a:txBody>
                    <a:bodyPr/>
                    <a:lstStyle/>
                    <a:p>
                      <a:pPr algn="ctr" fontAlgn="ctr"/>
                      <a:r>
                        <a:rPr lang="en-US" sz="1200" u="none" strike="noStrike">
                          <a:effectLst/>
                        </a:rPr>
                        <a:t>-</a:t>
                      </a:r>
                      <a:endParaRPr lang="en-US" sz="1200" b="1" i="1"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dirty="0">
                          <a:effectLst/>
                        </a:rPr>
                        <a:t>Có chứng chỉ bồi dưỡng theo tiêu chuẩn chức danh nghề nghiệp giảng viên đại học hoặc tương đương</a:t>
                      </a:r>
                      <a:endParaRPr lang="vi-VN" sz="1200" b="0" i="0" u="none" strike="noStrike" dirty="0">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1710727040"/>
                  </a:ext>
                </a:extLst>
              </a:tr>
              <a:tr h="171628">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l" fontAlgn="ctr"/>
                      <a:r>
                        <a:rPr lang="vi-VN" sz="1200" u="none" strike="noStrike" dirty="0">
                          <a:effectLst/>
                        </a:rPr>
                        <a:t>Có thời gian giữ chức danh giảng viên (hạng III) hoặc tương đương trở lên tối thiểu là 05 năm</a:t>
                      </a:r>
                      <a:endParaRPr lang="vi-VN" sz="1200" b="0" i="0" u="none" strike="noStrike" dirty="0">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116971235"/>
                  </a:ext>
                </a:extLst>
              </a:tr>
              <a:tr h="606418">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en-US" sz="1200" u="none" strike="noStrike" dirty="0" err="1">
                          <a:effectLst/>
                          <a:latin typeface="Times New Roman" panose="02020603050405020304" pitchFamily="18" charset="0"/>
                          <a:cs typeface="Times New Roman" panose="02020603050405020304" pitchFamily="18" charset="0"/>
                        </a:rPr>
                        <a:t>Có</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uy</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tín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kinh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nghiệm</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trong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công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tác</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dạy</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nghiên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cứu</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về</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một</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hoặc</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một</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số</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nội</a:t>
                      </a:r>
                      <a:r>
                        <a:rPr lang="en-US" sz="1200" u="none" strike="noStrike" dirty="0">
                          <a:effectLst/>
                          <a:latin typeface="Times New Roman" panose="02020603050405020304" pitchFamily="18" charset="0"/>
                          <a:cs typeface="Times New Roman" panose="02020603050405020304" pitchFamily="18" charset="0"/>
                        </a:rPr>
                        <a:t> dung </a:t>
                      </a:r>
                      <a:r>
                        <a:rPr lang="en-US" sz="1200" u="none" strike="noStrike" dirty="0" err="1">
                          <a:effectLst/>
                          <a:latin typeface="Times New Roman" panose="02020603050405020304" pitchFamily="18" charset="0"/>
                          <a:cs typeface="Times New Roman" panose="02020603050405020304" pitchFamily="18" charset="0"/>
                        </a:rPr>
                        <a:t>sau</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hệ</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thống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chính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trị</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kỹ</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năng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hoạt</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động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nghề</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nghiệp</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đạo</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đức</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nghề</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nghiệp</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công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nghệ</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thông</a:t>
                      </a:r>
                      <a:r>
                        <a:rPr lang="en-US" sz="1200" u="none" strike="noStrike" dirty="0">
                          <a:effectLst/>
                          <a:latin typeface="Times New Roman" panose="02020603050405020304" pitchFamily="18" charset="0"/>
                          <a:cs typeface="Times New Roman" panose="02020603050405020304" pitchFamily="18" charset="0"/>
                        </a:rPr>
                        <a:t> tin; </a:t>
                      </a:r>
                      <a:r>
                        <a:rPr lang="en-US" sz="1200" u="none" strike="noStrike" dirty="0" err="1">
                          <a:effectLst/>
                          <a:latin typeface="Times New Roman" panose="02020603050405020304" pitchFamily="18" charset="0"/>
                          <a:cs typeface="Times New Roman" panose="02020603050405020304" pitchFamily="18" charset="0"/>
                        </a:rPr>
                        <a:t>nếu</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dạy</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về</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kiến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thức</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kỹ</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năng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nghề</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nghiệp</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chuyên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ngành</a:t>
                      </a:r>
                      <a:r>
                        <a:rPr lang="en-US" sz="1200" u="none" strike="noStrike" dirty="0">
                          <a:effectLst/>
                          <a:latin typeface="Times New Roman" panose="02020603050405020304" pitchFamily="18" charset="0"/>
                          <a:cs typeface="Times New Roman" panose="02020603050405020304" pitchFamily="18" charset="0"/>
                        </a:rPr>
                        <a:t> TN&amp;MT </a:t>
                      </a:r>
                      <a:r>
                        <a:rPr lang="en-US" sz="1200" u="none" strike="noStrike" dirty="0" err="1">
                          <a:effectLst/>
                          <a:latin typeface="Times New Roman" panose="02020603050405020304" pitchFamily="18" charset="0"/>
                          <a:cs typeface="Times New Roman" panose="02020603050405020304" pitchFamily="18" charset="0"/>
                        </a:rPr>
                        <a:t>thì</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phải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có</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kinh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nghiệm</a:t>
                      </a:r>
                      <a:r>
                        <a:rPr lang="en-US" sz="1200" u="none" strike="noStrike" dirty="0">
                          <a:effectLst/>
                          <a:latin typeface="Times New Roman" panose="02020603050405020304" pitchFamily="18" charset="0"/>
                          <a:cs typeface="Times New Roman" panose="02020603050405020304" pitchFamily="18" charset="0"/>
                        </a:rPr>
                        <a:t> 09 </a:t>
                      </a:r>
                      <a:r>
                        <a:rPr lang="en-US" sz="1200" u="none" strike="noStrike" dirty="0" err="1">
                          <a:effectLst/>
                          <a:latin typeface="Times New Roman" panose="02020603050405020304" pitchFamily="18" charset="0"/>
                          <a:cs typeface="Times New Roman" panose="02020603050405020304" pitchFamily="18" charset="0"/>
                        </a:rPr>
                        <a:t>năm</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công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tác</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trở</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lên</a:t>
                      </a:r>
                      <a:r>
                        <a:rPr lang="en-US" sz="1200" u="none" strike="noStrike" dirty="0">
                          <a:effectLst/>
                          <a:latin typeface="Times New Roman" panose="02020603050405020304" pitchFamily="18" charset="0"/>
                          <a:cs typeface="Times New Roman" panose="02020603050405020304" pitchFamily="18" charset="0"/>
                        </a:rPr>
                        <a:t> ở </a:t>
                      </a:r>
                      <a:r>
                        <a:rPr lang="en-US" sz="1200" u="none" strike="noStrike" dirty="0" err="1">
                          <a:effectLst/>
                          <a:latin typeface="Times New Roman" panose="02020603050405020304" pitchFamily="18" charset="0"/>
                          <a:cs typeface="Times New Roman" panose="02020603050405020304" pitchFamily="18" charset="0"/>
                        </a:rPr>
                        <a:t>chuyên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ngành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đó</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72" marR="6972" marT="6972" marB="0" anchor="ctr"/>
                </a:tc>
                <a:extLst>
                  <a:ext uri="{0D108BD9-81ED-4DB2-BD59-A6C34878D82A}">
                    <a16:rowId xmlns:a16="http://schemas.microsoft.com/office/drawing/2014/main" val="3896841057"/>
                  </a:ext>
                </a:extLst>
              </a:tr>
              <a:tr h="171628">
                <a:tc>
                  <a:txBody>
                    <a:bodyPr/>
                    <a:lstStyle/>
                    <a:p>
                      <a:pPr algn="ctr" fontAlgn="ctr"/>
                      <a:r>
                        <a:rPr lang="en-US" sz="1200" u="none" strike="noStrike">
                          <a:effectLst/>
                        </a:rPr>
                        <a:t>2</a:t>
                      </a:r>
                      <a:endParaRPr lang="en-US" sz="1200" b="1" i="1" u="none" strike="noStrike">
                        <a:solidFill>
                          <a:srgbClr val="000000"/>
                        </a:solidFill>
                        <a:effectLst/>
                        <a:latin typeface="Times New Roman" panose="02020603050405020304" pitchFamily="18" charset="0"/>
                      </a:endParaRPr>
                    </a:p>
                  </a:txBody>
                  <a:tcPr marL="6972" marR="6972" marT="6972" marB="0" anchor="ctr"/>
                </a:tc>
                <a:tc>
                  <a:txBody>
                    <a:bodyPr/>
                    <a:lstStyle/>
                    <a:p>
                      <a:pPr algn="l" fontAlgn="ctr"/>
                      <a:r>
                        <a:rPr lang="en-US" sz="1200" u="none" strike="noStrike" dirty="0" err="1">
                          <a:effectLst/>
                          <a:latin typeface="Times New Roman" panose="02020603050405020304" pitchFamily="18" charset="0"/>
                          <a:cs typeface="Times New Roman" panose="02020603050405020304" pitchFamily="18" charset="0"/>
                        </a:rPr>
                        <a:t>Đối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với</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viên</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thỉnh</a:t>
                      </a:r>
                      <a:r>
                        <a:rPr lang="en-US" sz="1200" u="none" strike="noStrike" dirty="0">
                          <a:effectLst/>
                          <a:latin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cs typeface="Times New Roman" panose="02020603050405020304" pitchFamily="18" charset="0"/>
                        </a:rPr>
                        <a:t>giảng</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972" marR="6972" marT="6972" marB="0" anchor="ctr"/>
                </a:tc>
                <a:extLst>
                  <a:ext uri="{0D108BD9-81ED-4DB2-BD59-A6C34878D82A}">
                    <a16:rowId xmlns:a16="http://schemas.microsoft.com/office/drawing/2014/main" val="2803916279"/>
                  </a:ext>
                </a:extLst>
              </a:tr>
              <a:tr h="171628">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a:effectLst/>
                        </a:rPr>
                        <a:t>Am hiểu về ngành TN&amp;MT và công tác điều tra cơ bản về các chuyên ngành TN&amp;MT</a:t>
                      </a:r>
                      <a:endParaRPr lang="vi-VN" sz="1200" b="0" i="0" u="none" strike="noStrike">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3864404321"/>
                  </a:ext>
                </a:extLst>
              </a:tr>
              <a:tr h="171628">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dirty="0">
                          <a:effectLst/>
                        </a:rPr>
                        <a:t>Có năng lực, am hiểu sâu về lĩnh vực, chuyên ngành được mời thỉnh giảng hoặc báo cáo</a:t>
                      </a:r>
                      <a:endParaRPr lang="vi-VN" sz="1200" b="0" i="0" u="none" strike="noStrike" dirty="0">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2206987075"/>
                  </a:ext>
                </a:extLst>
              </a:tr>
              <a:tr h="738476">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dirty="0">
                          <a:effectLst/>
                        </a:rPr>
                        <a:t>Là lãnh đạo, quản lý hoặc nguyên là lãnh đạo, quản lý cấp phòng trở lên hoặc người đã có ít nhất 09 năm công tác trong ngành TN&amp;MT ở ngạch chuyên viên và tương đương, chức danh viên chức tài ngành TN&amp;MT hạng III và tương đương trở lên (trừ các chuyên gia, nhà khoa học, nhà giáo, nhà quản lý, doanh nhân ở trong và ngoài nước có uy tín trong công tác nghiên cứu, giảng dạy, quản lý về TN&amp;MT)</a:t>
                      </a:r>
                      <a:endParaRPr lang="vi-VN" sz="1200" b="0" i="0" u="none" strike="noStrike" dirty="0">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2303562211"/>
                  </a:ext>
                </a:extLst>
              </a:tr>
              <a:tr h="306070">
                <a:tc>
                  <a:txBody>
                    <a:bodyPr/>
                    <a:lstStyle/>
                    <a:p>
                      <a:pPr algn="ctr" fontAlgn="ctr"/>
                      <a:r>
                        <a:rPr lang="en-US" sz="1200" u="none" strike="noStrike">
                          <a:effectLst/>
                        </a:rPr>
                        <a:t>-</a:t>
                      </a:r>
                      <a:endParaRPr lang="en-US" sz="1200" b="0" i="0" u="none" strike="noStrike">
                        <a:solidFill>
                          <a:srgbClr val="000000"/>
                        </a:solidFill>
                        <a:effectLst/>
                        <a:latin typeface="Times New Roman" panose="02020603050405020304" pitchFamily="18" charset="0"/>
                      </a:endParaRPr>
                    </a:p>
                  </a:txBody>
                  <a:tcPr marL="6972" marR="6972" marT="6972" marB="0" anchor="ctr"/>
                </a:tc>
                <a:tc>
                  <a:txBody>
                    <a:bodyPr/>
                    <a:lstStyle/>
                    <a:p>
                      <a:pPr algn="just" fontAlgn="ctr"/>
                      <a:r>
                        <a:rPr lang="vi-VN" sz="1200" u="none" strike="noStrike" dirty="0">
                          <a:effectLst/>
                        </a:rPr>
                        <a:t>Đã chủ trì hoặc tham gia biên soạn chương trình, tài liệu, sách tham khảo liên quan đến nội dung được mời thỉnh giảng hoặc báo cáo (nếu có)</a:t>
                      </a:r>
                      <a:endParaRPr lang="vi-VN" sz="1200" b="0" i="0" u="none" strike="noStrike" dirty="0">
                        <a:solidFill>
                          <a:srgbClr val="000000"/>
                        </a:solidFill>
                        <a:effectLst/>
                        <a:latin typeface="Times New Roman" panose="02020603050405020304" pitchFamily="18" charset="0"/>
                      </a:endParaRPr>
                    </a:p>
                  </a:txBody>
                  <a:tcPr marL="6972" marR="6972" marT="6972" marB="0" anchor="ctr"/>
                </a:tc>
                <a:extLst>
                  <a:ext uri="{0D108BD9-81ED-4DB2-BD59-A6C34878D82A}">
                    <a16:rowId xmlns:a16="http://schemas.microsoft.com/office/drawing/2014/main" val="1912635642"/>
                  </a:ext>
                </a:extLst>
              </a:tr>
            </a:tbl>
          </a:graphicData>
        </a:graphic>
      </p:graphicFrame>
    </p:spTree>
    <p:extLst>
      <p:ext uri="{BB962C8B-B14F-4D97-AF65-F5344CB8AC3E}">
        <p14:creationId xmlns:p14="http://schemas.microsoft.com/office/powerpoint/2010/main" val="212928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6" cy="1299585"/>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DỰ THẢO BỘ TIÊU CHUẨN</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tiếp</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theo</a:t>
            </a:r>
            <a:r>
              <a:rPr lang="en-US" sz="3200" b="1" i="1" dirty="0" smtClean="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r>
            <a:br>
              <a:rPr lang="en-US" sz="3200" b="1" i="1" dirty="0">
                <a:latin typeface="Times New Roman" panose="02020603050405020304" pitchFamily="18" charset="0"/>
                <a:cs typeface="Times New Roman" panose="02020603050405020304" pitchFamily="18" charset="0"/>
              </a:rPr>
            </a:br>
            <a:endParaRPr lang="en-US" sz="3200" b="1" i="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8011976"/>
              </p:ext>
            </p:extLst>
          </p:nvPr>
        </p:nvGraphicFramePr>
        <p:xfrm>
          <a:off x="1163781" y="2435630"/>
          <a:ext cx="9958647" cy="2967643"/>
        </p:xfrm>
        <a:graphic>
          <a:graphicData uri="http://schemas.openxmlformats.org/drawingml/2006/table">
            <a:tbl>
              <a:tblPr>
                <a:tableStyleId>{5C22544A-7EE6-4342-B048-85BDC9FD1C3A}</a:tableStyleId>
              </a:tblPr>
              <a:tblGrid>
                <a:gridCol w="663584">
                  <a:extLst>
                    <a:ext uri="{9D8B030D-6E8A-4147-A177-3AD203B41FA5}">
                      <a16:colId xmlns:a16="http://schemas.microsoft.com/office/drawing/2014/main" val="3080971687"/>
                    </a:ext>
                  </a:extLst>
                </a:gridCol>
                <a:gridCol w="9295063">
                  <a:extLst>
                    <a:ext uri="{9D8B030D-6E8A-4147-A177-3AD203B41FA5}">
                      <a16:colId xmlns:a16="http://schemas.microsoft.com/office/drawing/2014/main" val="466913640"/>
                    </a:ext>
                  </a:extLst>
                </a:gridCol>
              </a:tblGrid>
              <a:tr h="361785">
                <a:tc gridSpan="2">
                  <a:txBody>
                    <a:bodyPr/>
                    <a:lstStyle/>
                    <a:p>
                      <a:pPr algn="just" fontAlgn="ctr"/>
                      <a:r>
                        <a:rPr lang="vi-VN" sz="1400" b="1" u="none" strike="noStrike" dirty="0">
                          <a:effectLst/>
                        </a:rPr>
                        <a:t>III. Đối với bồi dưỡng kiến thức quản lý nhà nước về TN&amp;MT dành cho lãnh đạo Sở TN&amp;MT</a:t>
                      </a:r>
                      <a:endParaRPr lang="vi-VN" sz="14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919605795"/>
                  </a:ext>
                </a:extLst>
              </a:tr>
              <a:tr h="645183">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vi-VN" sz="1400" u="none" strike="noStrike" dirty="0">
                          <a:effectLst/>
                        </a:rPr>
                        <a:t>Nắm vững chủ trương, đường lối của Đảng, chính sách, pháp luật của Nhà nước về TN&amp;MT và định hướng phát triển ngành TN&amp;MT</a:t>
                      </a:r>
                      <a:endParaRPr lang="vi-VN"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65439777"/>
                  </a:ext>
                </a:extLst>
              </a:tr>
              <a:tr h="361785">
                <a:tc>
                  <a:txBody>
                    <a:bodyPr/>
                    <a:lstStyle/>
                    <a:p>
                      <a:pPr algn="ctr" fontAlgn="ctr"/>
                      <a:r>
                        <a:rPr lang="en-US" sz="1400" u="none" strike="noStrike">
                          <a:effectLst/>
                        </a:rPr>
                        <a:t>2</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vi-VN" sz="1400" u="none" strike="noStrike" dirty="0">
                          <a:effectLst/>
                        </a:rPr>
                        <a:t>Có năng lực, am hiểu sâu về lĩnh vực, chuyên ngành được mời thỉnh giảng hoặc báo cáo</a:t>
                      </a:r>
                      <a:endParaRPr lang="vi-VN"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04684178"/>
                  </a:ext>
                </a:extLst>
              </a:tr>
              <a:tr h="953707">
                <a:tc>
                  <a:txBody>
                    <a:bodyPr/>
                    <a:lstStyle/>
                    <a:p>
                      <a:pPr algn="ctr" fontAlgn="ctr"/>
                      <a:r>
                        <a:rPr lang="en-US" sz="1400" u="none" strike="noStrike">
                          <a:effectLst/>
                        </a:rPr>
                        <a:t>3</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vi-VN" sz="1400" u="none" strike="noStrike" dirty="0">
                          <a:effectLst/>
                        </a:rPr>
                        <a:t>Là lãnh đạo, quản lý hoặc nguyên lãnh đạo, quản lý cấp vụ hoặc tương đương trở lên và đã có ít nhất 05 năm công tác trong ngành TN&amp;MT  (trừ các chuyên gia, nhà khoa học, nhà quản lý ở trong và ngoài nước có uy tín về quản lý TN&amp;MT)</a:t>
                      </a:r>
                      <a:endParaRPr lang="vi-VN"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69090120"/>
                  </a:ext>
                </a:extLst>
              </a:tr>
              <a:tr h="645183">
                <a:tc>
                  <a:txBody>
                    <a:bodyPr/>
                    <a:lstStyle/>
                    <a:p>
                      <a:pPr algn="ctr" fontAlgn="ctr"/>
                      <a:r>
                        <a:rPr lang="en-US" sz="1400" u="none" strike="noStrike">
                          <a:effectLst/>
                        </a:rPr>
                        <a:t>4</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vi-VN" sz="1400" u="none" strike="noStrike" dirty="0">
                          <a:effectLst/>
                        </a:rPr>
                        <a:t>Đã chủ trì hoặc tham gia biên soạn chương trình, tài liệu, sách tham khảo liên quan đến nội dung được mời thỉnh giảng hoặc báo cáo (nếu có)</a:t>
                      </a:r>
                      <a:endParaRPr lang="vi-VN"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10498155"/>
                  </a:ext>
                </a:extLst>
              </a:tr>
            </a:tbl>
          </a:graphicData>
        </a:graphic>
      </p:graphicFrame>
    </p:spTree>
    <p:extLst>
      <p:ext uri="{BB962C8B-B14F-4D97-AF65-F5344CB8AC3E}">
        <p14:creationId xmlns:p14="http://schemas.microsoft.com/office/powerpoint/2010/main" val="1659536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429</TotalTime>
  <Words>2178</Words>
  <Application>Microsoft Office PowerPoint</Application>
  <PresentationFormat>Widescreen</PresentationFormat>
  <Paragraphs>110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Times New Roman</vt:lpstr>
      <vt:lpstr>Organic</vt:lpstr>
      <vt:lpstr>BÁO CÁO</vt:lpstr>
      <vt:lpstr>NỘI DUNG TRÌNH BÀY</vt:lpstr>
      <vt:lpstr>CĂN CỨ XÂY DỰNG BỘ TIÊU CHUẨN GIẢNG VIÊN</vt:lpstr>
      <vt:lpstr>DỰ THẢO BỘ TIÊU CHUẨN 1. Đối tượng</vt:lpstr>
      <vt:lpstr>DỰ THẢO BỘ TIÊU CHUẨN 2. Phạm vi</vt:lpstr>
      <vt:lpstr>DỰ THẢO BỘ TIÊU CHUẨN 3. Tiêu chuẩn chung</vt:lpstr>
      <vt:lpstr>DỰ THẢO BỘ TIÊU CHUẨN 4. Tiêu chuẩn cụ thể </vt:lpstr>
      <vt:lpstr>DỰ THẢO BỘ TIÊU CHUẨN 4. Tiêu chuẩn cụ thể (tiếp theo) </vt:lpstr>
      <vt:lpstr>DỰ THẢO BỘ TIÊU CHUẨN 4. Tiêu chuẩn cụ thể (tiếp theo) </vt:lpstr>
      <vt:lpstr>MỘT SỐ LƯU Ý</vt:lpstr>
      <vt:lpstr>MỘT SỐ LƯU Ý (tiếp theo)</vt:lpstr>
      <vt:lpstr>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APC</dc:creator>
  <cp:lastModifiedBy>Windows User</cp:lastModifiedBy>
  <cp:revision>105</cp:revision>
  <dcterms:created xsi:type="dcterms:W3CDTF">2020-07-25T13:15:14Z</dcterms:created>
  <dcterms:modified xsi:type="dcterms:W3CDTF">2022-09-07T08:28:15Z</dcterms:modified>
</cp:coreProperties>
</file>