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2"/>
  </p:notesMasterIdLst>
  <p:sldIdLst>
    <p:sldId id="256" r:id="rId3"/>
    <p:sldId id="259" r:id="rId4"/>
    <p:sldId id="258" r:id="rId5"/>
    <p:sldId id="257" r:id="rId6"/>
    <p:sldId id="291" r:id="rId7"/>
    <p:sldId id="292" r:id="rId8"/>
    <p:sldId id="260" r:id="rId9"/>
    <p:sldId id="293" r:id="rId10"/>
    <p:sldId id="294" r:id="rId11"/>
    <p:sldId id="295" r:id="rId12"/>
    <p:sldId id="271" r:id="rId13"/>
    <p:sldId id="261" r:id="rId14"/>
    <p:sldId id="262" r:id="rId15"/>
    <p:sldId id="296" r:id="rId16"/>
    <p:sldId id="297" r:id="rId17"/>
    <p:sldId id="298" r:id="rId18"/>
    <p:sldId id="299" r:id="rId19"/>
    <p:sldId id="300" r:id="rId20"/>
    <p:sldId id="290" r:id="rId21"/>
  </p:sldIdLst>
  <p:sldSz cx="9144000" cy="5143500" type="screen16x9"/>
  <p:notesSz cx="6858000" cy="9144000"/>
  <p:embeddedFontLs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  <p:embeddedFont>
      <p:font typeface="Proxima Nova Semibold" panose="020B0604020202020204" charset="0"/>
      <p:regular r:id="rId31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4D8EE0-DBA6-4BBD-AC9E-C262CED1DECD}">
  <a:tblStyle styleId="{714D8EE0-DBA6-4BBD-AC9E-C262CED1DE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09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3fb8672dc3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3fb8672dc3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6ddbfd01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6ddbfd01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fbdf757ce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fbdf757ce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fbdf757ce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fbdf757ce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51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136ddbfd01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136ddbfd01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6ddbfd015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6ddbfd015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6ddbfd01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6ddbfd01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50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40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6ddbfd015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6ddbfd015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6ddbfd01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6ddbfd01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30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56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 flipH="1">
            <a:off x="7023360" y="-1719378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2175913" flipH="1">
            <a:off x="1047244" y="3908853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355650" y="744575"/>
            <a:ext cx="62616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355650" y="3396875"/>
            <a:ext cx="40485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80000" y="2834125"/>
            <a:ext cx="684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274675" y="734850"/>
            <a:ext cx="6594600" cy="28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045475" y="3587254"/>
            <a:ext cx="3823800" cy="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4458820">
            <a:off x="-1366688" y="4266321"/>
            <a:ext cx="2387832" cy="2387832"/>
          </a:xfrm>
          <a:prstGeom prst="blockArc">
            <a:avLst>
              <a:gd name="adj1" fmla="val 12020406"/>
              <a:gd name="adj2" fmla="val 16274686"/>
              <a:gd name="adj3" fmla="val 10157"/>
            </a:avLst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>
            <a:off x="2493150" y="1026650"/>
            <a:ext cx="4157700" cy="2669100"/>
          </a:xfrm>
          <a:prstGeom prst="round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2493150" y="987600"/>
            <a:ext cx="4157700" cy="26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2"/>
          </p:nvPr>
        </p:nvSpPr>
        <p:spPr>
          <a:xfrm>
            <a:off x="2999550" y="3695750"/>
            <a:ext cx="31449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/>
          <p:nvPr/>
        </p:nvSpPr>
        <p:spPr>
          <a:xfrm rot="10800000">
            <a:off x="7185416" y="-1943003"/>
            <a:ext cx="3679200" cy="3679200"/>
          </a:xfrm>
          <a:prstGeom prst="blockArc">
            <a:avLst>
              <a:gd name="adj1" fmla="val 15904124"/>
              <a:gd name="adj2" fmla="val 21548879"/>
              <a:gd name="adj3" fmla="val 959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1709009" y="2992597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9899997">
            <a:off x="7214620" y="-688760"/>
            <a:ext cx="2387761" cy="2387761"/>
          </a:xfrm>
          <a:prstGeom prst="blockArc">
            <a:avLst>
              <a:gd name="adj1" fmla="val 17023199"/>
              <a:gd name="adj2" fmla="val 920811"/>
              <a:gd name="adj3" fmla="val 9035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576375" y="2150850"/>
            <a:ext cx="336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6375" y="1388825"/>
            <a:ext cx="3363300" cy="13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576375" y="2710825"/>
            <a:ext cx="33633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1056100" y="1337250"/>
            <a:ext cx="2595000" cy="2500500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056100" y="1337300"/>
            <a:ext cx="2595000" cy="22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0800000">
            <a:off x="7843922" y="-1058801"/>
            <a:ext cx="2481900" cy="24819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4458820">
            <a:off x="-1488663" y="4124021"/>
            <a:ext cx="2387832" cy="2387832"/>
          </a:xfrm>
          <a:prstGeom prst="blockArc">
            <a:avLst>
              <a:gd name="adj1" fmla="val 12582103"/>
              <a:gd name="adj2" fmla="val 16685375"/>
              <a:gd name="adj3" fmla="val 1025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909825" y="1507250"/>
            <a:ext cx="7315200" cy="3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4125" y="28167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963450" y="1133350"/>
            <a:ext cx="72171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/>
          <p:nvPr/>
        </p:nvSpPr>
        <p:spPr>
          <a:xfrm>
            <a:off x="1094125" y="389075"/>
            <a:ext cx="39903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-848712" y="4342678"/>
            <a:ext cx="1705500" cy="1705500"/>
          </a:xfrm>
          <a:prstGeom prst="blockArc">
            <a:avLst>
              <a:gd name="adj1" fmla="val 16164733"/>
              <a:gd name="adj2" fmla="val 69283"/>
              <a:gd name="adj3" fmla="val 23676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117650" y="3062625"/>
            <a:ext cx="29184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1117650" y="3440007"/>
            <a:ext cx="2918400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5107950" y="3062613"/>
            <a:ext cx="29184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107950" y="3439998"/>
            <a:ext cx="2918400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 rot="5400000">
            <a:off x="-1062873" y="-1049951"/>
            <a:ext cx="1957800" cy="1957800"/>
          </a:xfrm>
          <a:prstGeom prst="blockArc">
            <a:avLst>
              <a:gd name="adj1" fmla="val 16339879"/>
              <a:gd name="adj2" fmla="val 21412310"/>
              <a:gd name="adj3" fmla="val 120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1086359" y="2562701"/>
            <a:ext cx="3552000" cy="15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8605101">
            <a:off x="6426768" y="-465210"/>
            <a:ext cx="1705462" cy="1705462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167450" y="1168250"/>
            <a:ext cx="6809100" cy="26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 rot="-899996">
            <a:off x="-1303250" y="3960928"/>
            <a:ext cx="2504850" cy="2504850"/>
          </a:xfrm>
          <a:prstGeom prst="blockArc">
            <a:avLst>
              <a:gd name="adj1" fmla="val 17160890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61" name="Google Shape;61;p9"/>
          <p:cNvSpPr/>
          <p:nvPr/>
        </p:nvSpPr>
        <p:spPr>
          <a:xfrm rot="-900094">
            <a:off x="3798381" y="4368678"/>
            <a:ext cx="1783690" cy="1783980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4572000" y="-73925"/>
            <a:ext cx="4572000" cy="53088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5298300" y="2567075"/>
            <a:ext cx="3119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5298300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208725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5387850" y="3299075"/>
            <a:ext cx="31194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5021275" y="810000"/>
            <a:ext cx="3549600" cy="3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02400" y="862850"/>
            <a:ext cx="3549600" cy="31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933325" y="4230575"/>
            <a:ext cx="5377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Visio_Drawing1.vs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Drawing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2401122" y="2894504"/>
            <a:ext cx="5468153" cy="1204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Xây dựng phần mềm quản lý khai thác CSDL đội ngũ giảng viên tham gia giảng dạy các ch</a:t>
            </a:r>
            <a:r>
              <a:rPr lang="vi-VN" sz="1800"/>
              <a:t>ư</a:t>
            </a:r>
            <a:r>
              <a:rPr lang="en-US" sz="1800"/>
              <a:t>ơng trình đào tạo, bồi d</a:t>
            </a:r>
            <a:r>
              <a:rPr lang="vi-VN" sz="1800"/>
              <a:t>ư</a:t>
            </a:r>
            <a:r>
              <a:rPr lang="en-US" sz="1800"/>
              <a:t>ỡng cán bộ công chức, viên chức ngành TN&amp;MT</a:t>
            </a:r>
            <a:endParaRPr sz="18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1274675" y="572323"/>
            <a:ext cx="6594600" cy="24294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NGHIÊN CỨU XÂY DỰNG CSDL GIẢNG VIÊN THAM GIA GIẢNG DẠY CÁC CH</a:t>
            </a:r>
            <a:r>
              <a:rPr lang="vi-VN" sz="2200"/>
              <a:t>Ư</a:t>
            </a:r>
            <a:r>
              <a:rPr lang="en-US" sz="2200"/>
              <a:t>ƠNG TRÌNH BỒI D</a:t>
            </a:r>
            <a:r>
              <a:rPr lang="vi-VN" sz="2200"/>
              <a:t>Ư</a:t>
            </a:r>
            <a:r>
              <a:rPr lang="en-US" sz="2200"/>
              <a:t>ỠNG KIẾN THỨC, KỸ NĂNG CHO CÔNG CHỨC, VIÊN CHỨC NGÀNH TN&amp;MT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094125" y="28167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400"/>
              <a:t>PHÂN TÍCH PHẦN MỀM QUẢN LÝ GIẢNG VIÊN</a:t>
            </a:r>
            <a:endParaRPr sz="2400"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702900" y="758380"/>
            <a:ext cx="77382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04800">
              <a:lnSpc>
                <a:spcPct val="115000"/>
              </a:lnSpc>
              <a:spcBef>
                <a:spcPts val="1600"/>
              </a:spcBef>
              <a:buSzPts val="1200"/>
              <a:buFont typeface="Montserrat"/>
              <a:buChar char="●"/>
            </a:pPr>
            <a:r>
              <a:rPr lang="en-US" b="1">
                <a:solidFill>
                  <a:schemeClr val="accent2"/>
                </a:solidFill>
                <a:uFill>
                  <a:noFill/>
                </a:uFill>
              </a:rPr>
              <a:t>Quy trình cập nhật, quản lý, đáng giá giảng viên nh</a:t>
            </a:r>
            <a:r>
              <a:rPr lang="vi-VN" b="1">
                <a:solidFill>
                  <a:schemeClr val="accent2"/>
                </a:solidFill>
                <a:uFill>
                  <a:noFill/>
                </a:uFill>
              </a:rPr>
              <a:t>ư</a:t>
            </a:r>
            <a:r>
              <a:rPr lang="en-US" b="1">
                <a:solidFill>
                  <a:schemeClr val="accent2"/>
                </a:solidFill>
                <a:uFill>
                  <a:noFill/>
                </a:uFill>
              </a:rPr>
              <a:t> sau:</a:t>
            </a:r>
            <a:endParaRPr lang="en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F8AF363-156F-448D-80A4-31E1DFCC6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ACA4F1-831E-45D8-A849-6E10E455B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48AF387-39E3-4BDD-A14F-025B6E714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205200"/>
              </p:ext>
            </p:extLst>
          </p:nvPr>
        </p:nvGraphicFramePr>
        <p:xfrm>
          <a:off x="1480144" y="1368310"/>
          <a:ext cx="576262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11801475" imgH="7562731" progId="Visio.Drawing.15">
                  <p:embed/>
                </p:oleObj>
              </mc:Choice>
              <mc:Fallback>
                <p:oleObj name="Visio" r:id="rId4" imgW="11801475" imgH="756273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144" y="1368310"/>
                        <a:ext cx="5762625" cy="369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33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0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THIẾT KẾ PHẦN MỀM QUẢN LÝ GIẢNG VIÊN</a:t>
            </a:r>
            <a:endParaRPr sz="2400"/>
          </a:p>
        </p:txBody>
      </p:sp>
      <p:cxnSp>
        <p:nvCxnSpPr>
          <p:cNvPr id="715" name="Google Shape;715;p30"/>
          <p:cNvCxnSpPr>
            <a:stCxn id="716" idx="0"/>
          </p:cNvCxnSpPr>
          <p:nvPr/>
        </p:nvCxnSpPr>
        <p:spPr>
          <a:xfrm rot="10800000">
            <a:off x="1647638" y="1381950"/>
            <a:ext cx="0" cy="108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7" name="Google Shape;717;p30"/>
          <p:cNvCxnSpPr>
            <a:stCxn id="718" idx="0"/>
          </p:cNvCxnSpPr>
          <p:nvPr/>
        </p:nvCxnSpPr>
        <p:spPr>
          <a:xfrm rot="10800000">
            <a:off x="3990323" y="1381950"/>
            <a:ext cx="0" cy="108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9" name="Google Shape;719;p30"/>
          <p:cNvCxnSpPr>
            <a:stCxn id="720" idx="0"/>
          </p:cNvCxnSpPr>
          <p:nvPr/>
        </p:nvCxnSpPr>
        <p:spPr>
          <a:xfrm rot="10800000">
            <a:off x="6333038" y="1381965"/>
            <a:ext cx="0" cy="108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21" name="Google Shape;721;p30"/>
          <p:cNvCxnSpPr>
            <a:endCxn id="722" idx="4"/>
          </p:cNvCxnSpPr>
          <p:nvPr/>
        </p:nvCxnSpPr>
        <p:spPr>
          <a:xfrm rot="10800000">
            <a:off x="2811100" y="3193950"/>
            <a:ext cx="0" cy="106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23" name="Google Shape;723;p30"/>
          <p:cNvCxnSpPr>
            <a:endCxn id="724" idx="4"/>
          </p:cNvCxnSpPr>
          <p:nvPr/>
        </p:nvCxnSpPr>
        <p:spPr>
          <a:xfrm rot="10800000">
            <a:off x="5153800" y="3193950"/>
            <a:ext cx="0" cy="106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25" name="Google Shape;725;p30"/>
          <p:cNvCxnSpPr>
            <a:endCxn id="726" idx="4"/>
          </p:cNvCxnSpPr>
          <p:nvPr/>
        </p:nvCxnSpPr>
        <p:spPr>
          <a:xfrm rot="10800000">
            <a:off x="7496449" y="3193900"/>
            <a:ext cx="0" cy="106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27" name="Google Shape;727;p30"/>
          <p:cNvCxnSpPr>
            <a:stCxn id="716" idx="6"/>
            <a:endCxn id="722" idx="2"/>
          </p:cNvCxnSpPr>
          <p:nvPr/>
        </p:nvCxnSpPr>
        <p:spPr>
          <a:xfrm>
            <a:off x="2012138" y="2829450"/>
            <a:ext cx="434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30"/>
          <p:cNvCxnSpPr>
            <a:stCxn id="722" idx="6"/>
            <a:endCxn id="718" idx="2"/>
          </p:cNvCxnSpPr>
          <p:nvPr/>
        </p:nvCxnSpPr>
        <p:spPr>
          <a:xfrm>
            <a:off x="3175600" y="2829450"/>
            <a:ext cx="45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9" name="Google Shape;729;p30"/>
          <p:cNvCxnSpPr>
            <a:stCxn id="718" idx="6"/>
            <a:endCxn id="724" idx="2"/>
          </p:cNvCxnSpPr>
          <p:nvPr/>
        </p:nvCxnSpPr>
        <p:spPr>
          <a:xfrm>
            <a:off x="4354823" y="2829450"/>
            <a:ext cx="434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p30"/>
          <p:cNvCxnSpPr>
            <a:stCxn id="724" idx="6"/>
            <a:endCxn id="720" idx="2"/>
          </p:cNvCxnSpPr>
          <p:nvPr/>
        </p:nvCxnSpPr>
        <p:spPr>
          <a:xfrm>
            <a:off x="5518300" y="2829450"/>
            <a:ext cx="45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1" name="Google Shape;731;p30"/>
          <p:cNvCxnSpPr>
            <a:stCxn id="720" idx="6"/>
            <a:endCxn id="726" idx="2"/>
          </p:cNvCxnSpPr>
          <p:nvPr/>
        </p:nvCxnSpPr>
        <p:spPr>
          <a:xfrm>
            <a:off x="6697538" y="2829465"/>
            <a:ext cx="434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732" name="Google Shape;732;p30"/>
          <p:cNvGrpSpPr/>
          <p:nvPr/>
        </p:nvGrpSpPr>
        <p:grpSpPr>
          <a:xfrm>
            <a:off x="3566915" y="2150690"/>
            <a:ext cx="315358" cy="220283"/>
            <a:chOff x="6849393" y="3733994"/>
            <a:chExt cx="355053" cy="248038"/>
          </a:xfrm>
        </p:grpSpPr>
        <p:sp>
          <p:nvSpPr>
            <p:cNvPr id="733" name="Google Shape;733;p30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30"/>
          <p:cNvGrpSpPr/>
          <p:nvPr/>
        </p:nvGrpSpPr>
        <p:grpSpPr>
          <a:xfrm>
            <a:off x="2901737" y="3222746"/>
            <a:ext cx="332817" cy="332159"/>
            <a:chOff x="1421638" y="4125629"/>
            <a:chExt cx="374709" cy="374010"/>
          </a:xfrm>
        </p:grpSpPr>
        <p:sp>
          <p:nvSpPr>
            <p:cNvPr id="739" name="Google Shape;739;p30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30"/>
          <p:cNvGrpSpPr/>
          <p:nvPr/>
        </p:nvGrpSpPr>
        <p:grpSpPr>
          <a:xfrm>
            <a:off x="7614241" y="3225129"/>
            <a:ext cx="305599" cy="327393"/>
            <a:chOff x="4149138" y="4121151"/>
            <a:chExt cx="344065" cy="368644"/>
          </a:xfrm>
        </p:grpSpPr>
        <p:sp>
          <p:nvSpPr>
            <p:cNvPr id="742" name="Google Shape;742;p30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0"/>
          <p:cNvGrpSpPr/>
          <p:nvPr/>
        </p:nvGrpSpPr>
        <p:grpSpPr>
          <a:xfrm>
            <a:off x="5865179" y="2100281"/>
            <a:ext cx="319442" cy="321102"/>
            <a:chOff x="7098912" y="1969392"/>
            <a:chExt cx="359651" cy="361560"/>
          </a:xfrm>
        </p:grpSpPr>
        <p:sp>
          <p:nvSpPr>
            <p:cNvPr id="755" name="Google Shape;755;p30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30"/>
          <p:cNvGrpSpPr/>
          <p:nvPr/>
        </p:nvGrpSpPr>
        <p:grpSpPr>
          <a:xfrm>
            <a:off x="5286685" y="3245616"/>
            <a:ext cx="290522" cy="286419"/>
            <a:chOff x="5352728" y="1990239"/>
            <a:chExt cx="327091" cy="322508"/>
          </a:xfrm>
        </p:grpSpPr>
        <p:sp>
          <p:nvSpPr>
            <p:cNvPr id="769" name="Google Shape;769;p30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30"/>
          <p:cNvGrpSpPr/>
          <p:nvPr/>
        </p:nvGrpSpPr>
        <p:grpSpPr>
          <a:xfrm>
            <a:off x="1224240" y="2143372"/>
            <a:ext cx="307654" cy="234919"/>
            <a:chOff x="5776798" y="3409778"/>
            <a:chExt cx="346379" cy="264518"/>
          </a:xfrm>
        </p:grpSpPr>
        <p:sp>
          <p:nvSpPr>
            <p:cNvPr id="773" name="Google Shape;773;p30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30"/>
          <p:cNvSpPr/>
          <p:nvPr/>
        </p:nvSpPr>
        <p:spPr>
          <a:xfrm>
            <a:off x="1283138" y="2464950"/>
            <a:ext cx="729000" cy="7290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5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8" name="Google Shape;718;p30"/>
          <p:cNvSpPr/>
          <p:nvPr/>
        </p:nvSpPr>
        <p:spPr>
          <a:xfrm>
            <a:off x="3625823" y="2464950"/>
            <a:ext cx="729000" cy="729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0" name="Google Shape;720;p30"/>
          <p:cNvSpPr/>
          <p:nvPr/>
        </p:nvSpPr>
        <p:spPr>
          <a:xfrm>
            <a:off x="5968538" y="2464965"/>
            <a:ext cx="729000" cy="729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30"/>
          <p:cNvSpPr/>
          <p:nvPr/>
        </p:nvSpPr>
        <p:spPr>
          <a:xfrm>
            <a:off x="2446600" y="2464950"/>
            <a:ext cx="729000" cy="729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4" name="Google Shape;724;p30"/>
          <p:cNvSpPr/>
          <p:nvPr/>
        </p:nvSpPr>
        <p:spPr>
          <a:xfrm>
            <a:off x="4789300" y="2464950"/>
            <a:ext cx="729000" cy="729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6" name="Google Shape;726;p30"/>
          <p:cNvSpPr/>
          <p:nvPr/>
        </p:nvSpPr>
        <p:spPr>
          <a:xfrm>
            <a:off x="7131949" y="2464900"/>
            <a:ext cx="729000" cy="729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0" name="Google Shape;780;p30"/>
          <p:cNvSpPr txBox="1"/>
          <p:nvPr/>
        </p:nvSpPr>
        <p:spPr>
          <a:xfrm>
            <a:off x="750113" y="3778600"/>
            <a:ext cx="20610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Tài liệu thiết kế tr</a:t>
            </a:r>
            <a:r>
              <a:rPr lang="vi-V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ư</a:t>
            </a:r>
            <a:r>
              <a:rPr lang="en-US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ờng hợp sử dụng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3" name="Google Shape;783;p30"/>
          <p:cNvSpPr txBox="1"/>
          <p:nvPr/>
        </p:nvSpPr>
        <p:spPr>
          <a:xfrm>
            <a:off x="3092815" y="3778600"/>
            <a:ext cx="20610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Tài liệu thiết kế biểu đồ lớp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6" name="Google Shape;786;p30"/>
          <p:cNvSpPr txBox="1"/>
          <p:nvPr/>
        </p:nvSpPr>
        <p:spPr>
          <a:xfrm>
            <a:off x="5435518" y="3778600"/>
            <a:ext cx="20610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Tài liệu thiết kế giao diện phần mềm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9" name="Google Shape;789;p30"/>
          <p:cNvSpPr txBox="1"/>
          <p:nvPr/>
        </p:nvSpPr>
        <p:spPr>
          <a:xfrm>
            <a:off x="1647633" y="1381900"/>
            <a:ext cx="20610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Tài liệu thiết kế kiến trúc phần mềm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30"/>
          <p:cNvSpPr txBox="1"/>
          <p:nvPr/>
        </p:nvSpPr>
        <p:spPr>
          <a:xfrm>
            <a:off x="3990335" y="1389695"/>
            <a:ext cx="2061000" cy="72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Tài liệu thiết kế biểu đồ tuần tự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5" name="Google Shape;795;p30"/>
          <p:cNvSpPr txBox="1"/>
          <p:nvPr/>
        </p:nvSpPr>
        <p:spPr>
          <a:xfrm>
            <a:off x="6333038" y="1389695"/>
            <a:ext cx="2061000" cy="72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Tài liệu thiết kế, thuyết minh mô hình c</a:t>
            </a:r>
            <a:r>
              <a:rPr lang="vi-V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ơ</a:t>
            </a:r>
            <a:r>
              <a:rPr lang="en-US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sở dữ liệu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LẬP TRÌNH</a:t>
            </a:r>
            <a:endParaRPr/>
          </a:p>
        </p:txBody>
      </p:sp>
      <p:pic>
        <p:nvPicPr>
          <p:cNvPr id="3074" name="Picture 2" descr="https://www.codeproject.com/KB/aspnet/528117/16.JPG">
            <a:extLst>
              <a:ext uri="{FF2B5EF4-FFF2-40B4-BE49-F238E27FC236}">
                <a16:creationId xmlns:a16="http://schemas.microsoft.com/office/drawing/2014/main" id="{87A99527-0C08-4DAA-90CC-8E13E61C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33" y="1224905"/>
            <a:ext cx="5729019" cy="26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KIỂM THỬ, CẬP NHẬT DỮ LIỆU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71033-FCD8-42FA-A8B8-4C9643873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47" y="1118579"/>
            <a:ext cx="4673542" cy="3107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KẾT QUẢ ĐẠT Đ</a:t>
            </a:r>
            <a:r>
              <a:rPr lang="vi-VN" dirty="0"/>
              <a:t>Ư</a:t>
            </a:r>
            <a:r>
              <a:rPr lang="en-US" dirty="0"/>
              <a:t>ỢC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6F128-6D62-4229-1D3B-EC31D670B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9" y="933439"/>
            <a:ext cx="8707334" cy="42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F91521-90A6-A524-F91D-D4122831E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3" y="103908"/>
            <a:ext cx="8963273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AE1E2-2706-7097-D37F-94250135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4" y="96982"/>
            <a:ext cx="8679873" cy="49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5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4C749-843A-DE5F-6C5F-A5F2781E8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24691"/>
            <a:ext cx="8631381" cy="49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7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29835-7D63-9353-CE6C-1FAFC78A6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3" y="131618"/>
            <a:ext cx="8659091" cy="48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0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49"/>
          <p:cNvSpPr txBox="1">
            <a:spLocks noGrp="1"/>
          </p:cNvSpPr>
          <p:nvPr>
            <p:ph type="title" idx="4294967295"/>
          </p:nvPr>
        </p:nvSpPr>
        <p:spPr>
          <a:xfrm>
            <a:off x="823562" y="1603908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CHÂN THÀNH CẢM </a:t>
            </a:r>
            <a:r>
              <a:rPr lang="vi-VN">
                <a:latin typeface="Arial"/>
                <a:ea typeface="Arial"/>
                <a:cs typeface="Arial"/>
                <a:sym typeface="Arial"/>
              </a:rPr>
              <a:t>Ơ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7" name="Google Shape;1767;p49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1768" name="Google Shape;1768;p49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769" name="Google Shape;1769;p49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770" name="Google Shape;1770;p49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49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2" name="Google Shape;1772;p49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3" name="Google Shape;1773;p49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774" name="Google Shape;1774;p49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775" name="Google Shape;1775;p49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49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77" name="Google Shape;1777;p49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778" name="Google Shape;1778;p49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49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49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49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82" name="Google Shape;1782;p49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783" name="Google Shape;1783;p49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784" name="Google Shape;1784;p49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49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86" name="Google Shape;1786;p49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787" name="Google Shape;1787;p49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49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49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49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91" name="Google Shape;1791;p49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792" name="Google Shape;1792;p49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793" name="Google Shape;1793;p49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49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95" name="Google Shape;1795;p49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796" name="Google Shape;1796;p49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49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98" name="Google Shape;1798;p49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799" name="Google Shape;1799;p49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800" name="Google Shape;1800;p49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49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02" name="Google Shape;1802;p49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803" name="Google Shape;1803;p49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49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49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49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49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NỘI DUNG TRÌNH BÀY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2860500" y="1547850"/>
            <a:ext cx="3599506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THIẾT KẾ CSDL GIẢNG VIÊN</a:t>
            </a:r>
            <a:endParaRPr sz="16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2860500" y="2672400"/>
            <a:ext cx="382975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XÂY DỰNG PHẦN MỀM QUẢN LÝ GIẢNG VIÊN</a:t>
            </a:r>
            <a:endParaRPr sz="16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2860500" y="3796950"/>
            <a:ext cx="3698182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KẾT QUẢ ĐẠT Đ</a:t>
            </a:r>
            <a:r>
              <a:rPr lang="vi-VN"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Ư</a:t>
            </a:r>
            <a:r>
              <a:rPr lang="en-US"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ỢC</a:t>
            </a:r>
            <a:endParaRPr sz="16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0" name="Google Shape;160;p18"/>
          <p:cNvCxnSpPr>
            <a:cxnSpLocks/>
            <a:stCxn id="161" idx="3"/>
            <a:endCxn id="153" idx="1"/>
          </p:cNvCxnSpPr>
          <p:nvPr/>
        </p:nvCxnSpPr>
        <p:spPr>
          <a:xfrm flipV="1">
            <a:off x="2037950" y="1715550"/>
            <a:ext cx="822550" cy="11245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8"/>
          <p:cNvCxnSpPr>
            <a:cxnSpLocks/>
            <a:stCxn id="161" idx="3"/>
            <a:endCxn id="159" idx="1"/>
          </p:cNvCxnSpPr>
          <p:nvPr/>
        </p:nvCxnSpPr>
        <p:spPr>
          <a:xfrm>
            <a:off x="2037950" y="2840075"/>
            <a:ext cx="822550" cy="11245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18"/>
          <p:cNvCxnSpPr>
            <a:cxnSpLocks/>
            <a:stCxn id="161" idx="3"/>
            <a:endCxn id="156" idx="1"/>
          </p:cNvCxnSpPr>
          <p:nvPr/>
        </p:nvCxnSpPr>
        <p:spPr>
          <a:xfrm>
            <a:off x="2037950" y="2840075"/>
            <a:ext cx="822550" cy="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18"/>
          <p:cNvCxnSpPr>
            <a:cxnSpLocks/>
            <a:stCxn id="153" idx="3"/>
            <a:endCxn id="165" idx="2"/>
          </p:cNvCxnSpPr>
          <p:nvPr/>
        </p:nvCxnSpPr>
        <p:spPr>
          <a:xfrm>
            <a:off x="6460006" y="1715550"/>
            <a:ext cx="475065" cy="1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8"/>
          <p:cNvCxnSpPr>
            <a:cxnSpLocks/>
            <a:stCxn id="156" idx="3"/>
            <a:endCxn id="167" idx="2"/>
          </p:cNvCxnSpPr>
          <p:nvPr/>
        </p:nvCxnSpPr>
        <p:spPr>
          <a:xfrm flipV="1">
            <a:off x="6690250" y="2839475"/>
            <a:ext cx="244821" cy="6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8"/>
          <p:cNvCxnSpPr>
            <a:cxnSpLocks/>
            <a:stCxn id="159" idx="3"/>
            <a:endCxn id="169" idx="2"/>
          </p:cNvCxnSpPr>
          <p:nvPr/>
        </p:nvCxnSpPr>
        <p:spPr>
          <a:xfrm flipV="1">
            <a:off x="6558682" y="3964000"/>
            <a:ext cx="376389" cy="6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8"/>
          <p:cNvCxnSpPr>
            <a:cxnSpLocks/>
            <a:stCxn id="165" idx="6"/>
          </p:cNvCxnSpPr>
          <p:nvPr/>
        </p:nvCxnSpPr>
        <p:spPr>
          <a:xfrm>
            <a:off x="7881271" y="1715675"/>
            <a:ext cx="598200" cy="6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8"/>
          <p:cNvCxnSpPr>
            <a:cxnSpLocks/>
            <a:stCxn id="167" idx="6"/>
          </p:cNvCxnSpPr>
          <p:nvPr/>
        </p:nvCxnSpPr>
        <p:spPr>
          <a:xfrm>
            <a:off x="7881271" y="2839475"/>
            <a:ext cx="598200" cy="6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8"/>
          <p:cNvCxnSpPr>
            <a:cxnSpLocks/>
            <a:stCxn id="169" idx="6"/>
          </p:cNvCxnSpPr>
          <p:nvPr/>
        </p:nvCxnSpPr>
        <p:spPr>
          <a:xfrm>
            <a:off x="7881271" y="3964000"/>
            <a:ext cx="598200" cy="6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18"/>
          <p:cNvSpPr/>
          <p:nvPr/>
        </p:nvSpPr>
        <p:spPr>
          <a:xfrm>
            <a:off x="719450" y="2342225"/>
            <a:ext cx="1318500" cy="995700"/>
          </a:xfrm>
          <a:prstGeom prst="round1Rect">
            <a:avLst>
              <a:gd name="adj" fmla="val 16667"/>
            </a:avLst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MEETING GOALS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6935071" y="1242575"/>
            <a:ext cx="946200" cy="94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lt1"/>
              </a:solidFill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6935071" y="2366375"/>
            <a:ext cx="946200" cy="94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lt1"/>
              </a:solidFill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6935071" y="3490900"/>
            <a:ext cx="946200" cy="94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lt1"/>
              </a:solidFill>
            </a:endParaRPr>
          </a:p>
        </p:txBody>
      </p:sp>
      <p:grpSp>
        <p:nvGrpSpPr>
          <p:cNvPr id="173" name="Google Shape;173;p18"/>
          <p:cNvGrpSpPr/>
          <p:nvPr/>
        </p:nvGrpSpPr>
        <p:grpSpPr>
          <a:xfrm>
            <a:off x="7246992" y="3827576"/>
            <a:ext cx="322508" cy="273494"/>
            <a:chOff x="2661459" y="2015001"/>
            <a:chExt cx="322508" cy="273494"/>
          </a:xfrm>
        </p:grpSpPr>
        <p:sp>
          <p:nvSpPr>
            <p:cNvPr id="174" name="Google Shape;174;p18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18"/>
          <p:cNvGrpSpPr/>
          <p:nvPr/>
        </p:nvGrpSpPr>
        <p:grpSpPr>
          <a:xfrm>
            <a:off x="7196980" y="1544496"/>
            <a:ext cx="422542" cy="342973"/>
            <a:chOff x="2165809" y="3811059"/>
            <a:chExt cx="422542" cy="342973"/>
          </a:xfrm>
        </p:grpSpPr>
        <p:sp>
          <p:nvSpPr>
            <p:cNvPr id="177" name="Google Shape;177;p18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18"/>
          <p:cNvGrpSpPr/>
          <p:nvPr/>
        </p:nvGrpSpPr>
        <p:grpSpPr>
          <a:xfrm>
            <a:off x="7275976" y="2662863"/>
            <a:ext cx="264550" cy="353222"/>
            <a:chOff x="903530" y="3806125"/>
            <a:chExt cx="264550" cy="353222"/>
          </a:xfrm>
        </p:grpSpPr>
        <p:sp>
          <p:nvSpPr>
            <p:cNvPr id="196" name="Google Shape;196;p18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XÂY DỰNG CƠ SỞ DỮ LIỆU GIẢNG VIÊN</a:t>
            </a:r>
            <a:endParaRPr sz="2500"/>
          </a:p>
        </p:txBody>
      </p:sp>
      <p:grpSp>
        <p:nvGrpSpPr>
          <p:cNvPr id="99" name="Google Shape;99;p17"/>
          <p:cNvGrpSpPr/>
          <p:nvPr/>
        </p:nvGrpSpPr>
        <p:grpSpPr>
          <a:xfrm>
            <a:off x="719475" y="1579065"/>
            <a:ext cx="2135864" cy="854649"/>
            <a:chOff x="719450" y="1880250"/>
            <a:chExt cx="2424914" cy="854649"/>
          </a:xfrm>
        </p:grpSpPr>
        <p:sp>
          <p:nvSpPr>
            <p:cNvPr id="100" name="Google Shape;100;p17"/>
            <p:cNvSpPr txBox="1"/>
            <p:nvPr/>
          </p:nvSpPr>
          <p:spPr>
            <a:xfrm>
              <a:off x="719464" y="1880250"/>
              <a:ext cx="2424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NGHIÊN CỨU</a:t>
              </a:r>
              <a:endPara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p17"/>
            <p:cNvSpPr txBox="1"/>
            <p:nvPr/>
          </p:nvSpPr>
          <p:spPr>
            <a:xfrm>
              <a:off x="719450" y="2224299"/>
              <a:ext cx="2424900" cy="5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Từ đề xuất bộ tiêu chuẩn và dữ liệu thực tế đội ngũ giảng viên</a:t>
              </a:r>
              <a:endPara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2" name="Google Shape;102;p17"/>
          <p:cNvGrpSpPr/>
          <p:nvPr/>
        </p:nvGrpSpPr>
        <p:grpSpPr>
          <a:xfrm>
            <a:off x="719497" y="3225281"/>
            <a:ext cx="2135863" cy="854647"/>
            <a:chOff x="719450" y="3430053"/>
            <a:chExt cx="2424913" cy="854647"/>
          </a:xfrm>
        </p:grpSpPr>
        <p:sp>
          <p:nvSpPr>
            <p:cNvPr id="103" name="Google Shape;103;p17"/>
            <p:cNvSpPr txBox="1"/>
            <p:nvPr/>
          </p:nvSpPr>
          <p:spPr>
            <a:xfrm>
              <a:off x="719463" y="3430053"/>
              <a:ext cx="2424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ĐỐI CHIẾU</a:t>
              </a:r>
              <a:endPara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7"/>
            <p:cNvSpPr txBox="1"/>
            <p:nvPr/>
          </p:nvSpPr>
          <p:spPr>
            <a:xfrm>
              <a:off x="719450" y="3774100"/>
              <a:ext cx="2424900" cy="5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Đối chiếu với dữ liệu thực tế, điều chỉnh mô hình</a:t>
              </a:r>
              <a:endPara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5" name="Google Shape;105;p17"/>
          <p:cNvGrpSpPr/>
          <p:nvPr/>
        </p:nvGrpSpPr>
        <p:grpSpPr>
          <a:xfrm>
            <a:off x="6287629" y="3225277"/>
            <a:ext cx="2135861" cy="854647"/>
            <a:chOff x="5998551" y="3430052"/>
            <a:chExt cx="2424910" cy="854647"/>
          </a:xfrm>
        </p:grpSpPr>
        <p:sp>
          <p:nvSpPr>
            <p:cNvPr id="106" name="Google Shape;106;p17"/>
            <p:cNvSpPr txBox="1"/>
            <p:nvPr/>
          </p:nvSpPr>
          <p:spPr>
            <a:xfrm>
              <a:off x="5998561" y="3430052"/>
              <a:ext cx="2424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THỬ NGHIỆM</a:t>
              </a:r>
              <a:endPara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17"/>
            <p:cNvSpPr txBox="1"/>
            <p:nvPr/>
          </p:nvSpPr>
          <p:spPr>
            <a:xfrm>
              <a:off x="5998551" y="3774100"/>
              <a:ext cx="2424900" cy="5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Cập nhật dữ liệu mẫu kiểm thử mô hình</a:t>
              </a:r>
              <a:endPara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8" name="Google Shape;108;p17"/>
          <p:cNvGrpSpPr/>
          <p:nvPr/>
        </p:nvGrpSpPr>
        <p:grpSpPr>
          <a:xfrm>
            <a:off x="6287629" y="1579075"/>
            <a:ext cx="2135858" cy="854649"/>
            <a:chOff x="5998551" y="1880250"/>
            <a:chExt cx="2424907" cy="854649"/>
          </a:xfrm>
        </p:grpSpPr>
        <p:sp>
          <p:nvSpPr>
            <p:cNvPr id="109" name="Google Shape;109;p17"/>
            <p:cNvSpPr txBox="1"/>
            <p:nvPr/>
          </p:nvSpPr>
          <p:spPr>
            <a:xfrm>
              <a:off x="5998558" y="1880250"/>
              <a:ext cx="2424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PHÂN TÍCH</a:t>
              </a:r>
              <a:endPara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17"/>
            <p:cNvSpPr txBox="1"/>
            <p:nvPr/>
          </p:nvSpPr>
          <p:spPr>
            <a:xfrm>
              <a:off x="5998551" y="2224299"/>
              <a:ext cx="2424900" cy="5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Phân tích thiết kế mô hình c</a:t>
              </a:r>
              <a:r>
                <a:rPr lang="vi-VN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ơ</a:t>
              </a:r>
              <a:r>
                <a:rPr lang="en-US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sở dữ liệu</a:t>
              </a:r>
              <a:endPara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1" name="Google Shape;111;p17"/>
          <p:cNvGrpSpPr/>
          <p:nvPr/>
        </p:nvGrpSpPr>
        <p:grpSpPr>
          <a:xfrm>
            <a:off x="3220541" y="1519460"/>
            <a:ext cx="973499" cy="973868"/>
            <a:chOff x="2182679" y="2292572"/>
            <a:chExt cx="792300" cy="792600"/>
          </a:xfrm>
        </p:grpSpPr>
        <p:sp>
          <p:nvSpPr>
            <p:cNvPr id="112" name="Google Shape;112;p1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17"/>
          <p:cNvGrpSpPr/>
          <p:nvPr/>
        </p:nvGrpSpPr>
        <p:grpSpPr>
          <a:xfrm>
            <a:off x="3220541" y="3165672"/>
            <a:ext cx="973499" cy="973868"/>
            <a:chOff x="2182679" y="2292572"/>
            <a:chExt cx="792300" cy="792600"/>
          </a:xfrm>
        </p:grpSpPr>
        <p:sp>
          <p:nvSpPr>
            <p:cNvPr id="115" name="Google Shape;115;p1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4948841" y="1519460"/>
            <a:ext cx="973499" cy="973868"/>
            <a:chOff x="2182679" y="2292572"/>
            <a:chExt cx="792300" cy="792600"/>
          </a:xfrm>
        </p:grpSpPr>
        <p:sp>
          <p:nvSpPr>
            <p:cNvPr id="118" name="Google Shape;118;p1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4948841" y="3165672"/>
            <a:ext cx="973499" cy="973868"/>
            <a:chOff x="2182679" y="2292572"/>
            <a:chExt cx="792300" cy="792600"/>
          </a:xfrm>
        </p:grpSpPr>
        <p:sp>
          <p:nvSpPr>
            <p:cNvPr id="121" name="Google Shape;121;p1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3" name="Google Shape;123;p17"/>
          <p:cNvCxnSpPr>
            <a:stCxn id="112" idx="6"/>
            <a:endCxn id="118" idx="2"/>
          </p:cNvCxnSpPr>
          <p:nvPr/>
        </p:nvCxnSpPr>
        <p:spPr>
          <a:xfrm>
            <a:off x="4194040" y="2006393"/>
            <a:ext cx="754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17"/>
          <p:cNvCxnSpPr>
            <a:stCxn id="118" idx="4"/>
            <a:endCxn id="121" idx="0"/>
          </p:cNvCxnSpPr>
          <p:nvPr/>
        </p:nvCxnSpPr>
        <p:spPr>
          <a:xfrm>
            <a:off x="5435590" y="2493327"/>
            <a:ext cx="0" cy="672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Google Shape;125;p17"/>
          <p:cNvCxnSpPr>
            <a:stCxn id="121" idx="2"/>
            <a:endCxn id="115" idx="6"/>
          </p:cNvCxnSpPr>
          <p:nvPr/>
        </p:nvCxnSpPr>
        <p:spPr>
          <a:xfrm rot="10800000">
            <a:off x="4194041" y="3652606"/>
            <a:ext cx="754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7"/>
          <p:cNvCxnSpPr>
            <a:stCxn id="115" idx="0"/>
            <a:endCxn id="112" idx="4"/>
          </p:cNvCxnSpPr>
          <p:nvPr/>
        </p:nvCxnSpPr>
        <p:spPr>
          <a:xfrm rot="10800000">
            <a:off x="3707290" y="2493372"/>
            <a:ext cx="0" cy="672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" name="Google Shape;127;p17"/>
          <p:cNvSpPr txBox="1"/>
          <p:nvPr/>
        </p:nvSpPr>
        <p:spPr>
          <a:xfrm>
            <a:off x="3891300" y="2493350"/>
            <a:ext cx="13602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QUY TRÌNH XÂY DỰNG CSDL</a:t>
            </a:r>
            <a:endParaRPr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8" name="Google Shape;128;p17"/>
          <p:cNvGrpSpPr/>
          <p:nvPr/>
        </p:nvGrpSpPr>
        <p:grpSpPr>
          <a:xfrm>
            <a:off x="3515279" y="3489969"/>
            <a:ext cx="384034" cy="325263"/>
            <a:chOff x="6671087" y="2009304"/>
            <a:chExt cx="332757" cy="281833"/>
          </a:xfrm>
        </p:grpSpPr>
        <p:sp>
          <p:nvSpPr>
            <p:cNvPr id="129" name="Google Shape;129;p17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7"/>
          <p:cNvGrpSpPr/>
          <p:nvPr/>
        </p:nvGrpSpPr>
        <p:grpSpPr>
          <a:xfrm>
            <a:off x="3498892" y="1801101"/>
            <a:ext cx="416799" cy="417240"/>
            <a:chOff x="7538896" y="1970156"/>
            <a:chExt cx="361147" cy="361529"/>
          </a:xfrm>
        </p:grpSpPr>
        <p:sp>
          <p:nvSpPr>
            <p:cNvPr id="132" name="Google Shape;132;p17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17"/>
          <p:cNvGrpSpPr/>
          <p:nvPr/>
        </p:nvGrpSpPr>
        <p:grpSpPr>
          <a:xfrm>
            <a:off x="5221285" y="3435115"/>
            <a:ext cx="428627" cy="429105"/>
            <a:chOff x="7073928" y="2905757"/>
            <a:chExt cx="371395" cy="371809"/>
          </a:xfrm>
        </p:grpSpPr>
        <p:sp>
          <p:nvSpPr>
            <p:cNvPr id="139" name="Google Shape;139;p17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17"/>
          <p:cNvGrpSpPr/>
          <p:nvPr/>
        </p:nvGrpSpPr>
        <p:grpSpPr>
          <a:xfrm>
            <a:off x="5261534" y="1795635"/>
            <a:ext cx="348147" cy="428186"/>
            <a:chOff x="5782845" y="2906521"/>
            <a:chExt cx="301661" cy="371013"/>
          </a:xfrm>
        </p:grpSpPr>
        <p:sp>
          <p:nvSpPr>
            <p:cNvPr id="143" name="Google Shape;143;p17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094125" y="28167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/>
              <a:t>TIÊU CHUẨN GIẢNG VIÊN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702925" y="1133350"/>
            <a:ext cx="77382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04800">
              <a:lnSpc>
                <a:spcPct val="115000"/>
              </a:lnSpc>
              <a:buSzPts val="1200"/>
              <a:buFont typeface="Montserrat"/>
              <a:buChar char="●"/>
            </a:pPr>
            <a:r>
              <a:rPr lang="en-US"/>
              <a:t>Tiêu chuẩn giảng viên do đề tài đề xuất bao gồm 02 nhóm thông tin chính:</a:t>
            </a:r>
            <a:r>
              <a:rPr lang="en-US" b="1">
                <a:solidFill>
                  <a:schemeClr val="accent2"/>
                </a:solidFill>
                <a:uFill>
                  <a:noFill/>
                </a:uFill>
              </a:rPr>
              <a:t> Tiêu chuẩn chung và Tiêu chuẩn cụ thể</a:t>
            </a:r>
            <a:r>
              <a:rPr lang="en"/>
              <a:t>.</a:t>
            </a:r>
            <a:endParaRPr/>
          </a:p>
          <a:p>
            <a:pPr lvl="0" indent="-304800">
              <a:lnSpc>
                <a:spcPct val="115000"/>
              </a:lnSpc>
              <a:spcBef>
                <a:spcPts val="1600"/>
              </a:spcBef>
              <a:buSzPts val="1200"/>
              <a:buFont typeface="Montserrat"/>
              <a:buChar char="●"/>
            </a:pPr>
            <a:r>
              <a:rPr lang="en-US" b="1">
                <a:solidFill>
                  <a:schemeClr val="accent2"/>
                </a:solidFill>
                <a:uFill>
                  <a:noFill/>
                </a:uFill>
              </a:rPr>
              <a:t>Tiêu chuẩn chung </a:t>
            </a:r>
            <a:r>
              <a:rPr lang="en-US"/>
              <a:t>Bao gồm 11 tiêu chuẩn chung nhất cần đáp ứng của giảng viên</a:t>
            </a:r>
            <a:r>
              <a:rPr lang="en"/>
              <a:t>.</a:t>
            </a:r>
          </a:p>
          <a:p>
            <a:pPr indent="-304800">
              <a:lnSpc>
                <a:spcPct val="115000"/>
              </a:lnSpc>
              <a:spcBef>
                <a:spcPts val="1600"/>
              </a:spcBef>
              <a:buSzPts val="1200"/>
              <a:buFont typeface="Montserrat"/>
              <a:buChar char="●"/>
            </a:pPr>
            <a:r>
              <a:rPr lang="en-US" b="1">
                <a:solidFill>
                  <a:schemeClr val="accent2"/>
                </a:solidFill>
                <a:uFill>
                  <a:noFill/>
                </a:uFill>
              </a:rPr>
              <a:t>Tiêu cụ thể </a:t>
            </a:r>
            <a:r>
              <a:rPr lang="en-US"/>
              <a:t>Bao gồm 02 nhóm chính nh</a:t>
            </a:r>
            <a:r>
              <a:rPr lang="vi-VN"/>
              <a:t>ư</a:t>
            </a:r>
            <a:r>
              <a:rPr lang="en-US"/>
              <a:t> sau: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"/>
              <a:buChar char="○"/>
            </a:pPr>
            <a:r>
              <a:rPr lang="en-US"/>
              <a:t>Đối với giảng viên, thỉnh giảng bồi d</a:t>
            </a:r>
            <a:r>
              <a:rPr lang="vi-VN"/>
              <a:t>ư</a:t>
            </a:r>
            <a:r>
              <a:rPr lang="en-US"/>
              <a:t>ỡng theo tiêu chuẩn chức danh nghề nghiệp viên chức ngành TN&amp;MT hạng II</a:t>
            </a:r>
            <a:endParaRPr/>
          </a:p>
          <a:p>
            <a:pPr lvl="1" indent="-304800">
              <a:lnSpc>
                <a:spcPct val="115000"/>
              </a:lnSpc>
              <a:spcBef>
                <a:spcPts val="0"/>
              </a:spcBef>
              <a:buSzPts val="1200"/>
              <a:buFont typeface="Montserrat"/>
              <a:buChar char="○"/>
            </a:pPr>
            <a:r>
              <a:rPr lang="en-US"/>
              <a:t>Đối với giảng viên, thỉnh giảng bồi d</a:t>
            </a:r>
            <a:r>
              <a:rPr lang="vi-VN"/>
              <a:t>ư</a:t>
            </a:r>
            <a:r>
              <a:rPr lang="en-US"/>
              <a:t>ỡng theo tiêu chuẩn chức danh nghề nghiệp viên chức ngành TN&amp;MT hạng III, bồi d</a:t>
            </a:r>
            <a:r>
              <a:rPr lang="vi-VN"/>
              <a:t>ư</a:t>
            </a:r>
            <a:r>
              <a:rPr lang="en-US"/>
              <a:t>ỡng về địa chính – môi tr</a:t>
            </a:r>
            <a:r>
              <a:rPr lang="vi-VN"/>
              <a:t>ư</a:t>
            </a:r>
            <a:r>
              <a:rPr lang="en-US"/>
              <a:t>ờng cho công chức cấp xã</a:t>
            </a:r>
          </a:p>
          <a:p>
            <a:pPr lvl="1" indent="-304800">
              <a:lnSpc>
                <a:spcPct val="115000"/>
              </a:lnSpc>
              <a:spcBef>
                <a:spcPts val="0"/>
              </a:spcBef>
              <a:buSzPts val="1200"/>
              <a:buFont typeface="Montserrat"/>
              <a:buChar char="○"/>
            </a:pPr>
            <a:r>
              <a:rPr lang="en-US"/>
              <a:t>Đối với giảng viên bồi d</a:t>
            </a:r>
            <a:r>
              <a:rPr lang="vi-VN"/>
              <a:t>ư</a:t>
            </a:r>
            <a:r>
              <a:rPr lang="en-US"/>
              <a:t>ỡng kiến thức quản lý nhà n</a:t>
            </a:r>
            <a:r>
              <a:rPr lang="vi-VN"/>
              <a:t>ư</a:t>
            </a:r>
            <a:r>
              <a:rPr lang="en-US"/>
              <a:t>ớc về TN&amp;MT cho lãnh đạo Sở TN&amp;MT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094125" y="28167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/>
              <a:t>PHÂN TÍCH, THIẾT KẾ C</a:t>
            </a:r>
            <a:r>
              <a:rPr lang="vi-VN" sz="2800"/>
              <a:t>Ơ</a:t>
            </a:r>
            <a:r>
              <a:rPr lang="en-US" sz="2800"/>
              <a:t> SỞ DỮ LIỆU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46611-927E-4745-B60C-4CF03AA4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03" y="1074244"/>
            <a:ext cx="6540913" cy="40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3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094125" y="28167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/>
              <a:t>THỬ NGHIỆM, CẬP NHẬT DỮ LIỆU MẪU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A6349-1902-49FB-98BD-EBA64A79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35" y="956213"/>
            <a:ext cx="6003897" cy="40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7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ĐỐI CHIẾU, LÀM M</a:t>
            </a:r>
            <a:r>
              <a:rPr lang="vi-VN"/>
              <a:t>Ư</a:t>
            </a:r>
            <a:r>
              <a:rPr lang="en-US"/>
              <a:t>ỢT MÔ HÌNH</a:t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3156775" y="1553275"/>
            <a:ext cx="2830800" cy="403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CSDL GIẢNG VIÊN</a:t>
            </a:r>
            <a:endParaRPr sz="16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6" name="Google Shape;206;p19"/>
          <p:cNvGrpSpPr/>
          <p:nvPr/>
        </p:nvGrpSpPr>
        <p:grpSpPr>
          <a:xfrm>
            <a:off x="1997991" y="1258972"/>
            <a:ext cx="973499" cy="973868"/>
            <a:chOff x="2182679" y="2292572"/>
            <a:chExt cx="792300" cy="792600"/>
          </a:xfrm>
        </p:grpSpPr>
        <p:sp>
          <p:nvSpPr>
            <p:cNvPr id="207" name="Google Shape;207;p19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19"/>
          <p:cNvGrpSpPr/>
          <p:nvPr/>
        </p:nvGrpSpPr>
        <p:grpSpPr>
          <a:xfrm>
            <a:off x="6172841" y="1258972"/>
            <a:ext cx="973499" cy="973868"/>
            <a:chOff x="2182679" y="2292572"/>
            <a:chExt cx="792300" cy="792600"/>
          </a:xfrm>
        </p:grpSpPr>
        <p:sp>
          <p:nvSpPr>
            <p:cNvPr id="210" name="Google Shape;210;p19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2" name="Google Shape;212;p19"/>
          <p:cNvCxnSpPr>
            <a:stCxn id="205" idx="0"/>
            <a:endCxn id="207" idx="6"/>
          </p:cNvCxnSpPr>
          <p:nvPr/>
        </p:nvCxnSpPr>
        <p:spPr>
          <a:xfrm rot="5400000">
            <a:off x="3675475" y="849175"/>
            <a:ext cx="192600" cy="1600800"/>
          </a:xfrm>
          <a:prstGeom prst="bentConnector4">
            <a:avLst>
              <a:gd name="adj1" fmla="val -123649"/>
              <a:gd name="adj2" fmla="val 9420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3" name="Google Shape;213;p19"/>
          <p:cNvCxnSpPr>
            <a:stCxn id="205" idx="2"/>
            <a:endCxn id="210" idx="2"/>
          </p:cNvCxnSpPr>
          <p:nvPr/>
        </p:nvCxnSpPr>
        <p:spPr>
          <a:xfrm rot="-5400000">
            <a:off x="5267125" y="1050925"/>
            <a:ext cx="210900" cy="1600800"/>
          </a:xfrm>
          <a:prstGeom prst="bentConnector4">
            <a:avLst>
              <a:gd name="adj1" fmla="val -112920"/>
              <a:gd name="adj2" fmla="val 9420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4" name="Google Shape;214;p19"/>
          <p:cNvCxnSpPr>
            <a:stCxn id="207" idx="4"/>
            <a:endCxn id="215" idx="0"/>
          </p:cNvCxnSpPr>
          <p:nvPr/>
        </p:nvCxnSpPr>
        <p:spPr>
          <a:xfrm>
            <a:off x="2484740" y="2232840"/>
            <a:ext cx="4500" cy="193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19"/>
          <p:cNvSpPr/>
          <p:nvPr/>
        </p:nvSpPr>
        <p:spPr>
          <a:xfrm>
            <a:off x="715056" y="2638025"/>
            <a:ext cx="3539400" cy="403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ĐỐI CHIẾU</a:t>
            </a:r>
            <a:endParaRPr sz="16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9" name="Google Shape;219;p19"/>
          <p:cNvGrpSpPr/>
          <p:nvPr/>
        </p:nvGrpSpPr>
        <p:grpSpPr>
          <a:xfrm>
            <a:off x="4885888" y="2656275"/>
            <a:ext cx="3539400" cy="1623600"/>
            <a:chOff x="4885888" y="2656275"/>
            <a:chExt cx="3539400" cy="1623600"/>
          </a:xfrm>
        </p:grpSpPr>
        <p:sp>
          <p:nvSpPr>
            <p:cNvPr id="220" name="Google Shape;220;p19"/>
            <p:cNvSpPr txBox="1"/>
            <p:nvPr/>
          </p:nvSpPr>
          <p:spPr>
            <a:xfrm>
              <a:off x="4885888" y="3059775"/>
              <a:ext cx="35394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ontserrat"/>
                <a:buChar char="●"/>
              </a:pPr>
              <a:r>
                <a:rPr lang="en-US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Đảm bảo dữ liệu không bị trùng lặp</a:t>
              </a:r>
              <a:endPara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ontserrat"/>
                <a:buChar char="●"/>
              </a:pPr>
              <a:r>
                <a:rPr lang="en-US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Đảm bảo chuẩn thiết kế CSDL Boyce Codd</a:t>
              </a:r>
              <a:endPara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ontserrat"/>
                <a:buChar char="●"/>
              </a:pPr>
              <a:r>
                <a:rPr lang="en-US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Đảm bảo tốc độ truy xuất khi dữ liệu tăng tr</a:t>
              </a:r>
              <a:r>
                <a:rPr lang="vi-VN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ư</a:t>
              </a:r>
              <a:r>
                <a:rPr lang="en-US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ởng</a:t>
              </a:r>
              <a:endPara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885888" y="2656275"/>
              <a:ext cx="3539400" cy="4035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LÀM M</a:t>
              </a:r>
              <a:r>
                <a:rPr lang="vi-VN" sz="1600" b="1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Ư</a:t>
              </a:r>
              <a:r>
                <a:rPr lang="en-US" sz="1600" b="1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ỢT MÔ HÌNH</a:t>
              </a:r>
              <a:endPara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222" name="Google Shape;222;p19"/>
          <p:cNvCxnSpPr>
            <a:stCxn id="210" idx="4"/>
            <a:endCxn id="223" idx="0"/>
          </p:cNvCxnSpPr>
          <p:nvPr/>
        </p:nvCxnSpPr>
        <p:spPr>
          <a:xfrm flipH="1">
            <a:off x="6655690" y="2232840"/>
            <a:ext cx="3900" cy="193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4" name="Google Shape;224;p19"/>
          <p:cNvGrpSpPr/>
          <p:nvPr/>
        </p:nvGrpSpPr>
        <p:grpSpPr>
          <a:xfrm>
            <a:off x="2293369" y="1581096"/>
            <a:ext cx="391580" cy="329605"/>
            <a:chOff x="7108015" y="3396505"/>
            <a:chExt cx="344883" cy="290299"/>
          </a:xfrm>
        </p:grpSpPr>
        <p:sp>
          <p:nvSpPr>
            <p:cNvPr id="225" name="Google Shape;225;p19"/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9"/>
          <p:cNvGrpSpPr/>
          <p:nvPr/>
        </p:nvGrpSpPr>
        <p:grpSpPr>
          <a:xfrm>
            <a:off x="6413587" y="1566082"/>
            <a:ext cx="484038" cy="377891"/>
            <a:chOff x="6639652" y="4323777"/>
            <a:chExt cx="426315" cy="332826"/>
          </a:xfrm>
        </p:grpSpPr>
        <p:sp>
          <p:nvSpPr>
            <p:cNvPr id="230" name="Google Shape;230;p19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BBCD110-8281-48AC-B2CD-1D2C7E10C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1" y="3086028"/>
            <a:ext cx="4014933" cy="16132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XÂY DỰNG PHẦN MỀM QUẢN LÝ GIẢNG VIÊN</a:t>
            </a:r>
            <a:endParaRPr sz="2500"/>
          </a:p>
        </p:txBody>
      </p:sp>
      <p:grpSp>
        <p:nvGrpSpPr>
          <p:cNvPr id="99" name="Google Shape;99;p17"/>
          <p:cNvGrpSpPr/>
          <p:nvPr/>
        </p:nvGrpSpPr>
        <p:grpSpPr>
          <a:xfrm>
            <a:off x="719487" y="1579065"/>
            <a:ext cx="2135852" cy="926625"/>
            <a:chOff x="719464" y="1880250"/>
            <a:chExt cx="2424900" cy="926625"/>
          </a:xfrm>
        </p:grpSpPr>
        <p:sp>
          <p:nvSpPr>
            <p:cNvPr id="100" name="Google Shape;100;p17"/>
            <p:cNvSpPr txBox="1"/>
            <p:nvPr/>
          </p:nvSpPr>
          <p:spPr>
            <a:xfrm>
              <a:off x="719464" y="1880250"/>
              <a:ext cx="2424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PHÂN TÍCH</a:t>
              </a:r>
              <a:endPara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p17"/>
            <p:cNvSpPr txBox="1"/>
            <p:nvPr/>
          </p:nvSpPr>
          <p:spPr>
            <a:xfrm>
              <a:off x="719464" y="2296275"/>
              <a:ext cx="2424900" cy="5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Từ thuyết minh, các kết quả nghiên cứu -&gt; phân tích, đặc tả yêu cầu ng</a:t>
              </a:r>
              <a:r>
                <a:rPr lang="vi-VN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ư</a:t>
              </a:r>
              <a:r>
                <a:rPr lang="en-US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ời dùng</a:t>
              </a:r>
              <a:endParaRPr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2" name="Google Shape;102;p17"/>
          <p:cNvGrpSpPr/>
          <p:nvPr/>
        </p:nvGrpSpPr>
        <p:grpSpPr>
          <a:xfrm>
            <a:off x="719497" y="3225281"/>
            <a:ext cx="2135863" cy="854647"/>
            <a:chOff x="719450" y="3430053"/>
            <a:chExt cx="2424913" cy="854647"/>
          </a:xfrm>
        </p:grpSpPr>
        <p:sp>
          <p:nvSpPr>
            <p:cNvPr id="103" name="Google Shape;103;p17"/>
            <p:cNvSpPr txBox="1"/>
            <p:nvPr/>
          </p:nvSpPr>
          <p:spPr>
            <a:xfrm>
              <a:off x="719463" y="3430053"/>
              <a:ext cx="2424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KIỂM THỬ</a:t>
              </a:r>
              <a:endPara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7"/>
            <p:cNvSpPr txBox="1"/>
            <p:nvPr/>
          </p:nvSpPr>
          <p:spPr>
            <a:xfrm>
              <a:off x="719450" y="3774100"/>
              <a:ext cx="2424900" cy="5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 Kiểm thử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 Cập nhật CSDL giảng viên</a:t>
              </a:r>
              <a:endParaRPr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5" name="Google Shape;105;p17"/>
          <p:cNvGrpSpPr/>
          <p:nvPr/>
        </p:nvGrpSpPr>
        <p:grpSpPr>
          <a:xfrm>
            <a:off x="6287629" y="3225277"/>
            <a:ext cx="2135861" cy="854647"/>
            <a:chOff x="5998551" y="3430052"/>
            <a:chExt cx="2424910" cy="854647"/>
          </a:xfrm>
        </p:grpSpPr>
        <p:sp>
          <p:nvSpPr>
            <p:cNvPr id="106" name="Google Shape;106;p17"/>
            <p:cNvSpPr txBox="1"/>
            <p:nvPr/>
          </p:nvSpPr>
          <p:spPr>
            <a:xfrm>
              <a:off x="5998561" y="3430052"/>
              <a:ext cx="2424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LẬP TRÌNH</a:t>
              </a:r>
              <a:endPara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17"/>
            <p:cNvSpPr txBox="1"/>
            <p:nvPr/>
          </p:nvSpPr>
          <p:spPr>
            <a:xfrm>
              <a:off x="5998551" y="3774100"/>
              <a:ext cx="2424900" cy="5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Xây dựng chức năng phần mềm theo thiết kế</a:t>
              </a:r>
              <a:endParaRPr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8" name="Google Shape;108;p17"/>
          <p:cNvGrpSpPr/>
          <p:nvPr/>
        </p:nvGrpSpPr>
        <p:grpSpPr>
          <a:xfrm>
            <a:off x="6084996" y="1579075"/>
            <a:ext cx="2338491" cy="1024756"/>
            <a:chOff x="5998551" y="1880250"/>
            <a:chExt cx="2424907" cy="1024756"/>
          </a:xfrm>
        </p:grpSpPr>
        <p:sp>
          <p:nvSpPr>
            <p:cNvPr id="109" name="Google Shape;109;p17"/>
            <p:cNvSpPr txBox="1"/>
            <p:nvPr/>
          </p:nvSpPr>
          <p:spPr>
            <a:xfrm>
              <a:off x="5998558" y="1880250"/>
              <a:ext cx="2424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THIẾT KẾ</a:t>
              </a:r>
              <a:endPara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17"/>
            <p:cNvSpPr txBox="1"/>
            <p:nvPr/>
          </p:nvSpPr>
          <p:spPr>
            <a:xfrm>
              <a:off x="5998551" y="2394406"/>
              <a:ext cx="2424900" cy="5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 Thiết kế giải pháp kỹ thuật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 Thiết kế theo quy trình đ</a:t>
              </a:r>
              <a:r>
                <a:rPr lang="vi-VN" sz="11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ư</a:t>
              </a:r>
              <a:r>
                <a:rPr lang="en-US" sz="11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ợc quy định tại thông t</a:t>
              </a:r>
              <a:r>
                <a:rPr lang="vi-VN" sz="11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ư</a:t>
              </a:r>
              <a:r>
                <a:rPr lang="en-US" sz="11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TT26/BTNMT</a:t>
              </a:r>
              <a:endPara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1" name="Google Shape;111;p17"/>
          <p:cNvGrpSpPr/>
          <p:nvPr/>
        </p:nvGrpSpPr>
        <p:grpSpPr>
          <a:xfrm>
            <a:off x="3220541" y="1519460"/>
            <a:ext cx="973499" cy="973868"/>
            <a:chOff x="2182679" y="2292572"/>
            <a:chExt cx="792300" cy="792600"/>
          </a:xfrm>
        </p:grpSpPr>
        <p:sp>
          <p:nvSpPr>
            <p:cNvPr id="112" name="Google Shape;112;p1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17"/>
          <p:cNvGrpSpPr/>
          <p:nvPr/>
        </p:nvGrpSpPr>
        <p:grpSpPr>
          <a:xfrm>
            <a:off x="3220541" y="3165672"/>
            <a:ext cx="973499" cy="973868"/>
            <a:chOff x="2182679" y="2292572"/>
            <a:chExt cx="792300" cy="792600"/>
          </a:xfrm>
        </p:grpSpPr>
        <p:sp>
          <p:nvSpPr>
            <p:cNvPr id="115" name="Google Shape;115;p1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4948841" y="1519460"/>
            <a:ext cx="973499" cy="973868"/>
            <a:chOff x="2182679" y="2292572"/>
            <a:chExt cx="792300" cy="792600"/>
          </a:xfrm>
        </p:grpSpPr>
        <p:sp>
          <p:nvSpPr>
            <p:cNvPr id="118" name="Google Shape;118;p1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4948841" y="3165672"/>
            <a:ext cx="973499" cy="973868"/>
            <a:chOff x="2182679" y="2292572"/>
            <a:chExt cx="792300" cy="792600"/>
          </a:xfrm>
        </p:grpSpPr>
        <p:sp>
          <p:nvSpPr>
            <p:cNvPr id="121" name="Google Shape;121;p17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3" name="Google Shape;123;p17"/>
          <p:cNvCxnSpPr>
            <a:stCxn id="112" idx="6"/>
            <a:endCxn id="118" idx="2"/>
          </p:cNvCxnSpPr>
          <p:nvPr/>
        </p:nvCxnSpPr>
        <p:spPr>
          <a:xfrm>
            <a:off x="4194040" y="2006393"/>
            <a:ext cx="754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17"/>
          <p:cNvCxnSpPr>
            <a:stCxn id="118" idx="4"/>
            <a:endCxn id="121" idx="0"/>
          </p:cNvCxnSpPr>
          <p:nvPr/>
        </p:nvCxnSpPr>
        <p:spPr>
          <a:xfrm>
            <a:off x="5435590" y="2493327"/>
            <a:ext cx="0" cy="672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Google Shape;125;p17"/>
          <p:cNvCxnSpPr>
            <a:stCxn id="121" idx="2"/>
            <a:endCxn id="115" idx="6"/>
          </p:cNvCxnSpPr>
          <p:nvPr/>
        </p:nvCxnSpPr>
        <p:spPr>
          <a:xfrm rot="10800000">
            <a:off x="4194041" y="3652606"/>
            <a:ext cx="754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7"/>
          <p:cNvCxnSpPr>
            <a:stCxn id="115" idx="0"/>
            <a:endCxn id="112" idx="4"/>
          </p:cNvCxnSpPr>
          <p:nvPr/>
        </p:nvCxnSpPr>
        <p:spPr>
          <a:xfrm rot="10800000">
            <a:off x="3707290" y="2493372"/>
            <a:ext cx="0" cy="672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" name="Google Shape;127;p17"/>
          <p:cNvSpPr txBox="1"/>
          <p:nvPr/>
        </p:nvSpPr>
        <p:spPr>
          <a:xfrm>
            <a:off x="3891300" y="2493350"/>
            <a:ext cx="13602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QUY TRÌNH XÂY DỰNG PHẦN MỀM</a:t>
            </a:r>
            <a:endParaRPr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8" name="Google Shape;128;p17"/>
          <p:cNvGrpSpPr/>
          <p:nvPr/>
        </p:nvGrpSpPr>
        <p:grpSpPr>
          <a:xfrm>
            <a:off x="3515279" y="3489969"/>
            <a:ext cx="384034" cy="325263"/>
            <a:chOff x="6671087" y="2009304"/>
            <a:chExt cx="332757" cy="281833"/>
          </a:xfrm>
        </p:grpSpPr>
        <p:sp>
          <p:nvSpPr>
            <p:cNvPr id="129" name="Google Shape;129;p17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7"/>
          <p:cNvGrpSpPr/>
          <p:nvPr/>
        </p:nvGrpSpPr>
        <p:grpSpPr>
          <a:xfrm>
            <a:off x="3498892" y="1801101"/>
            <a:ext cx="416799" cy="417240"/>
            <a:chOff x="7538896" y="1970156"/>
            <a:chExt cx="361147" cy="361529"/>
          </a:xfrm>
        </p:grpSpPr>
        <p:sp>
          <p:nvSpPr>
            <p:cNvPr id="132" name="Google Shape;132;p17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17"/>
          <p:cNvGrpSpPr/>
          <p:nvPr/>
        </p:nvGrpSpPr>
        <p:grpSpPr>
          <a:xfrm>
            <a:off x="5221285" y="3435115"/>
            <a:ext cx="428627" cy="429105"/>
            <a:chOff x="7073928" y="2905757"/>
            <a:chExt cx="371395" cy="371809"/>
          </a:xfrm>
        </p:grpSpPr>
        <p:sp>
          <p:nvSpPr>
            <p:cNvPr id="139" name="Google Shape;139;p17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17"/>
          <p:cNvGrpSpPr/>
          <p:nvPr/>
        </p:nvGrpSpPr>
        <p:grpSpPr>
          <a:xfrm>
            <a:off x="5261534" y="1795635"/>
            <a:ext cx="348147" cy="428186"/>
            <a:chOff x="5782845" y="2906521"/>
            <a:chExt cx="301661" cy="371013"/>
          </a:xfrm>
        </p:grpSpPr>
        <p:sp>
          <p:nvSpPr>
            <p:cNvPr id="143" name="Google Shape;143;p17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298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094125" y="28167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400"/>
              <a:t>PHÂN TÍCH PHẦN MỀM QUẢN LÝ GIẢNG VIÊN</a:t>
            </a:r>
            <a:endParaRPr sz="2400"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702925" y="1133350"/>
            <a:ext cx="77382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04800">
              <a:lnSpc>
                <a:spcPct val="115000"/>
              </a:lnSpc>
              <a:buSzPts val="1200"/>
              <a:buFont typeface="Montserrat"/>
              <a:buChar char="●"/>
            </a:pPr>
            <a:r>
              <a:rPr lang="en-US"/>
              <a:t>Các quy trình nghiệp vụ cần đ</a:t>
            </a:r>
            <a:r>
              <a:rPr lang="vi-VN"/>
              <a:t>ư</a:t>
            </a:r>
            <a:r>
              <a:rPr lang="en-US"/>
              <a:t>ợc tin học hóa bao gồm:</a:t>
            </a:r>
            <a:r>
              <a:rPr lang="en-US" b="1">
                <a:solidFill>
                  <a:schemeClr val="accent2"/>
                </a:solidFill>
                <a:uFill>
                  <a:noFill/>
                </a:uFill>
              </a:rPr>
              <a:t> Quy trình cập nhật, quản lý, đáng giá giảng viên; Quy trình chia sẻ, tích hợp dữ liệu</a:t>
            </a:r>
            <a:r>
              <a:rPr lang="en"/>
              <a:t>.</a:t>
            </a:r>
            <a:endParaRPr/>
          </a:p>
          <a:p>
            <a:pPr lvl="0" indent="-304800">
              <a:lnSpc>
                <a:spcPct val="115000"/>
              </a:lnSpc>
              <a:spcBef>
                <a:spcPts val="1600"/>
              </a:spcBef>
              <a:buSzPts val="1200"/>
              <a:buFont typeface="Montserrat"/>
              <a:buChar char="●"/>
            </a:pPr>
            <a:r>
              <a:rPr lang="en-US" b="1">
                <a:solidFill>
                  <a:schemeClr val="accent2"/>
                </a:solidFill>
                <a:uFill>
                  <a:noFill/>
                </a:uFill>
              </a:rPr>
              <a:t>Quy trình cập nhật, quản lý, đáng giá giảng viên nh</a:t>
            </a:r>
            <a:r>
              <a:rPr lang="vi-VN" b="1">
                <a:solidFill>
                  <a:schemeClr val="accent2"/>
                </a:solidFill>
                <a:uFill>
                  <a:noFill/>
                </a:uFill>
              </a:rPr>
              <a:t>ư</a:t>
            </a:r>
            <a:r>
              <a:rPr lang="en-US" b="1">
                <a:solidFill>
                  <a:schemeClr val="accent2"/>
                </a:solidFill>
                <a:uFill>
                  <a:noFill/>
                </a:uFill>
              </a:rPr>
              <a:t> sau:</a:t>
            </a:r>
            <a:endParaRPr lang="en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F8AF363-156F-448D-80A4-31E1DFCC6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E9AC249-9BF5-4696-B8FD-B11902BBB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72773"/>
              </p:ext>
            </p:extLst>
          </p:nvPr>
        </p:nvGraphicFramePr>
        <p:xfrm>
          <a:off x="1407781" y="2144564"/>
          <a:ext cx="57531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14516100" imgH="6496169" progId="Visio.Drawing.15">
                  <p:embed/>
                </p:oleObj>
              </mc:Choice>
              <mc:Fallback>
                <p:oleObj name="Visio" r:id="rId4" imgW="14516100" imgH="649616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781" y="2144564"/>
                        <a:ext cx="5753100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208245"/>
      </p:ext>
    </p:extLst>
  </p:cSld>
  <p:clrMapOvr>
    <a:masterClrMapping/>
  </p:clrMapOvr>
</p:sld>
</file>

<file path=ppt/theme/theme1.xml><?xml version="1.0" encoding="utf-8"?>
<a:theme xmlns:a="http://schemas.openxmlformats.org/drawingml/2006/main" name="Livine Meeting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595959"/>
      </a:accent4>
      <a:accent5>
        <a:srgbClr val="C2C2C2"/>
      </a:accent5>
      <a:accent6>
        <a:srgbClr val="F2F2F2"/>
      </a:accent6>
      <a:hlink>
        <a:srgbClr val="75C4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652</Words>
  <Application>Microsoft Office PowerPoint</Application>
  <PresentationFormat>On-screen Show (16:9)</PresentationFormat>
  <Paragraphs>67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Proxima Nova</vt:lpstr>
      <vt:lpstr>Arial</vt:lpstr>
      <vt:lpstr>Proxima Nova Semibold</vt:lpstr>
      <vt:lpstr>Montserrat</vt:lpstr>
      <vt:lpstr>Livine Meeting Infographics by Slidesgo</vt:lpstr>
      <vt:lpstr>Slidesgo Final Pages</vt:lpstr>
      <vt:lpstr>Visio</vt:lpstr>
      <vt:lpstr>NGHIÊN CỨU XÂY DỰNG CSDL GIẢNG VIÊN THAM GIA GIẢNG DẠY CÁC CHƯƠNG TRÌNH BỒI DƯỠNG KIẾN THỨC, KỸ NĂNG CHO CÔNG CHỨC, VIÊN CHỨC NGÀNH TN&amp;MT</vt:lpstr>
      <vt:lpstr>NỘI DUNG TRÌNH BÀY</vt:lpstr>
      <vt:lpstr>XÂY DỰNG CƠ SỞ DỮ LIỆU GIẢNG VIÊN</vt:lpstr>
      <vt:lpstr>TIÊU CHUẨN GIẢNG VIÊN</vt:lpstr>
      <vt:lpstr>PHÂN TÍCH, THIẾT KẾ CƠ SỞ DỮ LIỆU</vt:lpstr>
      <vt:lpstr>THỬ NGHIỆM, CẬP NHẬT DỮ LIỆU MẪU</vt:lpstr>
      <vt:lpstr>ĐỐI CHIẾU, LÀM MƯỢT MÔ HÌNH</vt:lpstr>
      <vt:lpstr>XÂY DỰNG PHẦN MỀM QUẢN LÝ GIẢNG VIÊN</vt:lpstr>
      <vt:lpstr>PHÂN TÍCH PHẦN MỀM QUẢN LÝ GIẢNG VIÊN</vt:lpstr>
      <vt:lpstr>PHÂN TÍCH PHẦN MỀM QUẢN LÝ GIẢNG VIÊN</vt:lpstr>
      <vt:lpstr>THIẾT KẾ PHẦN MỀM QUẢN LÝ GIẢNG VIÊN</vt:lpstr>
      <vt:lpstr>LẬP TRÌNH</vt:lpstr>
      <vt:lpstr>KIỂM THỬ, CẬP NHẬT DỮ LIỆU</vt:lpstr>
      <vt:lpstr>KẾT QUẢ ĐẠT ĐƯỢC</vt:lpstr>
      <vt:lpstr>PowerPoint Presentation</vt:lpstr>
      <vt:lpstr>PowerPoint Presentation</vt:lpstr>
      <vt:lpstr>PowerPoint Presentation</vt:lpstr>
      <vt:lpstr>PowerPoint Presentation</vt:lpstr>
      <vt:lpstr>CHÂN THÀNH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NGHIÊN CỨU XÂY DỰNG CSDL GIẢNG VIÊN THAM GIA GIẢNG DẠY CÁC CHƯƠNG TRÌNH BỒI DƯỠNG KIẾN THỨC, KỸ NĂNG CHO CÔNG CHỨC, VIÊN CHỨC NGÀNH TN&amp;MT</dc:title>
  <cp:lastModifiedBy>TruongPM</cp:lastModifiedBy>
  <cp:revision>15</cp:revision>
  <dcterms:modified xsi:type="dcterms:W3CDTF">2022-09-08T10:32:24Z</dcterms:modified>
</cp:coreProperties>
</file>